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6"/>
  </p:notesMasterIdLst>
  <p:sldIdLst>
    <p:sldId id="7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lvl1pPr>
      <a:defRPr sz="2400">
        <a:latin typeface="Arial Narrow"/>
        <a:ea typeface="Arial Narrow"/>
        <a:cs typeface="Arial Narrow"/>
        <a:sym typeface="Arial Narrow"/>
      </a:defRPr>
    </a:lvl1pPr>
    <a:lvl2pPr indent="457200">
      <a:defRPr sz="2400">
        <a:latin typeface="Arial Narrow"/>
        <a:ea typeface="Arial Narrow"/>
        <a:cs typeface="Arial Narrow"/>
        <a:sym typeface="Arial Narrow"/>
      </a:defRPr>
    </a:lvl2pPr>
    <a:lvl3pPr indent="914400">
      <a:defRPr sz="2400">
        <a:latin typeface="Arial Narrow"/>
        <a:ea typeface="Arial Narrow"/>
        <a:cs typeface="Arial Narrow"/>
        <a:sym typeface="Arial Narrow"/>
      </a:defRPr>
    </a:lvl3pPr>
    <a:lvl4pPr indent="1371600">
      <a:defRPr sz="2400">
        <a:latin typeface="Arial Narrow"/>
        <a:ea typeface="Arial Narrow"/>
        <a:cs typeface="Arial Narrow"/>
        <a:sym typeface="Arial Narrow"/>
      </a:defRPr>
    </a:lvl4pPr>
    <a:lvl5pPr indent="1828800">
      <a:defRPr sz="2400">
        <a:latin typeface="Arial Narrow"/>
        <a:ea typeface="Arial Narrow"/>
        <a:cs typeface="Arial Narrow"/>
        <a:sym typeface="Arial Narrow"/>
      </a:defRPr>
    </a:lvl5pPr>
    <a:lvl6pPr>
      <a:defRPr sz="2400">
        <a:latin typeface="Arial Narrow"/>
        <a:ea typeface="Arial Narrow"/>
        <a:cs typeface="Arial Narrow"/>
        <a:sym typeface="Arial Narrow"/>
      </a:defRPr>
    </a:lvl6pPr>
    <a:lvl7pPr>
      <a:defRPr sz="2400">
        <a:latin typeface="Arial Narrow"/>
        <a:ea typeface="Arial Narrow"/>
        <a:cs typeface="Arial Narrow"/>
        <a:sym typeface="Arial Narrow"/>
      </a:defRPr>
    </a:lvl7pPr>
    <a:lvl8pPr>
      <a:defRPr sz="2400">
        <a:latin typeface="Arial Narrow"/>
        <a:ea typeface="Arial Narrow"/>
        <a:cs typeface="Arial Narrow"/>
        <a:sym typeface="Arial Narrow"/>
      </a:defRPr>
    </a:lvl8pPr>
    <a:lvl9pPr>
      <a:defRPr sz="2400"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6F6"/>
          </a:solidFill>
        </a:fill>
      </a:tcStyle>
    </a:wholeTbl>
    <a:band2H>
      <a:tcTxStyle/>
      <a:tcStyle>
        <a:tcBdr/>
        <a:fill>
          <a:solidFill>
            <a:srgbClr val="F3F3FA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4"/>
    <p:restoredTop sz="94688"/>
  </p:normalViewPr>
  <p:slideViewPr>
    <p:cSldViewPr snapToGrid="0">
      <p:cViewPr varScale="1">
        <p:scale>
          <a:sx n="125" d="100"/>
          <a:sy n="125" d="100"/>
        </p:scale>
        <p:origin x="17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3618907-F681-4E5D-ADC2-B5145E516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7E56738-2824-4CC6-AB3A-EFB3CA9D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7CBB862B-B4F4-498D-B443-DCF3741B5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B9B2EE-59B0-467A-98D1-C9C95AC5A92B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119B30E-AF48-4701-B914-6A68E139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6687-C25A-4433-B5E7-930567D9E877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AEC77F7-4C22-426F-8B51-8DD623B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A270460-8276-47D0-97A9-E4B1B1BF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7E9A-9652-4475-B92A-460C0CD5687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6368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FC81-74F7-4217-9160-2DDEE74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5D28-7C54-482D-834C-0238F27F43F6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30E93-4252-4060-9B5B-AFCA4F2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D4527-C91A-41C1-A159-9478FEC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6513F-89EC-4256-A90E-2DFB8E6FA28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81689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B7A8C-734E-469D-BC7A-4BD3339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FE514-A33B-4C1A-A344-B5BC234110A1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F0C33-2E8B-4D76-A625-96651BCD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B2E57-F0DA-4F89-822A-52D02B26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9A61-AEF6-43A6-A421-B98C20660EBD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2681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584A0-7B09-4927-9040-B451E95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BCF2-A214-4827-9AE0-9F4BEAA547F6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0237B-6BE3-401C-B63B-E6F081A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B8657-6765-41A1-9B0A-B569B67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A67B-58C5-4B66-BE5C-A919E8B44EA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4151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534D5-1122-402C-9A8C-D2D3778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4489-A457-4CEF-A0C4-CD68A0236C93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7EF5B-49C2-49B9-8787-692FD69B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7FDAD-B867-48A0-B5A4-9835333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2637-0865-43DC-BCF2-BD1917DAA5E7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2542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4425D-39E9-4A64-94C2-80E0A4C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29-C9F1-47BC-8EFE-1AD287531C28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1EAE1-2D9E-4461-9E1B-3E2C067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443C7-0CD4-4F97-B36C-614542EC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8D6C-63A5-404E-B20B-D66EB9511FD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0445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05F36CB-CA58-4CA4-A29D-C3FDEC9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25193-200E-4A09-A253-E02F3BB6250E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372132E6-B1E8-44F7-8E48-9608E7AB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68ED524-CF25-4624-A5A3-07FE08A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3D69-EB7B-4AC6-9D08-21CB187FC089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7287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A3F6E6C-93B7-41FF-BA72-7C45B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08C-0CA9-4A3C-8204-C6E0EC6CB06E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1276B47-24CB-46B0-8F72-20DCC89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DA508C6-9281-4FA9-B010-29BCE59C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5E49-D968-4BB1-9077-A0427B02BD26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64782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2A275A6-2312-4327-AF90-55E37C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09CF-048D-4279-B6D8-12A4999B2451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0C83397-0813-4711-BF6A-4DE67D9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0D4F5F0-0991-42B2-810B-86709916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23E-7710-4314-B748-BA058E670E1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3349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99589F5-EAA6-4AB2-8C1A-74D5EDCC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2AB55-262D-4DE9-9D48-DFD9D580EA4E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E631FCBC-49DB-4C42-AC37-05946C2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3603FD3-D0BB-4C73-A035-E5BA55B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FED-6990-45F2-ACD3-C6DCA3D132D3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8368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2650691-30CB-4276-9474-906A6026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2FE4-9F5C-4955-9511-AB9A08865B36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E3E4269-6B2E-4CF8-905C-8A9EE510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6691A53-ACE0-491E-9A25-E92D58A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85AE-4FE0-47C8-96C2-BAE9FBB0F4A5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9347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0" y="41116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505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3771" indent="-326571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A322AACB-2FF1-4FE1-BBDF-AA1B725E98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título del patrón</a:t>
            </a:r>
            <a:endParaRPr lang="es-EC" altLang="es-EC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3E7DF3E3-7B96-42B6-89D8-F15187F66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texto del patrón</a:t>
            </a:r>
          </a:p>
          <a:p>
            <a:pPr lvl="1"/>
            <a:r>
              <a:rPr lang="es-ES" altLang="es-EC"/>
              <a:t>Segundo nivel</a:t>
            </a:r>
          </a:p>
          <a:p>
            <a:pPr lvl="2"/>
            <a:r>
              <a:rPr lang="es-ES" altLang="es-EC"/>
              <a:t>Tercer nivel</a:t>
            </a:r>
          </a:p>
          <a:p>
            <a:pPr lvl="3"/>
            <a:r>
              <a:rPr lang="es-ES" altLang="es-EC"/>
              <a:t>Cuarto nivel</a:t>
            </a:r>
          </a:p>
          <a:p>
            <a:pPr lvl="4"/>
            <a:r>
              <a:rPr lang="es-ES" altLang="es-EC"/>
              <a:t>Quinto nivel</a:t>
            </a:r>
            <a:endParaRPr lang="es-EC" alt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6ED4B-FAAD-422E-8F2D-7FA01F29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733E48-0B9F-415A-832C-3D89947FB81F}" type="datetimeFigureOut">
              <a:rPr lang="es-EC"/>
              <a:pPr>
                <a:defRPr/>
              </a:pPr>
              <a:t>3/8/2020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13F71-052F-4586-8DF9-896E9ACEF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33A7C-A54A-4308-8275-4A3FB792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3359D2-C773-4871-B787-AE37CBEB489C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9305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84FB0-294B-459C-BE34-DE7B8E526A98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7776-2FFD-4404-9302-BC0CED8FB24E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Estructuras</a:t>
            </a:r>
            <a:r>
              <a:rPr kumimoji="0" lang="en-US" altLang="en-US" sz="4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 de </a:t>
            </a: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Datos</a:t>
            </a:r>
            <a:endParaRPr kumimoji="0" lang="en-US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0570020-DC83-4B1E-8897-DDFB53FF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210" y="3481738"/>
            <a:ext cx="2875595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Códigos</a:t>
            </a: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 Huffman</a:t>
            </a:r>
          </a:p>
        </p:txBody>
      </p:sp>
      <p:pic>
        <p:nvPicPr>
          <p:cNvPr id="4101" name="Picture 8">
            <a:extLst>
              <a:ext uri="{FF2B5EF4-FFF2-40B4-BE49-F238E27FC236}">
                <a16:creationId xmlns:a16="http://schemas.microsoft.com/office/drawing/2014/main" id="{B7C04BFE-A9DC-40E3-8FF2-6A3A717E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>
            <a:extLst>
              <a:ext uri="{FF2B5EF4-FFF2-40B4-BE49-F238E27FC236}">
                <a16:creationId xmlns:a16="http://schemas.microsoft.com/office/drawing/2014/main" id="{AC502BF5-FB3B-4073-B999-E66D77BA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AB3AD-4151-4D8E-A6FE-B93559DA1636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Gonzalo Gabriel Méndez,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  <a:hlinkClick r:id="rId5"/>
              </a:rPr>
              <a:t>www.ggmendez.com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CONSEGUIR LOS CODIGOS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xfrm>
            <a:off x="3170237" y="1797050"/>
            <a:ext cx="5489576" cy="4514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Es una </a:t>
            </a:r>
            <a:r>
              <a:rPr lang="en-GB" sz="2400" dirty="0" err="1">
                <a:solidFill>
                  <a:srgbClr val="002850"/>
                </a:solidFill>
              </a:rPr>
              <a:t>b</a:t>
            </a:r>
            <a:r>
              <a:rPr lang="en-GB" sz="2400" dirty="0" err="1"/>
              <a:t>ús</a:t>
            </a:r>
            <a:r>
              <a:rPr sz="2400" dirty="0" err="1">
                <a:solidFill>
                  <a:srgbClr val="002850"/>
                </a:solidFill>
              </a:rPr>
              <a:t>queda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binaria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c</a:t>
            </a:r>
            <a:r>
              <a:rPr lang="en-GB" sz="2400" dirty="0">
                <a:solidFill>
                  <a:srgbClr val="002850"/>
                </a:solidFill>
              </a:rPr>
              <a:t>ó</a:t>
            </a:r>
            <a:r>
              <a:rPr sz="2400" dirty="0" err="1">
                <a:solidFill>
                  <a:srgbClr val="002850"/>
                </a:solidFill>
              </a:rPr>
              <a:t>digos</a:t>
            </a:r>
            <a:r>
              <a:rPr sz="2400" dirty="0">
                <a:solidFill>
                  <a:srgbClr val="002850"/>
                </a:solidFill>
              </a:rPr>
              <a:t> se van </a:t>
            </a:r>
            <a:r>
              <a:rPr sz="2400" dirty="0" err="1">
                <a:solidFill>
                  <a:srgbClr val="002850"/>
                </a:solidFill>
              </a:rPr>
              <a:t>acumulando</a:t>
            </a:r>
            <a:r>
              <a:rPr sz="2400" dirty="0">
                <a:solidFill>
                  <a:srgbClr val="002850"/>
                </a:solidFill>
              </a:rPr>
              <a:t> a </a:t>
            </a:r>
            <a:r>
              <a:rPr sz="2400" dirty="0" err="1">
                <a:solidFill>
                  <a:srgbClr val="002850"/>
                </a:solidFill>
              </a:rPr>
              <a:t>medida</a:t>
            </a:r>
            <a:r>
              <a:rPr sz="2400" dirty="0">
                <a:solidFill>
                  <a:srgbClr val="002850"/>
                </a:solidFill>
              </a:rPr>
              <a:t> que se </a:t>
            </a:r>
            <a:r>
              <a:rPr sz="2400" dirty="0" err="1">
                <a:solidFill>
                  <a:srgbClr val="002850"/>
                </a:solidFill>
              </a:rPr>
              <a:t>busca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letra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Las </a:t>
            </a:r>
            <a:r>
              <a:rPr sz="2400" dirty="0" err="1">
                <a:solidFill>
                  <a:srgbClr val="002850"/>
                </a:solidFill>
              </a:rPr>
              <a:t>letras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siempre</a:t>
            </a:r>
            <a:r>
              <a:rPr sz="2400" dirty="0">
                <a:solidFill>
                  <a:srgbClr val="002850"/>
                </a:solidFill>
              </a:rPr>
              <a:t> son hojas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Si </a:t>
            </a:r>
            <a:r>
              <a:rPr sz="2400" dirty="0" err="1">
                <a:solidFill>
                  <a:srgbClr val="002850"/>
                </a:solidFill>
              </a:rPr>
              <a:t>letra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buscada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est</a:t>
            </a:r>
            <a:r>
              <a:rPr lang="en-GB" sz="2400" dirty="0"/>
              <a:t>á:</a:t>
            </a:r>
            <a:endParaRPr sz="2400" dirty="0">
              <a:solidFill>
                <a:srgbClr val="002850"/>
              </a:solidFill>
            </a:endParaRPr>
          </a:p>
          <a:p>
            <a:pPr marL="7375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el sub</a:t>
            </a:r>
            <a:r>
              <a:rPr lang="en-GB" sz="2000" dirty="0">
                <a:solidFill>
                  <a:srgbClr val="002850"/>
                </a:solidFill>
              </a:rPr>
              <a:t>á</a:t>
            </a:r>
            <a:r>
              <a:rPr sz="2000" dirty="0" err="1">
                <a:solidFill>
                  <a:srgbClr val="002850"/>
                </a:solidFill>
              </a:rPr>
              <a:t>rbol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izquierdo</a:t>
            </a:r>
            <a:r>
              <a:rPr sz="2000" dirty="0">
                <a:solidFill>
                  <a:srgbClr val="002850"/>
                </a:solidFill>
              </a:rPr>
              <a:t>, se </a:t>
            </a:r>
            <a:r>
              <a:rPr sz="2000" dirty="0" err="1">
                <a:solidFill>
                  <a:srgbClr val="002850"/>
                </a:solidFill>
              </a:rPr>
              <a:t>acumula</a:t>
            </a:r>
            <a:r>
              <a:rPr sz="2000" dirty="0">
                <a:solidFill>
                  <a:srgbClr val="002850"/>
                </a:solidFill>
              </a:rPr>
              <a:t> un 0 o</a:t>
            </a:r>
          </a:p>
          <a:p>
            <a:pPr marL="7375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el sub</a:t>
            </a:r>
            <a:r>
              <a:rPr lang="en-GB" sz="2000" dirty="0">
                <a:solidFill>
                  <a:srgbClr val="002850"/>
                </a:solidFill>
              </a:rPr>
              <a:t>á</a:t>
            </a:r>
            <a:r>
              <a:rPr sz="2000" dirty="0" err="1">
                <a:solidFill>
                  <a:srgbClr val="002850"/>
                </a:solidFill>
              </a:rPr>
              <a:t>rbol</a:t>
            </a:r>
            <a:r>
              <a:rPr sz="2000" dirty="0">
                <a:solidFill>
                  <a:srgbClr val="002850"/>
                </a:solidFill>
              </a:rPr>
              <a:t> derecho, se </a:t>
            </a:r>
            <a:r>
              <a:rPr sz="2000" dirty="0" err="1">
                <a:solidFill>
                  <a:srgbClr val="002850"/>
                </a:solidFill>
              </a:rPr>
              <a:t>acumula</a:t>
            </a:r>
            <a:r>
              <a:rPr sz="2000" dirty="0">
                <a:solidFill>
                  <a:srgbClr val="002850"/>
                </a:solidFill>
              </a:rPr>
              <a:t> un 1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630237" y="5159692"/>
            <a:ext cx="495301" cy="1342391"/>
            <a:chOff x="0" y="0"/>
            <a:chExt cx="495300" cy="1342390"/>
          </a:xfrm>
        </p:grpSpPr>
        <p:grpSp>
          <p:nvGrpSpPr>
            <p:cNvPr id="457" name="Group 457"/>
            <p:cNvGrpSpPr/>
            <p:nvPr/>
          </p:nvGrpSpPr>
          <p:grpSpPr>
            <a:xfrm>
              <a:off x="0" y="-1"/>
              <a:ext cx="495300" cy="370842"/>
              <a:chOff x="0" y="0"/>
              <a:chExt cx="495300" cy="370840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117333" y="-1"/>
                <a:ext cx="2606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460" name="Group 460"/>
            <p:cNvGrpSpPr/>
            <p:nvPr/>
          </p:nvGrpSpPr>
          <p:grpSpPr>
            <a:xfrm>
              <a:off x="0" y="323849"/>
              <a:ext cx="495300" cy="370842"/>
              <a:chOff x="0" y="0"/>
              <a:chExt cx="495300" cy="370840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117166" y="-1"/>
                <a:ext cx="2609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463" name="Group 463"/>
            <p:cNvGrpSpPr/>
            <p:nvPr/>
          </p:nvGrpSpPr>
          <p:grpSpPr>
            <a:xfrm>
              <a:off x="0" y="647699"/>
              <a:ext cx="495300" cy="370842"/>
              <a:chOff x="0" y="0"/>
              <a:chExt cx="495300" cy="370840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119286" y="-1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</a:t>
                </a:r>
              </a:p>
            </p:txBody>
          </p:sp>
        </p:grpSp>
        <p:grpSp>
          <p:nvGrpSpPr>
            <p:cNvPr id="466" name="Group 466"/>
            <p:cNvGrpSpPr/>
            <p:nvPr/>
          </p:nvGrpSpPr>
          <p:grpSpPr>
            <a:xfrm>
              <a:off x="0" y="971549"/>
              <a:ext cx="495300" cy="370842"/>
              <a:chOff x="0" y="0"/>
              <a:chExt cx="495300" cy="370840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09017" y="-1"/>
                <a:ext cx="27726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D</a:t>
                </a:r>
              </a:p>
            </p:txBody>
          </p:sp>
        </p:grpSp>
      </p:grpSp>
      <p:grpSp>
        <p:nvGrpSpPr>
          <p:cNvPr id="472" name="Group 472"/>
          <p:cNvGrpSpPr/>
          <p:nvPr/>
        </p:nvGrpSpPr>
        <p:grpSpPr>
          <a:xfrm>
            <a:off x="1123950" y="5181600"/>
            <a:ext cx="990600" cy="1296988"/>
            <a:chOff x="0" y="0"/>
            <a:chExt cx="990600" cy="1296987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990600" cy="381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0" y="323850"/>
              <a:ext cx="990600" cy="381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0" y="647700"/>
              <a:ext cx="990600" cy="381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0" y="971550"/>
              <a:ext cx="990600" cy="325438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123950" y="5156517"/>
            <a:ext cx="990600" cy="370841"/>
            <a:chOff x="0" y="0"/>
            <a:chExt cx="990600" cy="370840"/>
          </a:xfrm>
        </p:grpSpPr>
        <p:sp>
          <p:nvSpPr>
            <p:cNvPr id="473" name="Shape 473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1123950" y="5480367"/>
            <a:ext cx="990600" cy="370841"/>
            <a:chOff x="0" y="0"/>
            <a:chExt cx="990600" cy="370840"/>
          </a:xfrm>
        </p:grpSpPr>
        <p:sp>
          <p:nvSpPr>
            <p:cNvPr id="476" name="Shape 476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</p:grpSp>
      <p:grpSp>
        <p:nvGrpSpPr>
          <p:cNvPr id="481" name="Group 481"/>
          <p:cNvGrpSpPr/>
          <p:nvPr/>
        </p:nvGrpSpPr>
        <p:grpSpPr>
          <a:xfrm>
            <a:off x="1123950" y="5480367"/>
            <a:ext cx="990600" cy="370841"/>
            <a:chOff x="0" y="0"/>
            <a:chExt cx="990600" cy="370840"/>
          </a:xfrm>
        </p:grpSpPr>
        <p:sp>
          <p:nvSpPr>
            <p:cNvPr id="479" name="Shape 479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97676" y="0"/>
              <a:ext cx="395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</a:t>
              </a:r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1123950" y="5480367"/>
            <a:ext cx="990600" cy="370841"/>
            <a:chOff x="0" y="0"/>
            <a:chExt cx="990600" cy="370840"/>
          </a:xfrm>
        </p:grpSpPr>
        <p:sp>
          <p:nvSpPr>
            <p:cNvPr id="482" name="Shape 482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24899" y="0"/>
              <a:ext cx="5408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110</a:t>
              </a:r>
            </a:p>
          </p:txBody>
        </p:sp>
      </p:grpSp>
      <p:grpSp>
        <p:nvGrpSpPr>
          <p:cNvPr id="487" name="Group 487"/>
          <p:cNvGrpSpPr/>
          <p:nvPr/>
        </p:nvGrpSpPr>
        <p:grpSpPr>
          <a:xfrm>
            <a:off x="1123950" y="5804217"/>
            <a:ext cx="990600" cy="370841"/>
            <a:chOff x="0" y="0"/>
            <a:chExt cx="990600" cy="370840"/>
          </a:xfrm>
        </p:grpSpPr>
        <p:sp>
          <p:nvSpPr>
            <p:cNvPr id="485" name="Shape 485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</p:grpSp>
      <p:grpSp>
        <p:nvGrpSpPr>
          <p:cNvPr id="490" name="Group 490"/>
          <p:cNvGrpSpPr/>
          <p:nvPr/>
        </p:nvGrpSpPr>
        <p:grpSpPr>
          <a:xfrm>
            <a:off x="1123950" y="5804217"/>
            <a:ext cx="990600" cy="370841"/>
            <a:chOff x="0" y="0"/>
            <a:chExt cx="990600" cy="370840"/>
          </a:xfrm>
        </p:grpSpPr>
        <p:sp>
          <p:nvSpPr>
            <p:cNvPr id="488" name="Shape 488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97676" y="0"/>
              <a:ext cx="395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10</a:t>
              </a:r>
            </a:p>
          </p:txBody>
        </p:sp>
      </p:grpSp>
      <p:grpSp>
        <p:nvGrpSpPr>
          <p:cNvPr id="493" name="Group 493"/>
          <p:cNvGrpSpPr/>
          <p:nvPr/>
        </p:nvGrpSpPr>
        <p:grpSpPr>
          <a:xfrm>
            <a:off x="1127125" y="6128067"/>
            <a:ext cx="990600" cy="370841"/>
            <a:chOff x="0" y="0"/>
            <a:chExt cx="990600" cy="370840"/>
          </a:xfrm>
        </p:grpSpPr>
        <p:sp>
          <p:nvSpPr>
            <p:cNvPr id="491" name="Shape 491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</p:grpSp>
      <p:grpSp>
        <p:nvGrpSpPr>
          <p:cNvPr id="496" name="Group 496"/>
          <p:cNvGrpSpPr/>
          <p:nvPr/>
        </p:nvGrpSpPr>
        <p:grpSpPr>
          <a:xfrm>
            <a:off x="1123950" y="6131242"/>
            <a:ext cx="990600" cy="370841"/>
            <a:chOff x="0" y="0"/>
            <a:chExt cx="990600" cy="370840"/>
          </a:xfrm>
        </p:grpSpPr>
        <p:sp>
          <p:nvSpPr>
            <p:cNvPr id="494" name="Shape 494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97676" y="0"/>
              <a:ext cx="395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</a:t>
              </a:r>
            </a:p>
          </p:txBody>
        </p:sp>
      </p:grpSp>
      <p:grpSp>
        <p:nvGrpSpPr>
          <p:cNvPr id="499" name="Group 499"/>
          <p:cNvGrpSpPr/>
          <p:nvPr/>
        </p:nvGrpSpPr>
        <p:grpSpPr>
          <a:xfrm>
            <a:off x="1123950" y="6131242"/>
            <a:ext cx="990600" cy="370841"/>
            <a:chOff x="0" y="0"/>
            <a:chExt cx="990600" cy="370840"/>
          </a:xfrm>
        </p:grpSpPr>
        <p:sp>
          <p:nvSpPr>
            <p:cNvPr id="497" name="Shape 497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24899" y="0"/>
              <a:ext cx="5408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111</a:t>
              </a:r>
            </a:p>
          </p:txBody>
        </p:sp>
      </p:grpSp>
      <p:sp>
        <p:nvSpPr>
          <p:cNvPr id="500" name="Shape 500"/>
          <p:cNvSpPr/>
          <p:nvPr/>
        </p:nvSpPr>
        <p:spPr>
          <a:xfrm flipH="1">
            <a:off x="1476375" y="1844674"/>
            <a:ext cx="215901" cy="360364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23849" y="2492375"/>
            <a:ext cx="71439" cy="360363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 flipH="1">
            <a:off x="1979612" y="2565400"/>
            <a:ext cx="215901" cy="358775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 flipH="1">
            <a:off x="2411412" y="3213099"/>
            <a:ext cx="215901" cy="360364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 flipH="1">
            <a:off x="2987675" y="4221162"/>
            <a:ext cx="215901" cy="2159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39749" y="3644900"/>
            <a:ext cx="287339" cy="2159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258887" y="4221162"/>
            <a:ext cx="288926" cy="2159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5731505-2F65-42CE-9FF1-01368F26C411}"/>
              </a:ext>
            </a:extLst>
          </p:cNvPr>
          <p:cNvGrpSpPr/>
          <p:nvPr/>
        </p:nvGrpSpPr>
        <p:grpSpPr>
          <a:xfrm>
            <a:off x="367188" y="2203588"/>
            <a:ext cx="2545765" cy="2753077"/>
            <a:chOff x="6537345" y="3796029"/>
            <a:chExt cx="2545765" cy="2753077"/>
          </a:xfrm>
        </p:grpSpPr>
        <p:grpSp>
          <p:nvGrpSpPr>
            <p:cNvPr id="207" name="Group 319">
              <a:extLst>
                <a:ext uri="{FF2B5EF4-FFF2-40B4-BE49-F238E27FC236}">
                  <a16:creationId xmlns:a16="http://schemas.microsoft.com/office/drawing/2014/main" id="{12012DEC-3CB8-46C6-965E-1CCF6099CCC4}"/>
                </a:ext>
              </a:extLst>
            </p:cNvPr>
            <p:cNvGrpSpPr/>
            <p:nvPr/>
          </p:nvGrpSpPr>
          <p:grpSpPr>
            <a:xfrm>
              <a:off x="7764333" y="5715000"/>
              <a:ext cx="557472" cy="834106"/>
              <a:chOff x="0" y="0"/>
              <a:chExt cx="557470" cy="834105"/>
            </a:xfrm>
          </p:grpSpPr>
          <p:grpSp>
            <p:nvGrpSpPr>
              <p:cNvPr id="252" name="Group 317">
                <a:extLst>
                  <a:ext uri="{FF2B5EF4-FFF2-40B4-BE49-F238E27FC236}">
                    <a16:creationId xmlns:a16="http://schemas.microsoft.com/office/drawing/2014/main" id="{752C878F-A7C8-4786-9A9C-EA82188AEC26}"/>
                  </a:ext>
                </a:extLst>
              </p:cNvPr>
              <p:cNvGrpSpPr/>
              <p:nvPr/>
            </p:nvGrpSpPr>
            <p:grpSpPr>
              <a:xfrm>
                <a:off x="-1" y="0"/>
                <a:ext cx="557472" cy="526766"/>
                <a:chOff x="0" y="0"/>
                <a:chExt cx="557470" cy="526765"/>
              </a:xfrm>
            </p:grpSpPr>
            <p:sp>
              <p:nvSpPr>
                <p:cNvPr id="254" name="Shape 315">
                  <a:extLst>
                    <a:ext uri="{FF2B5EF4-FFF2-40B4-BE49-F238E27FC236}">
                      <a16:creationId xmlns:a16="http://schemas.microsoft.com/office/drawing/2014/main" id="{21AA9E56-68D3-4300-AB9A-D1ECA9B3A28B}"/>
                    </a:ext>
                  </a:extLst>
                </p:cNvPr>
                <p:cNvSpPr/>
                <p:nvPr/>
              </p:nvSpPr>
              <p:spPr>
                <a:xfrm>
                  <a:off x="16003" y="0"/>
                  <a:ext cx="525464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55" name="Shape 316">
                  <a:extLst>
                    <a:ext uri="{FF2B5EF4-FFF2-40B4-BE49-F238E27FC236}">
                      <a16:creationId xmlns:a16="http://schemas.microsoft.com/office/drawing/2014/main" id="{B08187FA-8240-4557-A936-AB7A44AA2DFA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5747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 dirty="0"/>
                    <a:t>B(0)</a:t>
                  </a:r>
                </a:p>
              </p:txBody>
            </p:sp>
          </p:grpSp>
          <p:sp>
            <p:nvSpPr>
              <p:cNvPr id="253" name="Shape 318">
                <a:extLst>
                  <a:ext uri="{FF2B5EF4-FFF2-40B4-BE49-F238E27FC236}">
                    <a16:creationId xmlns:a16="http://schemas.microsoft.com/office/drawing/2014/main" id="{2C8D3DF3-F4C0-4D06-B7B6-47E1CA52D55E}"/>
                  </a:ext>
                </a:extLst>
              </p:cNvPr>
              <p:cNvSpPr/>
              <p:nvPr/>
            </p:nvSpPr>
            <p:spPr>
              <a:xfrm>
                <a:off x="72929" y="526765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1</a:t>
                </a:r>
              </a:p>
            </p:txBody>
          </p:sp>
        </p:grpSp>
        <p:grpSp>
          <p:nvGrpSpPr>
            <p:cNvPr id="208" name="Group 324">
              <a:extLst>
                <a:ext uri="{FF2B5EF4-FFF2-40B4-BE49-F238E27FC236}">
                  <a16:creationId xmlns:a16="http://schemas.microsoft.com/office/drawing/2014/main" id="{9D91930D-0572-40B5-8685-5AE004F81B29}"/>
                </a:ext>
              </a:extLst>
            </p:cNvPr>
            <p:cNvGrpSpPr/>
            <p:nvPr/>
          </p:nvGrpSpPr>
          <p:grpSpPr>
            <a:xfrm>
              <a:off x="8511153" y="5715000"/>
              <a:ext cx="571957" cy="834106"/>
              <a:chOff x="0" y="0"/>
              <a:chExt cx="571956" cy="834105"/>
            </a:xfrm>
          </p:grpSpPr>
          <p:grpSp>
            <p:nvGrpSpPr>
              <p:cNvPr id="248" name="Group 322">
                <a:extLst>
                  <a:ext uri="{FF2B5EF4-FFF2-40B4-BE49-F238E27FC236}">
                    <a16:creationId xmlns:a16="http://schemas.microsoft.com/office/drawing/2014/main" id="{5D37CB8B-E7F0-4337-805D-A051D14D2BD1}"/>
                  </a:ext>
                </a:extLst>
              </p:cNvPr>
              <p:cNvGrpSpPr/>
              <p:nvPr/>
            </p:nvGrpSpPr>
            <p:grpSpPr>
              <a:xfrm>
                <a:off x="-1" y="0"/>
                <a:ext cx="571958" cy="526766"/>
                <a:chOff x="0" y="0"/>
                <a:chExt cx="571956" cy="526765"/>
              </a:xfrm>
            </p:grpSpPr>
            <p:sp>
              <p:nvSpPr>
                <p:cNvPr id="250" name="Shape 320">
                  <a:extLst>
                    <a:ext uri="{FF2B5EF4-FFF2-40B4-BE49-F238E27FC236}">
                      <a16:creationId xmlns:a16="http://schemas.microsoft.com/office/drawing/2014/main" id="{43AF3666-749D-49E9-A65A-57C739739407}"/>
                    </a:ext>
                  </a:extLst>
                </p:cNvPr>
                <p:cNvSpPr/>
                <p:nvPr/>
              </p:nvSpPr>
              <p:spPr>
                <a:xfrm>
                  <a:off x="23246" y="0"/>
                  <a:ext cx="525464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51" name="Shape 321">
                  <a:extLst>
                    <a:ext uri="{FF2B5EF4-FFF2-40B4-BE49-F238E27FC236}">
                      <a16:creationId xmlns:a16="http://schemas.microsoft.com/office/drawing/2014/main" id="{08A6A2BA-CBC6-4929-A343-315FA3EDD739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7195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D(1)</a:t>
                  </a:r>
                </a:p>
              </p:txBody>
            </p:sp>
          </p:grpSp>
          <p:sp>
            <p:nvSpPr>
              <p:cNvPr id="249" name="Shape 323">
                <a:extLst>
                  <a:ext uri="{FF2B5EF4-FFF2-40B4-BE49-F238E27FC236}">
                    <a16:creationId xmlns:a16="http://schemas.microsoft.com/office/drawing/2014/main" id="{1FB0760D-3A62-4D65-B099-BA03C308ED96}"/>
                  </a:ext>
                </a:extLst>
              </p:cNvPr>
              <p:cNvSpPr/>
              <p:nvPr/>
            </p:nvSpPr>
            <p:spPr>
              <a:xfrm>
                <a:off x="80172" y="526765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1</a:t>
                </a:r>
              </a:p>
            </p:txBody>
          </p:sp>
        </p:grpSp>
        <p:grpSp>
          <p:nvGrpSpPr>
            <p:cNvPr id="209" name="Group 327">
              <a:extLst>
                <a:ext uri="{FF2B5EF4-FFF2-40B4-BE49-F238E27FC236}">
                  <a16:creationId xmlns:a16="http://schemas.microsoft.com/office/drawing/2014/main" id="{BB91B264-5B4F-4311-813E-715A7F6B76B5}"/>
                </a:ext>
              </a:extLst>
            </p:cNvPr>
            <p:cNvGrpSpPr/>
            <p:nvPr/>
          </p:nvGrpSpPr>
          <p:grpSpPr>
            <a:xfrm>
              <a:off x="8077200" y="5167629"/>
              <a:ext cx="685800" cy="332741"/>
              <a:chOff x="0" y="0"/>
              <a:chExt cx="685800" cy="332740"/>
            </a:xfrm>
          </p:grpSpPr>
          <p:sp>
            <p:nvSpPr>
              <p:cNvPr id="246" name="Shape 325">
                <a:extLst>
                  <a:ext uri="{FF2B5EF4-FFF2-40B4-BE49-F238E27FC236}">
                    <a16:creationId xmlns:a16="http://schemas.microsoft.com/office/drawing/2014/main" id="{F9157983-702A-42C8-84BA-CE003E01DF29}"/>
                  </a:ext>
                </a:extLst>
              </p:cNvPr>
              <p:cNvSpPr/>
              <p:nvPr/>
            </p:nvSpPr>
            <p:spPr>
              <a:xfrm>
                <a:off x="0" y="1396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7" name="Shape 326">
                <a:extLst>
                  <a:ext uri="{FF2B5EF4-FFF2-40B4-BE49-F238E27FC236}">
                    <a16:creationId xmlns:a16="http://schemas.microsoft.com/office/drawing/2014/main" id="{5AB75C50-9873-455C-B44E-D3998ED073AF}"/>
                  </a:ext>
                </a:extLst>
              </p:cNvPr>
              <p:cNvSpPr/>
              <p:nvPr/>
            </p:nvSpPr>
            <p:spPr>
              <a:xfrm>
                <a:off x="130294" y="-1"/>
                <a:ext cx="42521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 BD</a:t>
                </a:r>
              </a:p>
            </p:txBody>
          </p:sp>
        </p:grpSp>
        <p:sp>
          <p:nvSpPr>
            <p:cNvPr id="210" name="Shape 398">
              <a:extLst>
                <a:ext uri="{FF2B5EF4-FFF2-40B4-BE49-F238E27FC236}">
                  <a16:creationId xmlns:a16="http://schemas.microsoft.com/office/drawing/2014/main" id="{8FC85A4F-87C8-4652-A881-6791AF930ACA}"/>
                </a:ext>
              </a:extLst>
            </p:cNvPr>
            <p:cNvSpPr/>
            <p:nvPr/>
          </p:nvSpPr>
          <p:spPr>
            <a:xfrm>
              <a:off x="8054363" y="5492261"/>
              <a:ext cx="353484" cy="215468"/>
            </a:xfrm>
            <a:custGeom>
              <a:avLst/>
              <a:gdLst>
                <a:gd name="connsiteX0" fmla="*/ 7248 w 21600"/>
                <a:gd name="connsiteY0" fmla="*/ 0 h 21600"/>
                <a:gd name="connsiteX1" fmla="*/ 0 w 21600"/>
                <a:gd name="connsiteY1" fmla="*/ 7246 h 21600"/>
                <a:gd name="connsiteX2" fmla="*/ 21600 w 21600"/>
                <a:gd name="connsiteY2" fmla="*/ 7246 h 21600"/>
                <a:gd name="connsiteX3" fmla="*/ 21600 w 21600"/>
                <a:gd name="connsiteY3" fmla="*/ 21600 h 21600"/>
                <a:gd name="connsiteX4" fmla="*/ 14352 w 21600"/>
                <a:gd name="connsiteY4" fmla="*/ 21600 h 21600"/>
                <a:gd name="connsiteX0" fmla="*/ 0 w 14352"/>
                <a:gd name="connsiteY0" fmla="*/ 0 h 21600"/>
                <a:gd name="connsiteX1" fmla="*/ 14352 w 14352"/>
                <a:gd name="connsiteY1" fmla="*/ 7246 h 21600"/>
                <a:gd name="connsiteX2" fmla="*/ 14352 w 14352"/>
                <a:gd name="connsiteY2" fmla="*/ 21600 h 21600"/>
                <a:gd name="connsiteX3" fmla="*/ 7104 w 14352"/>
                <a:gd name="connsiteY3" fmla="*/ 21600 h 21600"/>
                <a:gd name="connsiteX0" fmla="*/ 0 w 14352"/>
                <a:gd name="connsiteY0" fmla="*/ 0 h 21600"/>
                <a:gd name="connsiteX1" fmla="*/ 14352 w 14352"/>
                <a:gd name="connsiteY1" fmla="*/ 21600 h 21600"/>
                <a:gd name="connsiteX2" fmla="*/ 7104 w 14352"/>
                <a:gd name="connsiteY2" fmla="*/ 21600 h 21600"/>
                <a:gd name="connsiteX0" fmla="*/ 0 w 7104"/>
                <a:gd name="connsiteY0" fmla="*/ 0 h 21600"/>
                <a:gd name="connsiteX1" fmla="*/ 7104 w 7104"/>
                <a:gd name="connsiteY1" fmla="*/ 21600 h 21600"/>
                <a:gd name="connsiteX0" fmla="*/ 3774 w 3774"/>
                <a:gd name="connsiteY0" fmla="*/ 0 h 4605"/>
                <a:gd name="connsiteX1" fmla="*/ 0 w 3774"/>
                <a:gd name="connsiteY1" fmla="*/ 4605 h 4605"/>
                <a:gd name="connsiteX0" fmla="*/ 46498 w 46498"/>
                <a:gd name="connsiteY0" fmla="*/ 0 h 5275"/>
                <a:gd name="connsiteX1" fmla="*/ 0 w 46498"/>
                <a:gd name="connsiteY1" fmla="*/ 5275 h 5275"/>
                <a:gd name="connsiteX0" fmla="*/ 9836 w 9836"/>
                <a:gd name="connsiteY0" fmla="*/ 0 h 10736"/>
                <a:gd name="connsiteX1" fmla="*/ 0 w 9836"/>
                <a:gd name="connsiteY1" fmla="*/ 10736 h 10736"/>
                <a:gd name="connsiteX0" fmla="*/ 8282 w 8282"/>
                <a:gd name="connsiteY0" fmla="*/ 0 h 9543"/>
                <a:gd name="connsiteX1" fmla="*/ 0 w 8282"/>
                <a:gd name="connsiteY1" fmla="*/ 9543 h 9543"/>
                <a:gd name="connsiteX0" fmla="*/ 9933 w 9933"/>
                <a:gd name="connsiteY0" fmla="*/ 0 h 10838"/>
                <a:gd name="connsiteX1" fmla="*/ 0 w 9933"/>
                <a:gd name="connsiteY1" fmla="*/ 10838 h 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3" h="10838" extrusionOk="0">
                  <a:moveTo>
                    <a:pt x="9933" y="0"/>
                  </a:moveTo>
                  <a:lnTo>
                    <a:pt x="0" y="10838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11" name="Shape 399">
              <a:extLst>
                <a:ext uri="{FF2B5EF4-FFF2-40B4-BE49-F238E27FC236}">
                  <a16:creationId xmlns:a16="http://schemas.microsoft.com/office/drawing/2014/main" id="{23E4B83C-83DD-4ADA-903F-BBA7882D221B}"/>
                </a:ext>
              </a:extLst>
            </p:cNvPr>
            <p:cNvSpPr/>
            <p:nvPr/>
          </p:nvSpPr>
          <p:spPr>
            <a:xfrm>
              <a:off x="8412001" y="5492253"/>
              <a:ext cx="357805" cy="215447"/>
            </a:xfrm>
            <a:custGeom>
              <a:avLst/>
              <a:gdLst>
                <a:gd name="connsiteX0" fmla="*/ 14424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7246 h 21600"/>
                <a:gd name="connsiteX3" fmla="*/ 0 w 21600"/>
                <a:gd name="connsiteY3" fmla="*/ 21600 h 21600"/>
                <a:gd name="connsiteX4" fmla="*/ 7176 w 21600"/>
                <a:gd name="connsiteY4" fmla="*/ 21600 h 21600"/>
                <a:gd name="connsiteX0" fmla="*/ 7248 w 14424"/>
                <a:gd name="connsiteY0" fmla="*/ 0 h 21600"/>
                <a:gd name="connsiteX1" fmla="*/ 14424 w 14424"/>
                <a:gd name="connsiteY1" fmla="*/ 0 h 21600"/>
                <a:gd name="connsiteX2" fmla="*/ 14424 w 14424"/>
                <a:gd name="connsiteY2" fmla="*/ 7246 h 21600"/>
                <a:gd name="connsiteX3" fmla="*/ 0 w 14424"/>
                <a:gd name="connsiteY3" fmla="*/ 21600 h 21600"/>
                <a:gd name="connsiteX0" fmla="*/ 7248 w 14424"/>
                <a:gd name="connsiteY0" fmla="*/ 0 h 21600"/>
                <a:gd name="connsiteX1" fmla="*/ 14424 w 14424"/>
                <a:gd name="connsiteY1" fmla="*/ 0 h 21600"/>
                <a:gd name="connsiteX2" fmla="*/ 0 w 14424"/>
                <a:gd name="connsiteY2" fmla="*/ 21600 h 21600"/>
                <a:gd name="connsiteX0" fmla="*/ 7248 w 7248"/>
                <a:gd name="connsiteY0" fmla="*/ 0 h 21600"/>
                <a:gd name="connsiteX1" fmla="*/ 0 w 7248"/>
                <a:gd name="connsiteY1" fmla="*/ 21600 h 21600"/>
                <a:gd name="connsiteX0" fmla="*/ 0 w 860"/>
                <a:gd name="connsiteY0" fmla="*/ 0 h 6423"/>
                <a:gd name="connsiteX1" fmla="*/ 860 w 860"/>
                <a:gd name="connsiteY1" fmla="*/ 6423 h 6423"/>
                <a:gd name="connsiteX0" fmla="*/ 0 w 39141"/>
                <a:gd name="connsiteY0" fmla="*/ 0 h 12367"/>
                <a:gd name="connsiteX1" fmla="*/ 39141 w 39141"/>
                <a:gd name="connsiteY1" fmla="*/ 12367 h 12367"/>
                <a:gd name="connsiteX0" fmla="*/ 0 w 147070"/>
                <a:gd name="connsiteY0" fmla="*/ 0 h 3874"/>
                <a:gd name="connsiteX1" fmla="*/ 147070 w 147070"/>
                <a:gd name="connsiteY1" fmla="*/ 3874 h 3874"/>
                <a:gd name="connsiteX0" fmla="*/ 0 w 10660"/>
                <a:gd name="connsiteY0" fmla="*/ 0 h 10599"/>
                <a:gd name="connsiteX1" fmla="*/ 10660 w 10660"/>
                <a:gd name="connsiteY1" fmla="*/ 10599 h 10599"/>
                <a:gd name="connsiteX0" fmla="*/ 0 w 11027"/>
                <a:gd name="connsiteY0" fmla="*/ 0 h 10839"/>
                <a:gd name="connsiteX1" fmla="*/ 11027 w 11027"/>
                <a:gd name="connsiteY1" fmla="*/ 10839 h 1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27" h="10839" extrusionOk="0">
                  <a:moveTo>
                    <a:pt x="0" y="0"/>
                  </a:moveTo>
                  <a:lnTo>
                    <a:pt x="11027" y="10839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212" name="Group 349">
              <a:extLst>
                <a:ext uri="{FF2B5EF4-FFF2-40B4-BE49-F238E27FC236}">
                  <a16:creationId xmlns:a16="http://schemas.microsoft.com/office/drawing/2014/main" id="{12554AD9-ACA2-46AE-B5C3-9EF6B123DC82}"/>
                </a:ext>
              </a:extLst>
            </p:cNvPr>
            <p:cNvGrpSpPr/>
            <p:nvPr/>
          </p:nvGrpSpPr>
          <p:grpSpPr>
            <a:xfrm>
              <a:off x="7072481" y="5105400"/>
              <a:ext cx="553701" cy="834106"/>
              <a:chOff x="0" y="0"/>
              <a:chExt cx="553700" cy="834105"/>
            </a:xfrm>
          </p:grpSpPr>
          <p:grpSp>
            <p:nvGrpSpPr>
              <p:cNvPr id="242" name="Group 347">
                <a:extLst>
                  <a:ext uri="{FF2B5EF4-FFF2-40B4-BE49-F238E27FC236}">
                    <a16:creationId xmlns:a16="http://schemas.microsoft.com/office/drawing/2014/main" id="{593A4786-8EAA-4139-B9B2-36CC2B06A251}"/>
                  </a:ext>
                </a:extLst>
              </p:cNvPr>
              <p:cNvGrpSpPr/>
              <p:nvPr/>
            </p:nvGrpSpPr>
            <p:grpSpPr>
              <a:xfrm>
                <a:off x="-1" y="0"/>
                <a:ext cx="553702" cy="526766"/>
                <a:chOff x="0" y="0"/>
                <a:chExt cx="553700" cy="526765"/>
              </a:xfrm>
            </p:grpSpPr>
            <p:sp>
              <p:nvSpPr>
                <p:cNvPr id="244" name="Shape 345">
                  <a:extLst>
                    <a:ext uri="{FF2B5EF4-FFF2-40B4-BE49-F238E27FC236}">
                      <a16:creationId xmlns:a16="http://schemas.microsoft.com/office/drawing/2014/main" id="{54807850-DD38-4060-98ED-D02791753152}"/>
                    </a:ext>
                  </a:extLst>
                </p:cNvPr>
                <p:cNvSpPr/>
                <p:nvPr/>
              </p:nvSpPr>
              <p:spPr>
                <a:xfrm>
                  <a:off x="14118" y="0"/>
                  <a:ext cx="525464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45" name="Shape 346">
                  <a:extLst>
                    <a:ext uri="{FF2B5EF4-FFF2-40B4-BE49-F238E27FC236}">
                      <a16:creationId xmlns:a16="http://schemas.microsoft.com/office/drawing/2014/main" id="{14680389-42ED-4E46-9F62-3184AAD25CB5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5370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C(0)</a:t>
                  </a:r>
                </a:p>
              </p:txBody>
            </p:sp>
          </p:grpSp>
          <p:sp>
            <p:nvSpPr>
              <p:cNvPr id="243" name="Shape 348">
                <a:extLst>
                  <a:ext uri="{FF2B5EF4-FFF2-40B4-BE49-F238E27FC236}">
                    <a16:creationId xmlns:a16="http://schemas.microsoft.com/office/drawing/2014/main" id="{EADB2113-3C4B-41E8-BA37-9B97871567C9}"/>
                  </a:ext>
                </a:extLst>
              </p:cNvPr>
              <p:cNvSpPr/>
              <p:nvPr/>
            </p:nvSpPr>
            <p:spPr>
              <a:xfrm>
                <a:off x="71043" y="526765"/>
                <a:ext cx="201202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2</a:t>
                </a:r>
              </a:p>
            </p:txBody>
          </p:sp>
        </p:grpSp>
        <p:sp>
          <p:nvSpPr>
            <p:cNvPr id="213" name="Shape 400">
              <a:extLst>
                <a:ext uri="{FF2B5EF4-FFF2-40B4-BE49-F238E27FC236}">
                  <a16:creationId xmlns:a16="http://schemas.microsoft.com/office/drawing/2014/main" id="{6CF667DD-9869-4AC9-BCBF-61FFC9BFA639}"/>
                </a:ext>
              </a:extLst>
            </p:cNvPr>
            <p:cNvSpPr/>
            <p:nvPr/>
          </p:nvSpPr>
          <p:spPr>
            <a:xfrm>
              <a:off x="7501057" y="4876800"/>
              <a:ext cx="383580" cy="263664"/>
            </a:xfrm>
            <a:custGeom>
              <a:avLst/>
              <a:gdLst>
                <a:gd name="connsiteX0" fmla="*/ 9231 w 21600"/>
                <a:gd name="connsiteY0" fmla="*/ 0 h 21600"/>
                <a:gd name="connsiteX1" fmla="*/ 0 w 21600"/>
                <a:gd name="connsiteY1" fmla="*/ 0 h 21600"/>
                <a:gd name="connsiteX2" fmla="*/ 21600 w 21600"/>
                <a:gd name="connsiteY2" fmla="*/ 7246 h 21600"/>
                <a:gd name="connsiteX3" fmla="*/ 21600 w 21600"/>
                <a:gd name="connsiteY3" fmla="*/ 21600 h 21600"/>
                <a:gd name="connsiteX4" fmla="*/ 12369 w 21600"/>
                <a:gd name="connsiteY4" fmla="*/ 21600 h 21600"/>
                <a:gd name="connsiteX0" fmla="*/ 9231 w 21600"/>
                <a:gd name="connsiteY0" fmla="*/ 0 h 21600"/>
                <a:gd name="connsiteX1" fmla="*/ 0 w 21600"/>
                <a:gd name="connsiteY1" fmla="*/ 0 h 21600"/>
                <a:gd name="connsiteX2" fmla="*/ 21600 w 21600"/>
                <a:gd name="connsiteY2" fmla="*/ 21600 h 21600"/>
                <a:gd name="connsiteX3" fmla="*/ 12369 w 21600"/>
                <a:gd name="connsiteY3" fmla="*/ 21600 h 21600"/>
                <a:gd name="connsiteX0" fmla="*/ 0 w 12369"/>
                <a:gd name="connsiteY0" fmla="*/ 0 h 21600"/>
                <a:gd name="connsiteX1" fmla="*/ 12369 w 12369"/>
                <a:gd name="connsiteY1" fmla="*/ 21600 h 21600"/>
                <a:gd name="connsiteX2" fmla="*/ 3138 w 12369"/>
                <a:gd name="connsiteY2" fmla="*/ 21600 h 21600"/>
                <a:gd name="connsiteX0" fmla="*/ 0 w 3138"/>
                <a:gd name="connsiteY0" fmla="*/ 0 h 21600"/>
                <a:gd name="connsiteX1" fmla="*/ 3138 w 3138"/>
                <a:gd name="connsiteY1" fmla="*/ 21600 h 21600"/>
                <a:gd name="connsiteX0" fmla="*/ 30263 w 30263"/>
                <a:gd name="connsiteY0" fmla="*/ 0 h 7794"/>
                <a:gd name="connsiteX1" fmla="*/ 0 w 30263"/>
                <a:gd name="connsiteY1" fmla="*/ 7794 h 7794"/>
                <a:gd name="connsiteX0" fmla="*/ 14830 w 14830"/>
                <a:gd name="connsiteY0" fmla="*/ 0 h 3613"/>
                <a:gd name="connsiteX1" fmla="*/ 0 w 14830"/>
                <a:gd name="connsiteY1" fmla="*/ 3613 h 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30" h="3613" extrusionOk="0">
                  <a:moveTo>
                    <a:pt x="14830" y="0"/>
                  </a:moveTo>
                  <a:lnTo>
                    <a:pt x="0" y="3613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14" name="Shape 401">
              <a:extLst>
                <a:ext uri="{FF2B5EF4-FFF2-40B4-BE49-F238E27FC236}">
                  <a16:creationId xmlns:a16="http://schemas.microsoft.com/office/drawing/2014/main" id="{86CCF8AF-DB06-476A-A247-462E30DCDEDD}"/>
                </a:ext>
              </a:extLst>
            </p:cNvPr>
            <p:cNvSpPr/>
            <p:nvPr/>
          </p:nvSpPr>
          <p:spPr>
            <a:xfrm>
              <a:off x="7884637" y="4868399"/>
              <a:ext cx="546165" cy="307341"/>
            </a:xfrm>
            <a:custGeom>
              <a:avLst/>
              <a:gdLst>
                <a:gd name="connsiteX0" fmla="*/ 15266 w 21600"/>
                <a:gd name="connsiteY0" fmla="*/ 0 h 21600"/>
                <a:gd name="connsiteX1" fmla="*/ 21600 w 21600"/>
                <a:gd name="connsiteY1" fmla="*/ 11416 h 21600"/>
                <a:gd name="connsiteX2" fmla="*/ 0 w 21600"/>
                <a:gd name="connsiteY2" fmla="*/ 11416 h 21600"/>
                <a:gd name="connsiteX3" fmla="*/ 0 w 21600"/>
                <a:gd name="connsiteY3" fmla="*/ 21600 h 21600"/>
                <a:gd name="connsiteX4" fmla="*/ 6334 w 21600"/>
                <a:gd name="connsiteY4" fmla="*/ 21600 h 21600"/>
                <a:gd name="connsiteX0" fmla="*/ 15266 w 21600"/>
                <a:gd name="connsiteY0" fmla="*/ 0 h 21600"/>
                <a:gd name="connsiteX1" fmla="*/ 21600 w 21600"/>
                <a:gd name="connsiteY1" fmla="*/ 11416 h 21600"/>
                <a:gd name="connsiteX2" fmla="*/ 0 w 21600"/>
                <a:gd name="connsiteY2" fmla="*/ 11416 h 21600"/>
                <a:gd name="connsiteX3" fmla="*/ 0 w 21600"/>
                <a:gd name="connsiteY3" fmla="*/ 21600 h 21600"/>
                <a:gd name="connsiteX4" fmla="*/ 6334 w 21600"/>
                <a:gd name="connsiteY4" fmla="*/ 21600 h 21600"/>
                <a:gd name="connsiteX0" fmla="*/ 15266 w 21600"/>
                <a:gd name="connsiteY0" fmla="*/ 0 h 21600"/>
                <a:gd name="connsiteX1" fmla="*/ 21600 w 21600"/>
                <a:gd name="connsiteY1" fmla="*/ 11416 h 21600"/>
                <a:gd name="connsiteX2" fmla="*/ 0 w 21600"/>
                <a:gd name="connsiteY2" fmla="*/ 21600 h 21600"/>
                <a:gd name="connsiteX3" fmla="*/ 6334 w 21600"/>
                <a:gd name="connsiteY3" fmla="*/ 21600 h 21600"/>
                <a:gd name="connsiteX0" fmla="*/ 15266 w 15266"/>
                <a:gd name="connsiteY0" fmla="*/ 0 h 21600"/>
                <a:gd name="connsiteX1" fmla="*/ 0 w 15266"/>
                <a:gd name="connsiteY1" fmla="*/ 21600 h 21600"/>
                <a:gd name="connsiteX2" fmla="*/ 6334 w 15266"/>
                <a:gd name="connsiteY2" fmla="*/ 21600 h 21600"/>
                <a:gd name="connsiteX0" fmla="*/ 8932 w 8932"/>
                <a:gd name="connsiteY0" fmla="*/ 0 h 21600"/>
                <a:gd name="connsiteX1" fmla="*/ 0 w 8932"/>
                <a:gd name="connsiteY1" fmla="*/ 21600 h 21600"/>
                <a:gd name="connsiteX0" fmla="*/ 0 w 106"/>
                <a:gd name="connsiteY0" fmla="*/ 0 h 7368"/>
                <a:gd name="connsiteX1" fmla="*/ 106 w 106"/>
                <a:gd name="connsiteY1" fmla="*/ 7368 h 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" h="7368" extrusionOk="0">
                  <a:moveTo>
                    <a:pt x="0" y="0"/>
                  </a:moveTo>
                  <a:cubicBezTo>
                    <a:pt x="35" y="2456"/>
                    <a:pt x="71" y="4912"/>
                    <a:pt x="106" y="7368"/>
                  </a:cubicBez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215" name="Group 356">
              <a:extLst>
                <a:ext uri="{FF2B5EF4-FFF2-40B4-BE49-F238E27FC236}">
                  <a16:creationId xmlns:a16="http://schemas.microsoft.com/office/drawing/2014/main" id="{06E112CF-7401-4386-9422-A4E4F9DB82AC}"/>
                </a:ext>
              </a:extLst>
            </p:cNvPr>
            <p:cNvGrpSpPr/>
            <p:nvPr/>
          </p:nvGrpSpPr>
          <p:grpSpPr>
            <a:xfrm>
              <a:off x="8074243" y="5105399"/>
              <a:ext cx="903824" cy="394972"/>
              <a:chOff x="0" y="0"/>
              <a:chExt cx="903823" cy="394970"/>
            </a:xfrm>
          </p:grpSpPr>
          <p:grpSp>
            <p:nvGrpSpPr>
              <p:cNvPr id="238" name="Group 354">
                <a:extLst>
                  <a:ext uri="{FF2B5EF4-FFF2-40B4-BE49-F238E27FC236}">
                    <a16:creationId xmlns:a16="http://schemas.microsoft.com/office/drawing/2014/main" id="{74302084-8643-4318-AF7D-032CDBD15174}"/>
                  </a:ext>
                </a:extLst>
              </p:cNvPr>
              <p:cNvGrpSpPr/>
              <p:nvPr/>
            </p:nvGrpSpPr>
            <p:grpSpPr>
              <a:xfrm>
                <a:off x="-1" y="62229"/>
                <a:ext cx="691715" cy="332742"/>
                <a:chOff x="0" y="0"/>
                <a:chExt cx="691713" cy="332740"/>
              </a:xfrm>
            </p:grpSpPr>
            <p:sp>
              <p:nvSpPr>
                <p:cNvPr id="240" name="Shape 352">
                  <a:extLst>
                    <a:ext uri="{FF2B5EF4-FFF2-40B4-BE49-F238E27FC236}">
                      <a16:creationId xmlns:a16="http://schemas.microsoft.com/office/drawing/2014/main" id="{ED9B46A8-1E58-4DED-833F-FA817856F3E6}"/>
                    </a:ext>
                  </a:extLst>
                </p:cNvPr>
                <p:cNvSpPr/>
                <p:nvPr/>
              </p:nvSpPr>
              <p:spPr>
                <a:xfrm>
                  <a:off x="2956" y="13969"/>
                  <a:ext cx="685801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41" name="Shape 353">
                  <a:extLst>
                    <a:ext uri="{FF2B5EF4-FFF2-40B4-BE49-F238E27FC236}">
                      <a16:creationId xmlns:a16="http://schemas.microsoft.com/office/drawing/2014/main" id="{E8DA4678-3915-4DCD-81BA-2F08FD192584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69171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 BD(1)</a:t>
                  </a:r>
                </a:p>
              </p:txBody>
            </p:sp>
          </p:grpSp>
          <p:sp>
            <p:nvSpPr>
              <p:cNvPr id="239" name="Shape 355">
                <a:extLst>
                  <a:ext uri="{FF2B5EF4-FFF2-40B4-BE49-F238E27FC236}">
                    <a16:creationId xmlns:a16="http://schemas.microsoft.com/office/drawing/2014/main" id="{D7477507-E430-4F72-A42D-31F7B0C4D4F7}"/>
                  </a:ext>
                </a:extLst>
              </p:cNvPr>
              <p:cNvSpPr/>
              <p:nvPr/>
            </p:nvSpPr>
            <p:spPr>
              <a:xfrm>
                <a:off x="688756" y="0"/>
                <a:ext cx="215068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</a:t>
                </a:r>
              </a:p>
            </p:txBody>
          </p:sp>
        </p:grpSp>
        <p:grpSp>
          <p:nvGrpSpPr>
            <p:cNvPr id="216" name="Group 361">
              <a:extLst>
                <a:ext uri="{FF2B5EF4-FFF2-40B4-BE49-F238E27FC236}">
                  <a16:creationId xmlns:a16="http://schemas.microsoft.com/office/drawing/2014/main" id="{FC2D6896-1A05-499E-8D2E-19208FABD88E}"/>
                </a:ext>
              </a:extLst>
            </p:cNvPr>
            <p:cNvGrpSpPr/>
            <p:nvPr/>
          </p:nvGrpSpPr>
          <p:grpSpPr>
            <a:xfrm>
              <a:off x="7543800" y="4558029"/>
              <a:ext cx="887001" cy="332741"/>
              <a:chOff x="0" y="0"/>
              <a:chExt cx="887000" cy="332740"/>
            </a:xfrm>
          </p:grpSpPr>
          <p:grpSp>
            <p:nvGrpSpPr>
              <p:cNvPr id="234" name="Group 359">
                <a:extLst>
                  <a:ext uri="{FF2B5EF4-FFF2-40B4-BE49-F238E27FC236}">
                    <a16:creationId xmlns:a16="http://schemas.microsoft.com/office/drawing/2014/main" id="{5C46EC25-3F7E-4E58-9146-EA4253189DFF}"/>
                  </a:ext>
                </a:extLst>
              </p:cNvPr>
              <p:cNvGrpSpPr/>
              <p:nvPr/>
            </p:nvGrpSpPr>
            <p:grpSpPr>
              <a:xfrm>
                <a:off x="0" y="-1"/>
                <a:ext cx="685800" cy="332741"/>
                <a:chOff x="0" y="0"/>
                <a:chExt cx="685800" cy="332740"/>
              </a:xfrm>
            </p:grpSpPr>
            <p:sp>
              <p:nvSpPr>
                <p:cNvPr id="236" name="Shape 357">
                  <a:extLst>
                    <a:ext uri="{FF2B5EF4-FFF2-40B4-BE49-F238E27FC236}">
                      <a16:creationId xmlns:a16="http://schemas.microsoft.com/office/drawing/2014/main" id="{C24B0E54-8DBB-4D71-A6B6-6DB350D5B4A1}"/>
                    </a:ext>
                  </a:extLst>
                </p:cNvPr>
                <p:cNvSpPr/>
                <p:nvPr/>
              </p:nvSpPr>
              <p:spPr>
                <a:xfrm>
                  <a:off x="0" y="13969"/>
                  <a:ext cx="685800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7" name="Shape 358">
                  <a:extLst>
                    <a:ext uri="{FF2B5EF4-FFF2-40B4-BE49-F238E27FC236}">
                      <a16:creationId xmlns:a16="http://schemas.microsoft.com/office/drawing/2014/main" id="{14FE2EB6-E20B-48D0-89AA-895771004230}"/>
                    </a:ext>
                  </a:extLst>
                </p:cNvPr>
                <p:cNvSpPr/>
                <p:nvPr/>
              </p:nvSpPr>
              <p:spPr>
                <a:xfrm>
                  <a:off x="101024" y="-1"/>
                  <a:ext cx="48375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CBD</a:t>
                  </a:r>
                </a:p>
              </p:txBody>
            </p:sp>
          </p:grpSp>
          <p:sp>
            <p:nvSpPr>
              <p:cNvPr id="235" name="Shape 360">
                <a:extLst>
                  <a:ext uri="{FF2B5EF4-FFF2-40B4-BE49-F238E27FC236}">
                    <a16:creationId xmlns:a16="http://schemas.microsoft.com/office/drawing/2014/main" id="{FA77E515-77BF-4E78-8EF0-B41D05FD4326}"/>
                  </a:ext>
                </a:extLst>
              </p:cNvPr>
              <p:cNvSpPr/>
              <p:nvPr/>
            </p:nvSpPr>
            <p:spPr>
              <a:xfrm>
                <a:off x="685800" y="13969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4</a:t>
                </a:r>
              </a:p>
            </p:txBody>
          </p:sp>
        </p:grpSp>
        <p:grpSp>
          <p:nvGrpSpPr>
            <p:cNvPr id="217" name="Group 372">
              <a:extLst>
                <a:ext uri="{FF2B5EF4-FFF2-40B4-BE49-F238E27FC236}">
                  <a16:creationId xmlns:a16="http://schemas.microsoft.com/office/drawing/2014/main" id="{A4E3FFA9-A6E8-41BF-BC6E-21B03AE9102E}"/>
                </a:ext>
              </a:extLst>
            </p:cNvPr>
            <p:cNvGrpSpPr/>
            <p:nvPr/>
          </p:nvGrpSpPr>
          <p:grpSpPr>
            <a:xfrm>
              <a:off x="6537345" y="4425950"/>
              <a:ext cx="557173" cy="834106"/>
              <a:chOff x="0" y="0"/>
              <a:chExt cx="557172" cy="834105"/>
            </a:xfrm>
          </p:grpSpPr>
          <p:grpSp>
            <p:nvGrpSpPr>
              <p:cNvPr id="230" name="Group 370">
                <a:extLst>
                  <a:ext uri="{FF2B5EF4-FFF2-40B4-BE49-F238E27FC236}">
                    <a16:creationId xmlns:a16="http://schemas.microsoft.com/office/drawing/2014/main" id="{200C5AD9-AAEA-453B-991A-4867FD37A9C9}"/>
                  </a:ext>
                </a:extLst>
              </p:cNvPr>
              <p:cNvGrpSpPr/>
              <p:nvPr/>
            </p:nvGrpSpPr>
            <p:grpSpPr>
              <a:xfrm>
                <a:off x="-1" y="0"/>
                <a:ext cx="557174" cy="526766"/>
                <a:chOff x="0" y="0"/>
                <a:chExt cx="557172" cy="526765"/>
              </a:xfrm>
            </p:grpSpPr>
            <p:sp>
              <p:nvSpPr>
                <p:cNvPr id="232" name="Shape 368">
                  <a:extLst>
                    <a:ext uri="{FF2B5EF4-FFF2-40B4-BE49-F238E27FC236}">
                      <a16:creationId xmlns:a16="http://schemas.microsoft.com/office/drawing/2014/main" id="{66BC2B70-3AE8-4391-B3E3-87B0AF139715}"/>
                    </a:ext>
                  </a:extLst>
                </p:cNvPr>
                <p:cNvSpPr/>
                <p:nvPr/>
              </p:nvSpPr>
              <p:spPr>
                <a:xfrm>
                  <a:off x="15855" y="0"/>
                  <a:ext cx="525463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3" name="Shape 369">
                  <a:extLst>
                    <a:ext uri="{FF2B5EF4-FFF2-40B4-BE49-F238E27FC236}">
                      <a16:creationId xmlns:a16="http://schemas.microsoft.com/office/drawing/2014/main" id="{4A838A86-9D39-4B8C-A69C-095BBCE74F31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57174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A(0)</a:t>
                  </a:r>
                </a:p>
              </p:txBody>
            </p:sp>
          </p:grpSp>
          <p:sp>
            <p:nvSpPr>
              <p:cNvPr id="231" name="Shape 371">
                <a:extLst>
                  <a:ext uri="{FF2B5EF4-FFF2-40B4-BE49-F238E27FC236}">
                    <a16:creationId xmlns:a16="http://schemas.microsoft.com/office/drawing/2014/main" id="{F55D01FB-7044-4D97-8204-1FFE850AC698}"/>
                  </a:ext>
                </a:extLst>
              </p:cNvPr>
              <p:cNvSpPr/>
              <p:nvPr/>
            </p:nvSpPr>
            <p:spPr>
              <a:xfrm>
                <a:off x="72780" y="526765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3</a:t>
                </a:r>
              </a:p>
            </p:txBody>
          </p:sp>
        </p:grpSp>
        <p:grpSp>
          <p:nvGrpSpPr>
            <p:cNvPr id="218" name="Group 377">
              <a:extLst>
                <a:ext uri="{FF2B5EF4-FFF2-40B4-BE49-F238E27FC236}">
                  <a16:creationId xmlns:a16="http://schemas.microsoft.com/office/drawing/2014/main" id="{B98A0C0E-B6D8-4A4E-8958-2AF79039D6D0}"/>
                </a:ext>
              </a:extLst>
            </p:cNvPr>
            <p:cNvGrpSpPr/>
            <p:nvPr/>
          </p:nvGrpSpPr>
          <p:grpSpPr>
            <a:xfrm>
              <a:off x="7511574" y="4558029"/>
              <a:ext cx="919228" cy="332741"/>
              <a:chOff x="0" y="0"/>
              <a:chExt cx="919226" cy="332740"/>
            </a:xfrm>
          </p:grpSpPr>
          <p:grpSp>
            <p:nvGrpSpPr>
              <p:cNvPr id="226" name="Group 375">
                <a:extLst>
                  <a:ext uri="{FF2B5EF4-FFF2-40B4-BE49-F238E27FC236}">
                    <a16:creationId xmlns:a16="http://schemas.microsoft.com/office/drawing/2014/main" id="{A7DD787F-1860-4560-BECF-741C894A7D73}"/>
                  </a:ext>
                </a:extLst>
              </p:cNvPr>
              <p:cNvGrpSpPr/>
              <p:nvPr/>
            </p:nvGrpSpPr>
            <p:grpSpPr>
              <a:xfrm>
                <a:off x="-1" y="-1"/>
                <a:ext cx="750254" cy="332741"/>
                <a:chOff x="0" y="0"/>
                <a:chExt cx="750252" cy="332740"/>
              </a:xfrm>
            </p:grpSpPr>
            <p:sp>
              <p:nvSpPr>
                <p:cNvPr id="228" name="Shape 373">
                  <a:extLst>
                    <a:ext uri="{FF2B5EF4-FFF2-40B4-BE49-F238E27FC236}">
                      <a16:creationId xmlns:a16="http://schemas.microsoft.com/office/drawing/2014/main" id="{5AD0B7EB-1EC1-46AF-93BF-DDD9F79F9E12}"/>
                    </a:ext>
                  </a:extLst>
                </p:cNvPr>
                <p:cNvSpPr/>
                <p:nvPr/>
              </p:nvSpPr>
              <p:spPr>
                <a:xfrm>
                  <a:off x="32226" y="13969"/>
                  <a:ext cx="685801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29" name="Shape 374">
                  <a:extLst>
                    <a:ext uri="{FF2B5EF4-FFF2-40B4-BE49-F238E27FC236}">
                      <a16:creationId xmlns:a16="http://schemas.microsoft.com/office/drawing/2014/main" id="{AA52AE21-8E19-4AE2-90E2-66A81A6AB114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50254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CBD(1)</a:t>
                  </a:r>
                </a:p>
              </p:txBody>
            </p:sp>
          </p:grpSp>
          <p:sp>
            <p:nvSpPr>
              <p:cNvPr id="227" name="Shape 376">
                <a:extLst>
                  <a:ext uri="{FF2B5EF4-FFF2-40B4-BE49-F238E27FC236}">
                    <a16:creationId xmlns:a16="http://schemas.microsoft.com/office/drawing/2014/main" id="{DADC9231-AAE2-4188-BE5A-1A9132907081}"/>
                  </a:ext>
                </a:extLst>
              </p:cNvPr>
              <p:cNvSpPr/>
              <p:nvPr/>
            </p:nvSpPr>
            <p:spPr>
              <a:xfrm>
                <a:off x="718026" y="13969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4</a:t>
                </a:r>
              </a:p>
            </p:txBody>
          </p:sp>
        </p:grpSp>
        <p:grpSp>
          <p:nvGrpSpPr>
            <p:cNvPr id="219" name="Group 382">
              <a:extLst>
                <a:ext uri="{FF2B5EF4-FFF2-40B4-BE49-F238E27FC236}">
                  <a16:creationId xmlns:a16="http://schemas.microsoft.com/office/drawing/2014/main" id="{0920C9F3-4028-496A-846F-2AB4A26605CD}"/>
                </a:ext>
              </a:extLst>
            </p:cNvPr>
            <p:cNvGrpSpPr/>
            <p:nvPr/>
          </p:nvGrpSpPr>
          <p:grpSpPr>
            <a:xfrm>
              <a:off x="7086600" y="3796029"/>
              <a:ext cx="887001" cy="332741"/>
              <a:chOff x="0" y="0"/>
              <a:chExt cx="887000" cy="332740"/>
            </a:xfrm>
          </p:grpSpPr>
          <p:grpSp>
            <p:nvGrpSpPr>
              <p:cNvPr id="222" name="Group 380">
                <a:extLst>
                  <a:ext uri="{FF2B5EF4-FFF2-40B4-BE49-F238E27FC236}">
                    <a16:creationId xmlns:a16="http://schemas.microsoft.com/office/drawing/2014/main" id="{C3E57025-B1AC-4C33-98E1-96AD257055B3}"/>
                  </a:ext>
                </a:extLst>
              </p:cNvPr>
              <p:cNvGrpSpPr/>
              <p:nvPr/>
            </p:nvGrpSpPr>
            <p:grpSpPr>
              <a:xfrm>
                <a:off x="0" y="-1"/>
                <a:ext cx="685800" cy="332741"/>
                <a:chOff x="0" y="0"/>
                <a:chExt cx="685800" cy="332740"/>
              </a:xfrm>
            </p:grpSpPr>
            <p:sp>
              <p:nvSpPr>
                <p:cNvPr id="224" name="Shape 378">
                  <a:extLst>
                    <a:ext uri="{FF2B5EF4-FFF2-40B4-BE49-F238E27FC236}">
                      <a16:creationId xmlns:a16="http://schemas.microsoft.com/office/drawing/2014/main" id="{60C15FF8-9DD9-40D0-AADD-3C52C8B0B9E0}"/>
                    </a:ext>
                  </a:extLst>
                </p:cNvPr>
                <p:cNvSpPr/>
                <p:nvPr/>
              </p:nvSpPr>
              <p:spPr>
                <a:xfrm>
                  <a:off x="0" y="13969"/>
                  <a:ext cx="685800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25" name="Shape 379">
                  <a:extLst>
                    <a:ext uri="{FF2B5EF4-FFF2-40B4-BE49-F238E27FC236}">
                      <a16:creationId xmlns:a16="http://schemas.microsoft.com/office/drawing/2014/main" id="{E203E853-161D-45BE-A8BA-E950A9DFEF85}"/>
                    </a:ext>
                  </a:extLst>
                </p:cNvPr>
                <p:cNvSpPr/>
                <p:nvPr/>
              </p:nvSpPr>
              <p:spPr>
                <a:xfrm>
                  <a:off x="40104" y="-1"/>
                  <a:ext cx="60559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ACBD</a:t>
                  </a:r>
                </a:p>
              </p:txBody>
            </p:sp>
          </p:grpSp>
          <p:sp>
            <p:nvSpPr>
              <p:cNvPr id="223" name="Shape 381">
                <a:extLst>
                  <a:ext uri="{FF2B5EF4-FFF2-40B4-BE49-F238E27FC236}">
                    <a16:creationId xmlns:a16="http://schemas.microsoft.com/office/drawing/2014/main" id="{B494F5A1-A336-4A36-8B37-F386C157B20A}"/>
                  </a:ext>
                </a:extLst>
              </p:cNvPr>
              <p:cNvSpPr/>
              <p:nvPr/>
            </p:nvSpPr>
            <p:spPr>
              <a:xfrm>
                <a:off x="685800" y="13969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7</a:t>
                </a:r>
              </a:p>
            </p:txBody>
          </p:sp>
        </p:grpSp>
        <p:sp>
          <p:nvSpPr>
            <p:cNvPr id="220" name="Shape 402">
              <a:extLst>
                <a:ext uri="{FF2B5EF4-FFF2-40B4-BE49-F238E27FC236}">
                  <a16:creationId xmlns:a16="http://schemas.microsoft.com/office/drawing/2014/main" id="{0EB00AEF-9F05-4E3F-A735-62644075CEA9}"/>
                </a:ext>
              </a:extLst>
            </p:cNvPr>
            <p:cNvSpPr/>
            <p:nvPr/>
          </p:nvSpPr>
          <p:spPr>
            <a:xfrm>
              <a:off x="6814820" y="4127500"/>
              <a:ext cx="715010" cy="293370"/>
            </a:xfrm>
            <a:custGeom>
              <a:avLst/>
              <a:gdLst>
                <a:gd name="connsiteX0" fmla="*/ 21600 w 21600"/>
                <a:gd name="connsiteY0" fmla="*/ 0 h 21600"/>
                <a:gd name="connsiteX1" fmla="*/ 21600 w 21600"/>
                <a:gd name="connsiteY1" fmla="*/ 18701 h 21600"/>
                <a:gd name="connsiteX2" fmla="*/ 9285 w 21600"/>
                <a:gd name="connsiteY2" fmla="*/ 2899 h 21600"/>
                <a:gd name="connsiteX3" fmla="*/ 0 w 21600"/>
                <a:gd name="connsiteY3" fmla="*/ 2899 h 21600"/>
                <a:gd name="connsiteX4" fmla="*/ 0 w 21600"/>
                <a:gd name="connsiteY4" fmla="*/ 21600 h 21600"/>
                <a:gd name="connsiteX0" fmla="*/ 21600 w 21600"/>
                <a:gd name="connsiteY0" fmla="*/ 0 h 21600"/>
                <a:gd name="connsiteX1" fmla="*/ 21600 w 21600"/>
                <a:gd name="connsiteY1" fmla="*/ 18701 h 21600"/>
                <a:gd name="connsiteX2" fmla="*/ 0 w 21600"/>
                <a:gd name="connsiteY2" fmla="*/ 2899 h 21600"/>
                <a:gd name="connsiteX3" fmla="*/ 0 w 21600"/>
                <a:gd name="connsiteY3" fmla="*/ 21600 h 21600"/>
                <a:gd name="connsiteX0" fmla="*/ 21600 w 21600"/>
                <a:gd name="connsiteY0" fmla="*/ 0 h 21600"/>
                <a:gd name="connsiteX1" fmla="*/ 21600 w 21600"/>
                <a:gd name="connsiteY1" fmla="*/ 18701 h 21600"/>
                <a:gd name="connsiteX2" fmla="*/ 0 w 21600"/>
                <a:gd name="connsiteY2" fmla="*/ 21600 h 21600"/>
                <a:gd name="connsiteX0" fmla="*/ 21600 w 21600"/>
                <a:gd name="connsiteY0" fmla="*/ 0 h 21600"/>
                <a:gd name="connsiteX1" fmla="*/ 0 w 21600"/>
                <a:gd name="connsiteY1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21" name="Shape 403">
              <a:extLst>
                <a:ext uri="{FF2B5EF4-FFF2-40B4-BE49-F238E27FC236}">
                  <a16:creationId xmlns:a16="http://schemas.microsoft.com/office/drawing/2014/main" id="{3C235F4B-EC86-4D23-B47F-DCBAC0C778C3}"/>
                </a:ext>
              </a:extLst>
            </p:cNvPr>
            <p:cNvSpPr/>
            <p:nvPr/>
          </p:nvSpPr>
          <p:spPr>
            <a:xfrm>
              <a:off x="7529830" y="4127500"/>
              <a:ext cx="440691" cy="429260"/>
            </a:xfrm>
            <a:custGeom>
              <a:avLst/>
              <a:gdLst>
                <a:gd name="connsiteX0" fmla="*/ 0 w 21600"/>
                <a:gd name="connsiteY0" fmla="*/ 0 h 21600"/>
                <a:gd name="connsiteX1" fmla="*/ 6225 w 21600"/>
                <a:gd name="connsiteY1" fmla="*/ 12781 h 21600"/>
                <a:gd name="connsiteX2" fmla="*/ 6225 w 21600"/>
                <a:gd name="connsiteY2" fmla="*/ 8819 h 21600"/>
                <a:gd name="connsiteX3" fmla="*/ 21600 w 21600"/>
                <a:gd name="connsiteY3" fmla="*/ 8819 h 21600"/>
                <a:gd name="connsiteX4" fmla="*/ 21600 w 21600"/>
                <a:gd name="connsiteY4" fmla="*/ 21600 h 21600"/>
                <a:gd name="connsiteX0" fmla="*/ 0 w 21600"/>
                <a:gd name="connsiteY0" fmla="*/ 0 h 21600"/>
                <a:gd name="connsiteX1" fmla="*/ 6225 w 21600"/>
                <a:gd name="connsiteY1" fmla="*/ 8819 h 21600"/>
                <a:gd name="connsiteX2" fmla="*/ 21600 w 21600"/>
                <a:gd name="connsiteY2" fmla="*/ 8819 h 21600"/>
                <a:gd name="connsiteX3" fmla="*/ 21600 w 21600"/>
                <a:gd name="connsiteY3" fmla="*/ 21600 h 21600"/>
                <a:gd name="connsiteX0" fmla="*/ 0 w 21600"/>
                <a:gd name="connsiteY0" fmla="*/ 0 h 21600"/>
                <a:gd name="connsiteX1" fmla="*/ 21600 w 21600"/>
                <a:gd name="connsiteY1" fmla="*/ 8819 h 21600"/>
                <a:gd name="connsiteX2" fmla="*/ 21600 w 21600"/>
                <a:gd name="connsiteY2" fmla="*/ 21600 h 21600"/>
                <a:gd name="connsiteX0" fmla="*/ 0 w 21600"/>
                <a:gd name="connsiteY0" fmla="*/ 0 h 21600"/>
                <a:gd name="connsiteX1" fmla="*/ 21600 w 21600"/>
                <a:gd name="connsiteY1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2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2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7" presetClass="entr" presetSubtype="2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2" build="p" animBg="1" advAuto="0"/>
      <p:bldP spid="467" grpId="3" animBg="1" advAuto="0"/>
      <p:bldP spid="472" grpId="4" animBg="1" advAuto="0"/>
      <p:bldP spid="475" grpId="8" animBg="1" advAuto="0"/>
      <p:bldP spid="478" grpId="11" animBg="1" advAuto="0"/>
      <p:bldP spid="481" grpId="14" animBg="1" advAuto="0"/>
      <p:bldP spid="484" grpId="17" animBg="1" advAuto="0"/>
      <p:bldP spid="487" grpId="19" animBg="1" advAuto="0"/>
      <p:bldP spid="490" grpId="21" animBg="1" advAuto="0"/>
      <p:bldP spid="493" grpId="23" animBg="1" advAuto="0"/>
      <p:bldP spid="496" grpId="24" animBg="1" advAuto="0"/>
      <p:bldP spid="499" grpId="26" animBg="1" advAuto="0"/>
      <p:bldP spid="500" grpId="5" animBg="1" advAuto="0"/>
      <p:bldP spid="500" grpId="6" animBg="1" advAuto="0"/>
      <p:bldP spid="501" grpId="7" animBg="1" advAuto="0"/>
      <p:bldP spid="501" grpId="9" animBg="1" advAuto="0"/>
      <p:bldP spid="502" grpId="10" animBg="1" advAuto="0"/>
      <p:bldP spid="502" grpId="12" animBg="1" advAuto="0"/>
      <p:bldP spid="503" grpId="13" animBg="1" advAuto="0"/>
      <p:bldP spid="503" grpId="15" animBg="1" advAuto="0"/>
      <p:bldP spid="504" grpId="25" animBg="1" advAuto="0"/>
      <p:bldP spid="504" grpId="27" animBg="1" advAuto="0"/>
      <p:bldP spid="505" grpId="20" animBg="1" advAuto="0"/>
      <p:bldP spid="505" grpId="22" animBg="1" advAuto="0"/>
      <p:bldP spid="506" grpId="16" animBg="1" advAuto="0"/>
      <p:bldP spid="506" grpId="1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EJERCICIO EN CLASE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Construya el arbol de Huffman con la siguientes frecuencias</a:t>
            </a:r>
          </a:p>
        </p:txBody>
      </p:sp>
      <p:grpSp>
        <p:nvGrpSpPr>
          <p:cNvPr id="531" name="Group 531"/>
          <p:cNvGrpSpPr/>
          <p:nvPr/>
        </p:nvGrpSpPr>
        <p:grpSpPr>
          <a:xfrm>
            <a:off x="2590800" y="3386454"/>
            <a:ext cx="990600" cy="1018541"/>
            <a:chOff x="0" y="0"/>
            <a:chExt cx="990600" cy="1018540"/>
          </a:xfrm>
        </p:grpSpPr>
        <p:grpSp>
          <p:nvGrpSpPr>
            <p:cNvPr id="516" name="Group 516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512" name="Group 512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10" name="Shape 510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117333" y="-1"/>
                  <a:ext cx="26063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A</a:t>
                  </a:r>
                </a:p>
              </p:txBody>
            </p:sp>
          </p:grpSp>
          <p:grpSp>
            <p:nvGrpSpPr>
              <p:cNvPr id="515" name="Group 515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13" name="Shape 513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15</a:t>
                  </a:r>
                </a:p>
              </p:txBody>
            </p:sp>
          </p:grpSp>
        </p:grpSp>
        <p:grpSp>
          <p:nvGrpSpPr>
            <p:cNvPr id="523" name="Group 523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519" name="Group 519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17" name="Shape 51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117166" y="-1"/>
                  <a:ext cx="26096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B</a:t>
                  </a:r>
                </a:p>
              </p:txBody>
            </p:sp>
          </p:grpSp>
          <p:grpSp>
            <p:nvGrpSpPr>
              <p:cNvPr id="522" name="Group 522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20" name="Shape 520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6</a:t>
                  </a:r>
                </a:p>
              </p:txBody>
            </p:sp>
          </p:grpSp>
        </p:grpSp>
        <p:grpSp>
          <p:nvGrpSpPr>
            <p:cNvPr id="530" name="Group 530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526" name="Group 526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24" name="Shape 52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119286" y="-1"/>
                  <a:ext cx="2567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grpSp>
            <p:nvGrpSpPr>
              <p:cNvPr id="529" name="Group 529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7</a:t>
                  </a:r>
                </a:p>
              </p:txBody>
            </p:sp>
          </p:grpSp>
        </p:grpSp>
      </p:grpSp>
      <p:grpSp>
        <p:nvGrpSpPr>
          <p:cNvPr id="553" name="Group 553"/>
          <p:cNvGrpSpPr/>
          <p:nvPr/>
        </p:nvGrpSpPr>
        <p:grpSpPr>
          <a:xfrm>
            <a:off x="3886200" y="3386454"/>
            <a:ext cx="990600" cy="1018541"/>
            <a:chOff x="0" y="0"/>
            <a:chExt cx="990600" cy="1018540"/>
          </a:xfrm>
        </p:grpSpPr>
        <p:grpSp>
          <p:nvGrpSpPr>
            <p:cNvPr id="538" name="Group 538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534" name="Group 534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32" name="Shape 532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109017" y="-1"/>
                  <a:ext cx="27726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D</a:t>
                  </a:r>
                </a:p>
              </p:txBody>
            </p:sp>
          </p:grpSp>
          <p:grpSp>
            <p:nvGrpSpPr>
              <p:cNvPr id="537" name="Group 537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35" name="Shape 535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12</a:t>
                  </a:r>
                </a:p>
              </p:txBody>
            </p:sp>
          </p:grpSp>
        </p:grpSp>
        <p:grpSp>
          <p:nvGrpSpPr>
            <p:cNvPr id="545" name="Group 545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541" name="Group 541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39" name="Shape 539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25258" y="-1"/>
                  <a:ext cx="24478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E</a:t>
                  </a:r>
                </a:p>
              </p:txBody>
            </p:sp>
          </p:grpSp>
          <p:grpSp>
            <p:nvGrpSpPr>
              <p:cNvPr id="544" name="Group 544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25</a:t>
                  </a:r>
                </a:p>
              </p:txBody>
            </p:sp>
          </p:grpSp>
        </p:grpSp>
        <p:grpSp>
          <p:nvGrpSpPr>
            <p:cNvPr id="552" name="Group 552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548" name="Group 548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29165" y="-1"/>
                  <a:ext cx="236970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F</a:t>
                  </a:r>
                </a:p>
              </p:txBody>
            </p:sp>
          </p:grpSp>
          <p:grpSp>
            <p:nvGrpSpPr>
              <p:cNvPr id="551" name="Group 551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49" name="Shape 549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4</a:t>
                  </a:r>
                </a:p>
              </p:txBody>
            </p:sp>
          </p:grpSp>
        </p:grpSp>
      </p:grpSp>
      <p:grpSp>
        <p:nvGrpSpPr>
          <p:cNvPr id="575" name="Group 575"/>
          <p:cNvGrpSpPr/>
          <p:nvPr/>
        </p:nvGrpSpPr>
        <p:grpSpPr>
          <a:xfrm>
            <a:off x="5257800" y="3405504"/>
            <a:ext cx="990600" cy="1018541"/>
            <a:chOff x="0" y="0"/>
            <a:chExt cx="990600" cy="1018540"/>
          </a:xfrm>
        </p:grpSpPr>
        <p:grpSp>
          <p:nvGrpSpPr>
            <p:cNvPr id="560" name="Group 560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556" name="Group 556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54" name="Shape 55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10413" y="-1"/>
                  <a:ext cx="27447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G</a:t>
                  </a:r>
                </a:p>
              </p:txBody>
            </p:sp>
          </p:grpSp>
          <p:grpSp>
            <p:nvGrpSpPr>
              <p:cNvPr id="559" name="Group 559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57" name="Shape 55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6</a:t>
                  </a:r>
                </a:p>
              </p:txBody>
            </p:sp>
          </p:grpSp>
        </p:grpSp>
        <p:grpSp>
          <p:nvGrpSpPr>
            <p:cNvPr id="567" name="Group 567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563" name="Group 563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61" name="Shape 56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108236" y="-1"/>
                  <a:ext cx="2788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H</a:t>
                  </a:r>
                </a:p>
              </p:txBody>
            </p:sp>
          </p:grpSp>
          <p:grpSp>
            <p:nvGrpSpPr>
              <p:cNvPr id="566" name="Group 566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64" name="Shape 56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3</a:t>
                  </a:r>
                </a:p>
              </p:txBody>
            </p:sp>
          </p:grpSp>
        </p:grpSp>
        <p:grpSp>
          <p:nvGrpSpPr>
            <p:cNvPr id="574" name="Group 574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570" name="Group 570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68" name="Shape 568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140327" y="-1"/>
                  <a:ext cx="21464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I</a:t>
                  </a:r>
                </a:p>
              </p:txBody>
            </p:sp>
          </p:grpSp>
          <p:grpSp>
            <p:nvGrpSpPr>
              <p:cNvPr id="573" name="Group 573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15</a:t>
                  </a: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DECIDIENDO QUE USAR</a:t>
            </a:r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xfrm>
            <a:off x="990600" y="4075112"/>
            <a:ext cx="7772400" cy="20208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nodos con menor frecuencia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Salen primero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unen, se crea un nuevo nodo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Este se vuelve a ubicar en el listado de letras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b="1" u="sng">
                <a:solidFill>
                  <a:srgbClr val="002850"/>
                </a:solidFill>
              </a:rPr>
              <a:t>Cola de Prioridad</a:t>
            </a:r>
            <a:r>
              <a:rPr sz="2000">
                <a:solidFill>
                  <a:srgbClr val="002850"/>
                </a:solidFill>
              </a:rPr>
              <a:t>, prioridad: la frecuencia</a:t>
            </a:r>
          </a:p>
        </p:txBody>
      </p:sp>
      <p:sp>
        <p:nvSpPr>
          <p:cNvPr id="579" name="Shape 579"/>
          <p:cNvSpPr/>
          <p:nvPr/>
        </p:nvSpPr>
        <p:spPr>
          <a:xfrm>
            <a:off x="990600" y="1905000"/>
            <a:ext cx="46482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57175" indent="-257175">
              <a:lnSpc>
                <a:spcPct val="90000"/>
              </a:lnSpc>
              <a:spcBef>
                <a:spcPts val="500"/>
              </a:spcBef>
              <a:buClr>
                <a:srgbClr val="008080"/>
              </a:buClr>
              <a:buSzPct val="80000"/>
              <a:buFont typeface="Wingdings"/>
              <a:buChar char="▯"/>
              <a:defRPr>
                <a:solidFill>
                  <a:srgbClr val="0028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Primero, se construyen hojas para c/letra</a:t>
            </a:r>
          </a:p>
        </p:txBody>
      </p:sp>
      <p:sp>
        <p:nvSpPr>
          <p:cNvPr id="580" name="Shape 580"/>
          <p:cNvSpPr/>
          <p:nvPr/>
        </p:nvSpPr>
        <p:spPr>
          <a:xfrm>
            <a:off x="990600" y="2743200"/>
            <a:ext cx="777240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57175" indent="-257175">
              <a:spcBef>
                <a:spcPts val="500"/>
              </a:spcBef>
              <a:buClr>
                <a:srgbClr val="008080"/>
              </a:buClr>
              <a:buSzPct val="80000"/>
              <a:buFont typeface="Wingdings"/>
              <a:buChar char="▯"/>
              <a:defRPr>
                <a:solidFill>
                  <a:srgbClr val="002850"/>
                </a:solidFill>
              </a:defRPr>
            </a:lvl1pPr>
            <a:lvl2pPr marL="661307" indent="-204107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facilitar la ubicación de un nodo hoja al crear codigos</a:t>
            </a:r>
            <a:endParaRPr sz="3200">
              <a:solidFill>
                <a:srgbClr val="00285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Estos son alamacenados a una cola de Prioridad</a:t>
            </a:r>
          </a:p>
        </p:txBody>
      </p:sp>
      <p:grpSp>
        <p:nvGrpSpPr>
          <p:cNvPr id="611" name="Group 611"/>
          <p:cNvGrpSpPr/>
          <p:nvPr/>
        </p:nvGrpSpPr>
        <p:grpSpPr>
          <a:xfrm>
            <a:off x="6324600" y="4038600"/>
            <a:ext cx="2590800" cy="1399541"/>
            <a:chOff x="0" y="0"/>
            <a:chExt cx="2590800" cy="1399540"/>
          </a:xfrm>
        </p:grpSpPr>
        <p:grpSp>
          <p:nvGrpSpPr>
            <p:cNvPr id="601" name="Group 601"/>
            <p:cNvGrpSpPr/>
            <p:nvPr/>
          </p:nvGrpSpPr>
          <p:grpSpPr>
            <a:xfrm>
              <a:off x="609600" y="685799"/>
              <a:ext cx="1981200" cy="713742"/>
              <a:chOff x="0" y="0"/>
              <a:chExt cx="1981200" cy="713740"/>
            </a:xfrm>
          </p:grpSpPr>
          <p:grpSp>
            <p:nvGrpSpPr>
              <p:cNvPr id="585" name="Group 585"/>
              <p:cNvGrpSpPr/>
              <p:nvPr/>
            </p:nvGrpSpPr>
            <p:grpSpPr>
              <a:xfrm>
                <a:off x="0" y="0"/>
                <a:ext cx="381000" cy="713741"/>
                <a:chOff x="0" y="0"/>
                <a:chExt cx="381000" cy="713740"/>
              </a:xfrm>
            </p:grpSpPr>
            <p:grpSp>
              <p:nvGrpSpPr>
                <p:cNvPr id="583" name="Group 583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81" name="Shape 581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60183" y="5080"/>
                    <a:ext cx="260634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A</a:t>
                    </a:r>
                  </a:p>
                </p:txBody>
              </p:sp>
            </p:grpSp>
            <p:sp>
              <p:nvSpPr>
                <p:cNvPr id="584" name="Shape 584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3</a:t>
                  </a:r>
                </a:p>
              </p:txBody>
            </p:sp>
          </p:grpSp>
          <p:grpSp>
            <p:nvGrpSpPr>
              <p:cNvPr id="590" name="Group 590"/>
              <p:cNvGrpSpPr/>
              <p:nvPr/>
            </p:nvGrpSpPr>
            <p:grpSpPr>
              <a:xfrm>
                <a:off x="533400" y="0"/>
                <a:ext cx="381000" cy="713741"/>
                <a:chOff x="0" y="0"/>
                <a:chExt cx="381000" cy="713740"/>
              </a:xfrm>
            </p:grpSpPr>
            <p:grpSp>
              <p:nvGrpSpPr>
                <p:cNvPr id="588" name="Group 588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86" name="Shape 586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0016" y="5080"/>
                    <a:ext cx="260968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B</a:t>
                    </a:r>
                  </a:p>
                </p:txBody>
              </p:sp>
            </p:grpSp>
            <p:sp>
              <p:nvSpPr>
                <p:cNvPr id="589" name="Shape 589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</a:t>
                  </a:r>
                </a:p>
              </p:txBody>
            </p:sp>
          </p:grpSp>
          <p:grpSp>
            <p:nvGrpSpPr>
              <p:cNvPr id="595" name="Group 595"/>
              <p:cNvGrpSpPr/>
              <p:nvPr/>
            </p:nvGrpSpPr>
            <p:grpSpPr>
              <a:xfrm>
                <a:off x="1066800" y="0"/>
                <a:ext cx="381000" cy="713741"/>
                <a:chOff x="0" y="0"/>
                <a:chExt cx="381000" cy="713740"/>
              </a:xfrm>
            </p:grpSpPr>
            <p:grpSp>
              <p:nvGrpSpPr>
                <p:cNvPr id="593" name="Group 593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91" name="Shape 591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2136" y="5080"/>
                    <a:ext cx="256728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C</a:t>
                    </a:r>
                  </a:p>
                </p:txBody>
              </p:sp>
            </p:grpSp>
            <p:sp>
              <p:nvSpPr>
                <p:cNvPr id="594" name="Shape 594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</a:t>
                  </a:r>
                </a:p>
              </p:txBody>
            </p:sp>
          </p:grpSp>
          <p:grpSp>
            <p:nvGrpSpPr>
              <p:cNvPr id="600" name="Group 600"/>
              <p:cNvGrpSpPr/>
              <p:nvPr/>
            </p:nvGrpSpPr>
            <p:grpSpPr>
              <a:xfrm>
                <a:off x="1600200" y="0"/>
                <a:ext cx="381000" cy="713741"/>
                <a:chOff x="0" y="0"/>
                <a:chExt cx="381000" cy="713740"/>
              </a:xfrm>
            </p:grpSpPr>
            <p:grpSp>
              <p:nvGrpSpPr>
                <p:cNvPr id="598" name="Group 598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96" name="Shape 596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51867" y="5080"/>
                    <a:ext cx="277266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D</a:t>
                    </a:r>
                  </a:p>
                </p:txBody>
              </p:sp>
            </p:grpSp>
            <p:sp>
              <p:nvSpPr>
                <p:cNvPr id="599" name="Shape 599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</a:t>
                  </a:r>
                </a:p>
              </p:txBody>
            </p:sp>
          </p:grpSp>
        </p:grpSp>
        <p:grpSp>
          <p:nvGrpSpPr>
            <p:cNvPr id="606" name="Group 606"/>
            <p:cNvGrpSpPr/>
            <p:nvPr/>
          </p:nvGrpSpPr>
          <p:grpSpPr>
            <a:xfrm>
              <a:off x="0" y="0"/>
              <a:ext cx="2133600" cy="381000"/>
              <a:chOff x="0" y="0"/>
              <a:chExt cx="2133600" cy="38100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53340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06680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60020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607" name="Shape 607"/>
            <p:cNvSpPr/>
            <p:nvPr/>
          </p:nvSpPr>
          <p:spPr>
            <a:xfrm rot="16200000" flipH="1">
              <a:off x="3810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 rot="16200000" flipH="1">
              <a:off x="9144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 rot="16200000" flipH="1">
              <a:off x="14478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 rot="16200000" flipH="1">
              <a:off x="19812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632" name="Group 632"/>
          <p:cNvGrpSpPr/>
          <p:nvPr/>
        </p:nvGrpSpPr>
        <p:grpSpPr>
          <a:xfrm>
            <a:off x="6096000" y="2057399"/>
            <a:ext cx="1981200" cy="713742"/>
            <a:chOff x="0" y="0"/>
            <a:chExt cx="1981200" cy="713740"/>
          </a:xfrm>
        </p:grpSpPr>
        <p:grpSp>
          <p:nvGrpSpPr>
            <p:cNvPr id="616" name="Group 616"/>
            <p:cNvGrpSpPr/>
            <p:nvPr/>
          </p:nvGrpSpPr>
          <p:grpSpPr>
            <a:xfrm>
              <a:off x="0" y="0"/>
              <a:ext cx="381000" cy="713741"/>
              <a:chOff x="0" y="0"/>
              <a:chExt cx="381000" cy="713740"/>
            </a:xfrm>
          </p:grpSpPr>
          <p:grpSp>
            <p:nvGrpSpPr>
              <p:cNvPr id="614" name="Group 614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12" name="Shape 612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60183" y="5080"/>
                  <a:ext cx="26063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A</a:t>
                  </a:r>
                </a:p>
              </p:txBody>
            </p:sp>
          </p:grpSp>
          <p:sp>
            <p:nvSpPr>
              <p:cNvPr id="615" name="Shape 615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</a:t>
                </a:r>
              </a:p>
            </p:txBody>
          </p:sp>
        </p:grpSp>
        <p:grpSp>
          <p:nvGrpSpPr>
            <p:cNvPr id="621" name="Group 621"/>
            <p:cNvGrpSpPr/>
            <p:nvPr/>
          </p:nvGrpSpPr>
          <p:grpSpPr>
            <a:xfrm>
              <a:off x="533400" y="0"/>
              <a:ext cx="381000" cy="713741"/>
              <a:chOff x="0" y="0"/>
              <a:chExt cx="381000" cy="713740"/>
            </a:xfrm>
          </p:grpSpPr>
          <p:grpSp>
            <p:nvGrpSpPr>
              <p:cNvPr id="619" name="Group 619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17" name="Shape 617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60016" y="5080"/>
                  <a:ext cx="26096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B</a:t>
                  </a:r>
                </a:p>
              </p:txBody>
            </p:sp>
          </p:grpSp>
          <p:sp>
            <p:nvSpPr>
              <p:cNvPr id="620" name="Shape 620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626" name="Group 626"/>
            <p:cNvGrpSpPr/>
            <p:nvPr/>
          </p:nvGrpSpPr>
          <p:grpSpPr>
            <a:xfrm>
              <a:off x="1066800" y="0"/>
              <a:ext cx="381000" cy="713741"/>
              <a:chOff x="0" y="0"/>
              <a:chExt cx="381000" cy="713740"/>
            </a:xfrm>
          </p:grpSpPr>
          <p:grpSp>
            <p:nvGrpSpPr>
              <p:cNvPr id="624" name="Group 624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62136" y="5080"/>
                  <a:ext cx="2567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sp>
            <p:nvSpPr>
              <p:cNvPr id="625" name="Shape 625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</a:t>
                </a:r>
              </a:p>
            </p:txBody>
          </p:sp>
        </p:grpSp>
        <p:grpSp>
          <p:nvGrpSpPr>
            <p:cNvPr id="631" name="Group 631"/>
            <p:cNvGrpSpPr/>
            <p:nvPr/>
          </p:nvGrpSpPr>
          <p:grpSpPr>
            <a:xfrm>
              <a:off x="1600200" y="0"/>
              <a:ext cx="381000" cy="713741"/>
              <a:chOff x="0" y="0"/>
              <a:chExt cx="381000" cy="713740"/>
            </a:xfrm>
          </p:grpSpPr>
          <p:grpSp>
            <p:nvGrpSpPr>
              <p:cNvPr id="629" name="Group 629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27" name="Shape 627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>
                  <a:off x="51867" y="5080"/>
                  <a:ext cx="27726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D</a:t>
                  </a:r>
                </a:p>
              </p:txBody>
            </p:sp>
          </p:grpSp>
          <p:sp>
            <p:nvSpPr>
              <p:cNvPr id="630" name="Shape 630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457200" y="13715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667512">
              <a:defRPr sz="3504"/>
            </a:lvl1pPr>
          </a:lstStyle>
          <a:p>
            <a:pPr lvl="0" algn="ctr">
              <a:defRPr sz="1800" i="0">
                <a:solidFill>
                  <a:srgbClr val="000000"/>
                </a:solidFill>
              </a:defRPr>
            </a:pPr>
            <a:r>
              <a:rPr lang="en-GB" sz="3504" i="1" dirty="0">
                <a:solidFill>
                  <a:srgbClr val="008080"/>
                </a:solidFill>
              </a:rPr>
              <a:t>¿</a:t>
            </a:r>
            <a:r>
              <a:rPr lang="en-GB" sz="3504" i="1" dirty="0" err="1">
                <a:solidFill>
                  <a:srgbClr val="008080"/>
                </a:solidFill>
              </a:rPr>
              <a:t>Qué</a:t>
            </a:r>
            <a:r>
              <a:rPr lang="en-GB" sz="3504" i="1" dirty="0">
                <a:solidFill>
                  <a:srgbClr val="008080"/>
                </a:solidFill>
              </a:rPr>
              <a:t> TDAs </a:t>
            </a:r>
            <a:r>
              <a:rPr lang="en-GB" sz="3504" i="1" dirty="0" err="1">
                <a:solidFill>
                  <a:srgbClr val="008080"/>
                </a:solidFill>
              </a:rPr>
              <a:t>necesita</a:t>
            </a:r>
            <a:r>
              <a:rPr lang="en-GB" sz="3504" i="1" dirty="0">
                <a:solidFill>
                  <a:srgbClr val="008080"/>
                </a:solidFill>
              </a:rPr>
              <a:t> </a:t>
            </a:r>
            <a:r>
              <a:rPr lang="en-GB" sz="3504" i="1" dirty="0" err="1">
                <a:solidFill>
                  <a:srgbClr val="008080"/>
                </a:solidFill>
              </a:rPr>
              <a:t>esta</a:t>
            </a:r>
            <a:r>
              <a:rPr lang="en-GB" sz="3504" i="1" dirty="0">
                <a:solidFill>
                  <a:srgbClr val="008080"/>
                </a:solidFill>
              </a:rPr>
              <a:t> </a:t>
            </a:r>
            <a:r>
              <a:rPr lang="en-GB" sz="3504" i="1" dirty="0" err="1">
                <a:solidFill>
                  <a:srgbClr val="008080"/>
                </a:solidFill>
              </a:rPr>
              <a:t>solución</a:t>
            </a:r>
            <a:r>
              <a:rPr lang="en-GB" sz="3504" i="1" dirty="0">
                <a:solidFill>
                  <a:srgbClr val="008080"/>
                </a:solidFill>
              </a:rPr>
              <a:t>?</a:t>
            </a:r>
            <a:endParaRPr sz="3504" i="1" dirty="0">
              <a:solidFill>
                <a:srgbClr val="008080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381000" y="1391008"/>
            <a:ext cx="8305800" cy="214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000"/>
              </a:spcBef>
              <a:defRPr sz="1800"/>
            </a:pP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Cada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elemento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del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nodo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tiene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: una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cadena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frecuencia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y un bit</a:t>
            </a:r>
            <a:endParaRPr lang="en-GB"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endParaRPr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Es ideal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agrupar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toda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esta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informacion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un nuevo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tipo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dato</a:t>
            </a:r>
            <a:endParaRPr lang="en-GB"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endParaRPr lang="en-GB"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Este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será</a:t>
            </a: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 el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contenido</a:t>
            </a: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 de los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nodos</a:t>
            </a: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 del árbol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binario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D8F83-524D-4538-A18E-B2506B6DC5B0}"/>
              </a:ext>
            </a:extLst>
          </p:cNvPr>
          <p:cNvSpPr/>
          <p:nvPr/>
        </p:nvSpPr>
        <p:spPr>
          <a:xfrm>
            <a:off x="2188845" y="4074200"/>
            <a:ext cx="4766310" cy="26466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public class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</a:t>
            </a:r>
            <a:r>
              <a:rPr lang="en-US" sz="2600" b="1" dirty="0" err="1">
                <a:latin typeface="Consolas" panose="020B0609020204030204" pitchFamily="49" charset="0"/>
                <a:ea typeface="Tahoma"/>
                <a:cs typeface="Tahoma"/>
                <a:sym typeface="Tahoma"/>
              </a:rPr>
              <a:t>HuffmanInfo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</a:t>
            </a:r>
            <a:r>
              <a:rPr lang="en-US" sz="2600" b="1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{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	String text;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	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frequency;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	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bit;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b="1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CODIFICACION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838200" y="1733550"/>
            <a:ext cx="7772400" cy="45751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palabra codigo ya nos indica algo “secreto”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Codificar un texto 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Reemplazarlo con códigos que solo nosotros conozcamos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Para obtener el texto original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Se debe decodificar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En el envío de información es muy popular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ocular la información y volver el envio mas seguro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UNA FORMA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Codigos binarios 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Que represente cada letra del alfabeto.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Si el alfabeto esta conformado por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A, B, C, y D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Podemos codificar cada letra con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010, 100, 000, 111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cadena ABACCDA quedaria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010100010000000111010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ANALIZANDO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Ventajas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Es muy facil codificar y decodificar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Solo reemplazar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Cada código tiene la misma longitud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Desventajas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cadena resultante es muy larga comparada con el mensaje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Como se podra reducir la cadena codificada?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59536">
              <a:defRPr sz="45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512" i="1">
                <a:solidFill>
                  <a:srgbClr val="008080"/>
                </a:solidFill>
              </a:rPr>
              <a:t>MEJORAR LA CODIFICACION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57200" y="2349500"/>
            <a:ext cx="8229600" cy="39751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002850"/>
                </a:solidFill>
              </a:rPr>
              <a:t>A</a:t>
            </a:r>
            <a:r>
              <a:rPr sz="2800">
                <a:solidFill>
                  <a:srgbClr val="002850"/>
                </a:solidFill>
              </a:rPr>
              <a:t> es la letra que mas se repite en el mensaje,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Debería tener un código pequeño(menos espacio)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letra que menos aparece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Puede tener un codigo mas grande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El codigo de cada letra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Puede depender de la frecuencia de la letra en la cadena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O del idioma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UN EJEMPLO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A, B, C, D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Se le puede asignar 0, 110, 10, 111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Entonces ABACCDA es 011001010111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Ya!, mas pequeña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Codificar es super facil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Y Decodificar???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DECODIFICANDO</a:t>
            </a:r>
          </a:p>
        </p:txBody>
      </p:sp>
      <p:sp>
        <p:nvSpPr>
          <p:cNvPr id="32" name="Shape 32"/>
          <p:cNvSpPr/>
          <p:nvPr/>
        </p:nvSpPr>
        <p:spPr>
          <a:xfrm>
            <a:off x="381000" y="2286000"/>
            <a:ext cx="37338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800"/>
              <a:t>0 1 1 0 0 1 0 1 0 1 1 1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4876800" y="2209800"/>
            <a:ext cx="1600200" cy="533400"/>
            <a:chOff x="0" y="0"/>
            <a:chExt cx="1600200" cy="533400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186501" y="36830"/>
                <a:ext cx="312798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A</a:t>
                </a: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325110" y="36830"/>
                <a:ext cx="27053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0</a:t>
                </a:r>
              </a:p>
            </p:txBody>
          </p:sp>
        </p:grpSp>
      </p:grpSp>
      <p:grpSp>
        <p:nvGrpSpPr>
          <p:cNvPr id="46" name="Group 46"/>
          <p:cNvGrpSpPr/>
          <p:nvPr/>
        </p:nvGrpSpPr>
        <p:grpSpPr>
          <a:xfrm>
            <a:off x="4876800" y="2743200"/>
            <a:ext cx="1600200" cy="533400"/>
            <a:chOff x="0" y="0"/>
            <a:chExt cx="1600200" cy="533400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186278" y="36830"/>
                <a:ext cx="31324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B</a:t>
                </a: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110</a:t>
                </a:r>
              </a:p>
            </p:txBody>
          </p:sp>
        </p:grpSp>
      </p:grpSp>
      <p:grpSp>
        <p:nvGrpSpPr>
          <p:cNvPr id="53" name="Group 53"/>
          <p:cNvGrpSpPr/>
          <p:nvPr/>
        </p:nvGrpSpPr>
        <p:grpSpPr>
          <a:xfrm>
            <a:off x="4876800" y="3276600"/>
            <a:ext cx="1606550" cy="533400"/>
            <a:chOff x="0" y="0"/>
            <a:chExt cx="1606550" cy="533400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47" name="Shape 47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2280" y="36830"/>
                <a:ext cx="30759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C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41915" y="36830"/>
                <a:ext cx="43692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10</a:t>
                </a:r>
              </a:p>
            </p:txBody>
          </p:sp>
        </p:grpSp>
      </p:grpSp>
      <p:grpSp>
        <p:nvGrpSpPr>
          <p:cNvPr id="60" name="Group 60"/>
          <p:cNvGrpSpPr/>
          <p:nvPr/>
        </p:nvGrpSpPr>
        <p:grpSpPr>
          <a:xfrm>
            <a:off x="4876800" y="3810000"/>
            <a:ext cx="1606550" cy="533400"/>
            <a:chOff x="0" y="0"/>
            <a:chExt cx="1606550" cy="533400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178588" y="36830"/>
                <a:ext cx="33497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D</a:t>
                </a: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111</a:t>
                </a:r>
              </a:p>
            </p:txBody>
          </p:sp>
        </p:grpSp>
      </p:grpSp>
      <p:grpSp>
        <p:nvGrpSpPr>
          <p:cNvPr id="63" name="Group 63"/>
          <p:cNvGrpSpPr/>
          <p:nvPr/>
        </p:nvGrpSpPr>
        <p:grpSpPr>
          <a:xfrm>
            <a:off x="401637" y="2743200"/>
            <a:ext cx="304801" cy="706438"/>
            <a:chOff x="0" y="0"/>
            <a:chExt cx="304800" cy="706437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6553200" y="21336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81000" y="3429000"/>
            <a:ext cx="28690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685800" y="2743200"/>
            <a:ext cx="304800" cy="706438"/>
            <a:chOff x="0" y="0"/>
            <a:chExt cx="304800" cy="706437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6553200" y="19812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553200" y="3962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75" name="Group 75"/>
          <p:cNvGrpSpPr/>
          <p:nvPr/>
        </p:nvGrpSpPr>
        <p:grpSpPr>
          <a:xfrm>
            <a:off x="7315200" y="2971800"/>
            <a:ext cx="1371600" cy="1219200"/>
            <a:chOff x="0" y="0"/>
            <a:chExt cx="1371600" cy="1219200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685800" y="3429000"/>
            <a:ext cx="248504" cy="4597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741362" y="2687637"/>
            <a:ext cx="533401" cy="762001"/>
            <a:chOff x="0" y="0"/>
            <a:chExt cx="533400" cy="7620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533400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0" name="Group 80"/>
            <p:cNvGrpSpPr/>
            <p:nvPr/>
          </p:nvGrpSpPr>
          <p:grpSpPr>
            <a:xfrm>
              <a:off x="28892" y="55562"/>
              <a:ext cx="426721" cy="706438"/>
              <a:chOff x="0" y="0"/>
              <a:chExt cx="426719" cy="706437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426720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 flipH="1">
                <a:off x="233362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82" name="Shape 82"/>
          <p:cNvSpPr/>
          <p:nvPr/>
        </p:nvSpPr>
        <p:spPr>
          <a:xfrm>
            <a:off x="65532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553200" y="2819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7" name="Group 87"/>
          <p:cNvGrpSpPr/>
          <p:nvPr/>
        </p:nvGrpSpPr>
        <p:grpSpPr>
          <a:xfrm>
            <a:off x="7239000" y="2895600"/>
            <a:ext cx="1371600" cy="1219200"/>
            <a:chOff x="0" y="0"/>
            <a:chExt cx="1371600" cy="1219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 o D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727075" y="2701925"/>
            <a:ext cx="914400" cy="762000"/>
            <a:chOff x="0" y="0"/>
            <a:chExt cx="914400" cy="762000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914400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1" name="Group 91"/>
            <p:cNvGrpSpPr/>
            <p:nvPr/>
          </p:nvGrpSpPr>
          <p:grpSpPr>
            <a:xfrm>
              <a:off x="49529" y="55562"/>
              <a:ext cx="731522" cy="706438"/>
              <a:chOff x="0" y="0"/>
              <a:chExt cx="731520" cy="706437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0" y="0"/>
                <a:ext cx="73152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 flipH="1">
                <a:off x="400050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93" name="Shape 93"/>
          <p:cNvSpPr/>
          <p:nvPr/>
        </p:nvSpPr>
        <p:spPr>
          <a:xfrm>
            <a:off x="65532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553200" y="2690812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62000" y="34290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62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97" name="Shape 97"/>
          <p:cNvSpPr/>
          <p:nvPr/>
        </p:nvSpPr>
        <p:spPr>
          <a:xfrm>
            <a:off x="990600" y="35052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008062" y="3429000"/>
            <a:ext cx="28377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B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1600200" y="2722562"/>
            <a:ext cx="304800" cy="706438"/>
            <a:chOff x="0" y="0"/>
            <a:chExt cx="304800" cy="706437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6553200" y="26670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553200" y="22860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579562" y="3429000"/>
            <a:ext cx="28690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grpSp>
        <p:nvGrpSpPr>
          <p:cNvPr id="107" name="Group 107"/>
          <p:cNvGrpSpPr/>
          <p:nvPr/>
        </p:nvGrpSpPr>
        <p:grpSpPr>
          <a:xfrm>
            <a:off x="1905000" y="2722562"/>
            <a:ext cx="304800" cy="706438"/>
            <a:chOff x="0" y="0"/>
            <a:chExt cx="304800" cy="706437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7239000" y="2971800"/>
            <a:ext cx="1371600" cy="1219200"/>
            <a:chOff x="0" y="0"/>
            <a:chExt cx="1371600" cy="1219200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905000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115" name="Shape 115"/>
          <p:cNvSpPr/>
          <p:nvPr/>
        </p:nvSpPr>
        <p:spPr>
          <a:xfrm>
            <a:off x="1981200" y="34290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0" name="Group 120"/>
          <p:cNvGrpSpPr/>
          <p:nvPr/>
        </p:nvGrpSpPr>
        <p:grpSpPr>
          <a:xfrm>
            <a:off x="1919287" y="2687637"/>
            <a:ext cx="671513" cy="762001"/>
            <a:chOff x="0" y="0"/>
            <a:chExt cx="671512" cy="762000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671513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19" name="Group 119"/>
            <p:cNvGrpSpPr/>
            <p:nvPr/>
          </p:nvGrpSpPr>
          <p:grpSpPr>
            <a:xfrm>
              <a:off x="36373" y="55562"/>
              <a:ext cx="537211" cy="706438"/>
              <a:chOff x="0" y="0"/>
              <a:chExt cx="537210" cy="706437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0" y="0"/>
                <a:ext cx="53721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 flipH="1">
                <a:off x="293786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21" name="Shape 121"/>
          <p:cNvSpPr/>
          <p:nvPr/>
        </p:nvSpPr>
        <p:spPr>
          <a:xfrm>
            <a:off x="65532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553200" y="3224212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071687" y="3429000"/>
            <a:ext cx="287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C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2549525" y="2722562"/>
            <a:ext cx="304800" cy="706438"/>
            <a:chOff x="0" y="0"/>
            <a:chExt cx="304800" cy="706437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27" name="Shape 127"/>
          <p:cNvSpPr/>
          <p:nvPr/>
        </p:nvSpPr>
        <p:spPr>
          <a:xfrm>
            <a:off x="6567487" y="2133600"/>
            <a:ext cx="304801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553200" y="31242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2" name="Group 132"/>
          <p:cNvGrpSpPr/>
          <p:nvPr/>
        </p:nvGrpSpPr>
        <p:grpSpPr>
          <a:xfrm>
            <a:off x="7239000" y="2971800"/>
            <a:ext cx="1371600" cy="1219200"/>
            <a:chOff x="0" y="0"/>
            <a:chExt cx="1371600" cy="121920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9" name="Group 139"/>
          <p:cNvGrpSpPr/>
          <p:nvPr/>
        </p:nvGrpSpPr>
        <p:grpSpPr>
          <a:xfrm>
            <a:off x="2514600" y="2687637"/>
            <a:ext cx="671513" cy="762001"/>
            <a:chOff x="0" y="0"/>
            <a:chExt cx="671512" cy="7620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671513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36373" y="55562"/>
              <a:ext cx="537211" cy="706438"/>
              <a:chOff x="0" y="0"/>
              <a:chExt cx="537210" cy="706437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53721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 flipH="1">
                <a:off x="293786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0" name="Shape 140"/>
          <p:cNvSpPr/>
          <p:nvPr/>
        </p:nvSpPr>
        <p:spPr>
          <a:xfrm>
            <a:off x="6553200" y="27432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629400" y="32766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667000" y="3429000"/>
            <a:ext cx="287199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C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3124200" y="2722562"/>
            <a:ext cx="304800" cy="706438"/>
            <a:chOff x="0" y="0"/>
            <a:chExt cx="304800" cy="706437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46" name="Shape 146"/>
          <p:cNvSpPr/>
          <p:nvPr/>
        </p:nvSpPr>
        <p:spPr>
          <a:xfrm>
            <a:off x="6629400" y="31242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50" name="Group 150"/>
          <p:cNvGrpSpPr/>
          <p:nvPr/>
        </p:nvGrpSpPr>
        <p:grpSpPr>
          <a:xfrm>
            <a:off x="7239000" y="2971800"/>
            <a:ext cx="1371600" cy="1219200"/>
            <a:chOff x="0" y="0"/>
            <a:chExt cx="1371600" cy="1219200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124200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154" name="Shape 154"/>
          <p:cNvSpPr/>
          <p:nvPr/>
        </p:nvSpPr>
        <p:spPr>
          <a:xfrm>
            <a:off x="3200400" y="34290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59" name="Group 159"/>
          <p:cNvGrpSpPr/>
          <p:nvPr/>
        </p:nvGrpSpPr>
        <p:grpSpPr>
          <a:xfrm>
            <a:off x="3124200" y="2708275"/>
            <a:ext cx="671513" cy="762000"/>
            <a:chOff x="0" y="0"/>
            <a:chExt cx="671512" cy="7620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671513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58" name="Group 158"/>
            <p:cNvGrpSpPr/>
            <p:nvPr/>
          </p:nvGrpSpPr>
          <p:grpSpPr>
            <a:xfrm>
              <a:off x="36373" y="55562"/>
              <a:ext cx="537211" cy="706438"/>
              <a:chOff x="0" y="0"/>
              <a:chExt cx="537210" cy="706437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0"/>
                <a:ext cx="53721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93786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60" name="Shape 160"/>
          <p:cNvSpPr/>
          <p:nvPr/>
        </p:nvSpPr>
        <p:spPr>
          <a:xfrm>
            <a:off x="6553200" y="27432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705600" y="3962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64" name="Group 164"/>
          <p:cNvGrpSpPr/>
          <p:nvPr/>
        </p:nvGrpSpPr>
        <p:grpSpPr>
          <a:xfrm>
            <a:off x="7239000" y="3048000"/>
            <a:ext cx="1371600" cy="1219200"/>
            <a:chOff x="0" y="0"/>
            <a:chExt cx="1371600" cy="1219200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 o C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6705600" y="2971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276600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167" name="Shape 167"/>
          <p:cNvSpPr/>
          <p:nvPr/>
        </p:nvSpPr>
        <p:spPr>
          <a:xfrm>
            <a:off x="3352800" y="35052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72" name="Group 172"/>
          <p:cNvGrpSpPr/>
          <p:nvPr/>
        </p:nvGrpSpPr>
        <p:grpSpPr>
          <a:xfrm>
            <a:off x="3124200" y="2701925"/>
            <a:ext cx="914400" cy="762000"/>
            <a:chOff x="0" y="0"/>
            <a:chExt cx="914400" cy="762000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914400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71" name="Group 171"/>
            <p:cNvGrpSpPr/>
            <p:nvPr/>
          </p:nvGrpSpPr>
          <p:grpSpPr>
            <a:xfrm>
              <a:off x="49529" y="55562"/>
              <a:ext cx="731522" cy="706438"/>
              <a:chOff x="0" y="0"/>
              <a:chExt cx="731520" cy="706437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0" y="0"/>
                <a:ext cx="73152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 flipH="1">
                <a:off x="400050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73" name="Shape 173"/>
          <p:cNvSpPr/>
          <p:nvPr/>
        </p:nvSpPr>
        <p:spPr>
          <a:xfrm>
            <a:off x="66294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6553200" y="38100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352800" y="3429000"/>
            <a:ext cx="310863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D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609600" y="4495800"/>
            <a:ext cx="3962400" cy="1905000"/>
            <a:chOff x="0" y="0"/>
            <a:chExt cx="3962400" cy="19050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3962400" cy="1905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170179"/>
              <a:ext cx="3962400" cy="156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Para decodificar hay que elegir. El valor del codigo depende del valor siguiente: 1 o 0, binario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3" presetClass="entr" presetSubtype="32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3" presetClass="entr" presetSubtype="32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" presetClass="entr" presetSubtype="2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" presetClass="entr" presetSubtype="2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" presetClass="entr" presetSubtype="1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0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3" presetClass="entr" presetSubtype="32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0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1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" presetClass="entr" presetSubtype="2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" presetClass="entr" presetSubtype="2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" presetClass="entr" presetSubtype="2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2" presetClass="entr" presetSubtype="1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4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1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3" presetClass="entr" presetSubtype="32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ntr" presetSubtype="0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4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ntr" presetSubtype="1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" presetClass="entr" presetSubtype="2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" presetClass="entr" presetSubtype="2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2" presetClass="entr" presetSubtype="2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2" presetClass="entr" presetSubtype="1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0"/>
                            </p:stCondLst>
                            <p:childTnLst>
                              <p:par>
                                <p:cTn id="272" presetID="10" presetClass="entr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5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7" presetClass="entr" presetSubtype="1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" presetClass="entr" presetSubtype="2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" presetClass="entr" presetSubtype="2" fill="hold" grpId="6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2" presetClass="entr" presetSubtype="1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10" presetClass="entr" presetSubtype="0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6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7" presetClass="entr" presetSubtype="1" fill="hold" grpId="6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7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3" presetClass="entr" presetSubtype="32" fill="hold" grpId="6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0" presetClass="entr" presetSubtype="0" fill="hold" grpId="6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8" fill="hold" grpId="6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animBg="1" advAuto="0"/>
      <p:bldP spid="64" grpId="2" animBg="1" advAuto="0"/>
      <p:bldP spid="65" grpId="3" animBg="1" advAuto="0"/>
      <p:bldP spid="68" grpId="5" animBg="1" advAuto="0"/>
      <p:bldP spid="69" grpId="4" animBg="1" advAuto="0"/>
      <p:bldP spid="70" grpId="6" animBg="1" advAuto="0"/>
      <p:bldP spid="71" grpId="7" animBg="1" advAuto="0"/>
      <p:bldP spid="72" grpId="8" animBg="1" advAuto="0"/>
      <p:bldP spid="75" grpId="9" animBg="1" advAuto="0"/>
      <p:bldP spid="76" grpId="10" animBg="1" advAuto="0"/>
      <p:bldP spid="81" grpId="13" animBg="1" advAuto="0"/>
      <p:bldP spid="82" grpId="11" animBg="1" advAuto="0"/>
      <p:bldP spid="83" grpId="14" animBg="1" advAuto="0"/>
      <p:bldP spid="84" grpId="15" animBg="1" advAuto="0"/>
      <p:bldP spid="87" grpId="16" animBg="1" advAuto="0"/>
      <p:bldP spid="92" grpId="20" animBg="1" advAuto="0"/>
      <p:bldP spid="93" grpId="18" animBg="1" advAuto="0"/>
      <p:bldP spid="94" grpId="21" animBg="1" advAuto="0"/>
      <p:bldP spid="95" grpId="12" animBg="1" advAuto="0"/>
      <p:bldP spid="96" grpId="17" animBg="1" advAuto="0"/>
      <p:bldP spid="97" grpId="19" animBg="1" advAuto="0"/>
      <p:bldP spid="98" grpId="22" animBg="1" advAuto="0"/>
      <p:bldP spid="101" grpId="24" animBg="1" advAuto="0"/>
      <p:bldP spid="102" grpId="23" animBg="1" advAuto="0"/>
      <p:bldP spid="103" grpId="25" animBg="1" advAuto="0"/>
      <p:bldP spid="104" grpId="26" animBg="1" advAuto="0"/>
      <p:bldP spid="107" grpId="28" animBg="1" advAuto="0"/>
      <p:bldP spid="108" grpId="29" animBg="1" advAuto="0"/>
      <p:bldP spid="111" grpId="32" animBg="1" advAuto="0"/>
      <p:bldP spid="112" grpId="30" animBg="1" advAuto="0"/>
      <p:bldP spid="113" grpId="31" animBg="1" advAuto="0"/>
      <p:bldP spid="114" grpId="33" animBg="1" advAuto="0"/>
      <p:bldP spid="115" grpId="34" animBg="1" advAuto="0"/>
      <p:bldP spid="120" grpId="36" animBg="1" advAuto="0"/>
      <p:bldP spid="121" grpId="35" animBg="1" advAuto="0"/>
      <p:bldP spid="122" grpId="37" animBg="1" advAuto="0"/>
      <p:bldP spid="123" grpId="38" animBg="1" advAuto="0"/>
      <p:bldP spid="126" grpId="40" animBg="1" advAuto="0"/>
      <p:bldP spid="127" grpId="27" animBg="1" advAuto="0"/>
      <p:bldP spid="128" grpId="39" animBg="1" advAuto="0"/>
      <p:bldP spid="129" grpId="41" animBg="1" advAuto="0"/>
      <p:bldP spid="132" grpId="44" animBg="1" advAuto="0"/>
      <p:bldP spid="133" grpId="42" animBg="1" advAuto="0"/>
      <p:bldP spid="134" grpId="43" animBg="1" advAuto="0"/>
      <p:bldP spid="139" grpId="46" animBg="1" advAuto="0"/>
      <p:bldP spid="140" grpId="45" animBg="1" advAuto="0"/>
      <p:bldP spid="141" grpId="47" animBg="1" advAuto="0"/>
      <p:bldP spid="142" grpId="48" animBg="1" advAuto="0"/>
      <p:bldP spid="145" grpId="50" animBg="1" advAuto="0"/>
      <p:bldP spid="146" grpId="49" animBg="1" advAuto="0"/>
      <p:bldP spid="147" grpId="51" animBg="1" advAuto="0"/>
      <p:bldP spid="150" grpId="54" animBg="1" advAuto="0"/>
      <p:bldP spid="151" grpId="52" animBg="1" advAuto="0"/>
      <p:bldP spid="152" grpId="53" animBg="1" advAuto="0"/>
      <p:bldP spid="153" grpId="55" animBg="1" advAuto="0"/>
      <p:bldP spid="154" grpId="56" animBg="1" advAuto="0"/>
      <p:bldP spid="159" grpId="58" animBg="1" advAuto="0"/>
      <p:bldP spid="160" grpId="57" animBg="1" advAuto="0"/>
      <p:bldP spid="161" grpId="59" animBg="1" advAuto="0"/>
      <p:bldP spid="164" grpId="61" animBg="1" advAuto="0"/>
      <p:bldP spid="165" grpId="60" animBg="1" advAuto="0"/>
      <p:bldP spid="166" grpId="62" animBg="1" advAuto="0"/>
      <p:bldP spid="167" grpId="64" animBg="1" advAuto="0"/>
      <p:bldP spid="172" grpId="65" animBg="1" advAuto="0"/>
      <p:bldP spid="173" grpId="63" animBg="1" advAuto="0"/>
      <p:bldP spid="174" grpId="66" animBg="1" advAuto="0"/>
      <p:bldP spid="175" grpId="67" animBg="1" advAuto="0"/>
      <p:bldP spid="178" grpId="6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CONCLUSION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5791200" y="2780029"/>
            <a:ext cx="1447800" cy="459741"/>
            <a:chOff x="0" y="0"/>
            <a:chExt cx="1447800" cy="459740"/>
          </a:xfrm>
        </p:grpSpPr>
        <p:sp>
          <p:nvSpPr>
            <p:cNvPr id="181" name="Shape 181"/>
            <p:cNvSpPr/>
            <p:nvPr/>
          </p:nvSpPr>
          <p:spPr>
            <a:xfrm>
              <a:off x="0" y="39370"/>
              <a:ext cx="14478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2866" y="-1"/>
              <a:ext cx="114206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 B C D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7162800" y="228600"/>
            <a:ext cx="1600200" cy="533400"/>
            <a:chOff x="0" y="0"/>
            <a:chExt cx="1600200" cy="533400"/>
          </a:xfrm>
        </p:grpSpPr>
        <p:grpSp>
          <p:nvGrpSpPr>
            <p:cNvPr id="186" name="Group 186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86501" y="36830"/>
                <a:ext cx="312798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A</a:t>
                </a: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325110" y="36830"/>
                <a:ext cx="27053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0</a:t>
                </a:r>
              </a:p>
            </p:txBody>
          </p:sp>
        </p:grpSp>
      </p:grpSp>
      <p:grpSp>
        <p:nvGrpSpPr>
          <p:cNvPr id="197" name="Group 197"/>
          <p:cNvGrpSpPr/>
          <p:nvPr/>
        </p:nvGrpSpPr>
        <p:grpSpPr>
          <a:xfrm>
            <a:off x="7162800" y="762000"/>
            <a:ext cx="1600200" cy="533400"/>
            <a:chOff x="0" y="0"/>
            <a:chExt cx="1600200" cy="533400"/>
          </a:xfrm>
        </p:grpSpPr>
        <p:grpSp>
          <p:nvGrpSpPr>
            <p:cNvPr id="193" name="Group 193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86278" y="36830"/>
                <a:ext cx="31324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B</a:t>
                </a:r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110</a:t>
                </a:r>
              </a:p>
            </p:txBody>
          </p:sp>
        </p:grpSp>
      </p:grpSp>
      <p:grpSp>
        <p:nvGrpSpPr>
          <p:cNvPr id="204" name="Group 204"/>
          <p:cNvGrpSpPr/>
          <p:nvPr/>
        </p:nvGrpSpPr>
        <p:grpSpPr>
          <a:xfrm>
            <a:off x="7162800" y="1295400"/>
            <a:ext cx="1606550" cy="533400"/>
            <a:chOff x="0" y="0"/>
            <a:chExt cx="1606550" cy="533400"/>
          </a:xfrm>
        </p:grpSpPr>
        <p:grpSp>
          <p:nvGrpSpPr>
            <p:cNvPr id="200" name="Group 200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92280" y="36830"/>
                <a:ext cx="30759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C</a:t>
                </a:r>
              </a:p>
            </p:txBody>
          </p:sp>
        </p:grpSp>
        <p:grpSp>
          <p:nvGrpSpPr>
            <p:cNvPr id="203" name="Group 203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241915" y="36830"/>
                <a:ext cx="43692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10</a:t>
                </a:r>
              </a:p>
            </p:txBody>
          </p:sp>
        </p:grpSp>
      </p:grpSp>
      <p:grpSp>
        <p:nvGrpSpPr>
          <p:cNvPr id="211" name="Group 211"/>
          <p:cNvGrpSpPr/>
          <p:nvPr/>
        </p:nvGrpSpPr>
        <p:grpSpPr>
          <a:xfrm>
            <a:off x="7162800" y="1828800"/>
            <a:ext cx="1606550" cy="533400"/>
            <a:chOff x="0" y="0"/>
            <a:chExt cx="1606550" cy="533400"/>
          </a:xfrm>
        </p:grpSpPr>
        <p:grpSp>
          <p:nvGrpSpPr>
            <p:cNvPr id="207" name="Group 207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78588" y="36830"/>
                <a:ext cx="33497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D</a:t>
                </a:r>
              </a:p>
            </p:txBody>
          </p:sp>
        </p:grpSp>
        <p:grpSp>
          <p:nvGrpSpPr>
            <p:cNvPr id="210" name="Group 210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111</a:t>
                </a:r>
              </a:p>
            </p:txBody>
          </p:sp>
        </p:grpSp>
      </p:grp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395287" y="2690812"/>
            <a:ext cx="7772401" cy="9540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0883" lvl="0" indent="-210883" defTabSz="749808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968">
                <a:solidFill>
                  <a:srgbClr val="002850"/>
                </a:solidFill>
              </a:rPr>
              <a:t>Para decodificar</a:t>
            </a:r>
          </a:p>
          <a:p>
            <a:pPr marL="542271" lvl="1" indent="-167367" defTabSz="749808">
              <a:spcBef>
                <a:spcPts val="3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640">
                <a:solidFill>
                  <a:srgbClr val="002850"/>
                </a:solidFill>
              </a:rPr>
              <a:t>Escoger primer bit</a:t>
            </a:r>
          </a:p>
          <a:p>
            <a:pPr marL="542271" lvl="1" indent="-167367" defTabSz="749808">
              <a:spcBef>
                <a:spcPts val="3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640">
                <a:solidFill>
                  <a:srgbClr val="002850"/>
                </a:solidFill>
              </a:rPr>
              <a:t>Determinar código entre ABCD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3810000"/>
            <a:ext cx="7772400" cy="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085850" lvl="2" indent="-171450">
              <a:spcBef>
                <a:spcPts val="400"/>
              </a:spcBef>
              <a:buClr>
                <a:srgbClr val="3333CC"/>
              </a:buClr>
              <a:buSzPct val="80000"/>
              <a:buFont typeface="Wingdings"/>
              <a:buChar char="▯"/>
              <a:defRPr sz="1800"/>
            </a:pPr>
            <a:r>
              <a:rPr i="1">
                <a:solidFill>
                  <a:srgbClr val="002850"/>
                </a:solidFill>
              </a:rPr>
              <a:t>Si es 0, es la letra A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buSzPct val="80000"/>
              <a:buFont typeface="Wingdings"/>
              <a:buChar char="▯"/>
              <a:defRPr sz="1800"/>
            </a:pPr>
            <a:r>
              <a:rPr i="1">
                <a:solidFill>
                  <a:srgbClr val="002850"/>
                </a:solidFill>
              </a:rPr>
              <a:t>Si no, la letra podria ser BCD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5257800" y="3596004"/>
            <a:ext cx="762000" cy="459741"/>
            <a:chOff x="0" y="0"/>
            <a:chExt cx="762000" cy="459740"/>
          </a:xfrm>
        </p:grpSpPr>
        <p:sp>
          <p:nvSpPr>
            <p:cNvPr id="214" name="Shape 214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673" y="-1"/>
              <a:ext cx="6866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A(0)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6705600" y="3596004"/>
            <a:ext cx="1447800" cy="459741"/>
            <a:chOff x="0" y="0"/>
            <a:chExt cx="1447800" cy="459740"/>
          </a:xfrm>
        </p:grpSpPr>
        <p:sp>
          <p:nvSpPr>
            <p:cNvPr id="217" name="Shape 217"/>
            <p:cNvSpPr/>
            <p:nvPr/>
          </p:nvSpPr>
          <p:spPr>
            <a:xfrm>
              <a:off x="0" y="39370"/>
              <a:ext cx="14478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4370" y="-1"/>
              <a:ext cx="135906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 B C D(1)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638800" y="3238500"/>
            <a:ext cx="876300" cy="356871"/>
          </a:xfrm>
          <a:custGeom>
            <a:avLst/>
            <a:gdLst>
              <a:gd name="connsiteX0" fmla="*/ 21600 w 21600"/>
              <a:gd name="connsiteY0" fmla="*/ 0 h 21600"/>
              <a:gd name="connsiteX1" fmla="*/ 21600 w 21600"/>
              <a:gd name="connsiteY1" fmla="*/ 15374 h 21600"/>
              <a:gd name="connsiteX2" fmla="*/ 10800 w 21600"/>
              <a:gd name="connsiteY2" fmla="*/ 6226 h 21600"/>
              <a:gd name="connsiteX3" fmla="*/ 0 w 21600"/>
              <a:gd name="connsiteY3" fmla="*/ 6226 h 21600"/>
              <a:gd name="connsiteX4" fmla="*/ 0 w 21600"/>
              <a:gd name="connsiteY4" fmla="*/ 21600 h 21600"/>
              <a:gd name="connsiteX0" fmla="*/ 21600 w 21600"/>
              <a:gd name="connsiteY0" fmla="*/ 0 h 21600"/>
              <a:gd name="connsiteX1" fmla="*/ 21600 w 21600"/>
              <a:gd name="connsiteY1" fmla="*/ 15374 h 21600"/>
              <a:gd name="connsiteX2" fmla="*/ 0 w 21600"/>
              <a:gd name="connsiteY2" fmla="*/ 6226 h 21600"/>
              <a:gd name="connsiteX3" fmla="*/ 0 w 21600"/>
              <a:gd name="connsiteY3" fmla="*/ 21600 h 21600"/>
              <a:gd name="connsiteX0" fmla="*/ 21600 w 21600"/>
              <a:gd name="connsiteY0" fmla="*/ 0 h 21600"/>
              <a:gd name="connsiteX1" fmla="*/ 21600 w 21600"/>
              <a:gd name="connsiteY1" fmla="*/ 15374 h 21600"/>
              <a:gd name="connsiteX2" fmla="*/ 0 w 21600"/>
              <a:gd name="connsiteY2" fmla="*/ 21600 h 21600"/>
              <a:gd name="connsiteX0" fmla="*/ 21600 w 21600"/>
              <a:gd name="connsiteY0" fmla="*/ 0 h 21600"/>
              <a:gd name="connsiteX1" fmla="*/ 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515100" y="3238500"/>
            <a:ext cx="914400" cy="356871"/>
          </a:xfrm>
          <a:custGeom>
            <a:avLst/>
            <a:gdLst>
              <a:gd name="connsiteX0" fmla="*/ 0 w 21600"/>
              <a:gd name="connsiteY0" fmla="*/ 0 h 21600"/>
              <a:gd name="connsiteX1" fmla="*/ 0 w 21600"/>
              <a:gd name="connsiteY1" fmla="*/ 15374 h 21600"/>
              <a:gd name="connsiteX2" fmla="*/ 10800 w 21600"/>
              <a:gd name="connsiteY2" fmla="*/ 15374 h 21600"/>
              <a:gd name="connsiteX3" fmla="*/ 21600 w 21600"/>
              <a:gd name="connsiteY3" fmla="*/ 6226 h 21600"/>
              <a:gd name="connsiteX4" fmla="*/ 21600 w 21600"/>
              <a:gd name="connsiteY4" fmla="*/ 21600 h 21600"/>
              <a:gd name="connsiteX0" fmla="*/ 0 w 21600"/>
              <a:gd name="connsiteY0" fmla="*/ 0 h 21600"/>
              <a:gd name="connsiteX1" fmla="*/ 0 w 21600"/>
              <a:gd name="connsiteY1" fmla="*/ 15374 h 21600"/>
              <a:gd name="connsiteX2" fmla="*/ 10800 w 21600"/>
              <a:gd name="connsiteY2" fmla="*/ 15374 h 21600"/>
              <a:gd name="connsiteX3" fmla="*/ 21600 w 21600"/>
              <a:gd name="connsiteY3" fmla="*/ 21600 h 21600"/>
              <a:gd name="connsiteX0" fmla="*/ 0 w 21600"/>
              <a:gd name="connsiteY0" fmla="*/ 0 h 21600"/>
              <a:gd name="connsiteX1" fmla="*/ 0 w 21600"/>
              <a:gd name="connsiteY1" fmla="*/ 15374 h 21600"/>
              <a:gd name="connsiteX2" fmla="*/ 21600 w 21600"/>
              <a:gd name="connsiteY2" fmla="*/ 21600 h 21600"/>
              <a:gd name="connsiteX0" fmla="*/ 0 w 21600"/>
              <a:gd name="connsiteY0" fmla="*/ 0 h 21600"/>
              <a:gd name="connsiteX1" fmla="*/ 2160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286000" y="1905000"/>
            <a:ext cx="4038600" cy="532765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800"/>
              <a:t>0 1 1 0 0 1 0 1 0 1 1 1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114300" y="3770312"/>
            <a:ext cx="5105400" cy="954088"/>
            <a:chOff x="0" y="0"/>
            <a:chExt cx="5105400" cy="954087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5105400" cy="9540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500"/>
                </a:spcBef>
                <a:defRPr sz="1800" i="1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0"/>
              <a:ext cx="5105400" cy="679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es 0: C</a:t>
              </a:r>
            </a:p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no, Determinar codigo entre BD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6248400" y="4304029"/>
            <a:ext cx="762000" cy="459741"/>
            <a:chOff x="0" y="0"/>
            <a:chExt cx="762000" cy="459740"/>
          </a:xfrm>
        </p:grpSpPr>
        <p:sp>
          <p:nvSpPr>
            <p:cNvPr id="226" name="Shape 226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7524" y="-1"/>
              <a:ext cx="68695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C(0)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7543800" y="4304029"/>
            <a:ext cx="1143000" cy="459741"/>
            <a:chOff x="0" y="0"/>
            <a:chExt cx="1143000" cy="459740"/>
          </a:xfrm>
        </p:grpSpPr>
        <p:sp>
          <p:nvSpPr>
            <p:cNvPr id="229" name="Shape 229"/>
            <p:cNvSpPr/>
            <p:nvPr/>
          </p:nvSpPr>
          <p:spPr>
            <a:xfrm>
              <a:off x="0" y="39370"/>
              <a:ext cx="1143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1124" y="-1"/>
              <a:ext cx="108075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 B D(1)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6610976" y="4029111"/>
            <a:ext cx="761999" cy="292062"/>
          </a:xfrm>
          <a:custGeom>
            <a:avLst/>
            <a:gdLst>
              <a:gd name="connsiteX0" fmla="*/ 6677 w 21600"/>
              <a:gd name="connsiteY0" fmla="*/ 0 h 21600"/>
              <a:gd name="connsiteX1" fmla="*/ 0 w 21600"/>
              <a:gd name="connsiteY1" fmla="*/ 10819 h 21600"/>
              <a:gd name="connsiteX2" fmla="*/ 21600 w 21600"/>
              <a:gd name="connsiteY2" fmla="*/ 10819 h 21600"/>
              <a:gd name="connsiteX3" fmla="*/ 21600 w 21600"/>
              <a:gd name="connsiteY3" fmla="*/ 21600 h 21600"/>
              <a:gd name="connsiteX4" fmla="*/ 14923 w 21600"/>
              <a:gd name="connsiteY4" fmla="*/ 21600 h 21600"/>
              <a:gd name="connsiteX0" fmla="*/ 0 w 14923"/>
              <a:gd name="connsiteY0" fmla="*/ 0 h 21600"/>
              <a:gd name="connsiteX1" fmla="*/ 14923 w 14923"/>
              <a:gd name="connsiteY1" fmla="*/ 10819 h 21600"/>
              <a:gd name="connsiteX2" fmla="*/ 14923 w 14923"/>
              <a:gd name="connsiteY2" fmla="*/ 21600 h 21600"/>
              <a:gd name="connsiteX3" fmla="*/ 8246 w 14923"/>
              <a:gd name="connsiteY3" fmla="*/ 21600 h 21600"/>
              <a:gd name="connsiteX0" fmla="*/ 0 w 14923"/>
              <a:gd name="connsiteY0" fmla="*/ 0 h 21600"/>
              <a:gd name="connsiteX1" fmla="*/ 14923 w 14923"/>
              <a:gd name="connsiteY1" fmla="*/ 21600 h 21600"/>
              <a:gd name="connsiteX2" fmla="*/ 8246 w 14923"/>
              <a:gd name="connsiteY2" fmla="*/ 21600 h 21600"/>
              <a:gd name="connsiteX0" fmla="*/ 0 w 8246"/>
              <a:gd name="connsiteY0" fmla="*/ 0 h 21600"/>
              <a:gd name="connsiteX1" fmla="*/ 8246 w 8246"/>
              <a:gd name="connsiteY1" fmla="*/ 21600 h 21600"/>
              <a:gd name="connsiteX0" fmla="*/ 11437 w 11437"/>
              <a:gd name="connsiteY0" fmla="*/ 0 h 7118"/>
              <a:gd name="connsiteX1" fmla="*/ 0 w 11437"/>
              <a:gd name="connsiteY1" fmla="*/ 7118 h 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7" h="7118" extrusionOk="0">
                <a:moveTo>
                  <a:pt x="11437" y="0"/>
                </a:moveTo>
                <a:lnTo>
                  <a:pt x="0" y="7118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H="1">
            <a:off x="7390693" y="4029111"/>
            <a:ext cx="699821" cy="292061"/>
          </a:xfrm>
          <a:custGeom>
            <a:avLst/>
            <a:gdLst>
              <a:gd name="connsiteX0" fmla="*/ 16730 w 21600"/>
              <a:gd name="connsiteY0" fmla="*/ 0 h 21600"/>
              <a:gd name="connsiteX1" fmla="*/ 21600 w 21600"/>
              <a:gd name="connsiteY1" fmla="*/ 0 h 21600"/>
              <a:gd name="connsiteX2" fmla="*/ 0 w 21600"/>
              <a:gd name="connsiteY2" fmla="*/ 10819 h 21600"/>
              <a:gd name="connsiteX3" fmla="*/ 0 w 21600"/>
              <a:gd name="connsiteY3" fmla="*/ 21600 h 21600"/>
              <a:gd name="connsiteX4" fmla="*/ 4870 w 21600"/>
              <a:gd name="connsiteY4" fmla="*/ 21600 h 21600"/>
              <a:gd name="connsiteX0" fmla="*/ 16730 w 16730"/>
              <a:gd name="connsiteY0" fmla="*/ 0 h 21600"/>
              <a:gd name="connsiteX1" fmla="*/ 0 w 16730"/>
              <a:gd name="connsiteY1" fmla="*/ 10819 h 21600"/>
              <a:gd name="connsiteX2" fmla="*/ 0 w 16730"/>
              <a:gd name="connsiteY2" fmla="*/ 21600 h 21600"/>
              <a:gd name="connsiteX3" fmla="*/ 4870 w 16730"/>
              <a:gd name="connsiteY3" fmla="*/ 21600 h 21600"/>
              <a:gd name="connsiteX0" fmla="*/ 16730 w 16730"/>
              <a:gd name="connsiteY0" fmla="*/ 0 h 21600"/>
              <a:gd name="connsiteX1" fmla="*/ 0 w 16730"/>
              <a:gd name="connsiteY1" fmla="*/ 21600 h 21600"/>
              <a:gd name="connsiteX2" fmla="*/ 4870 w 16730"/>
              <a:gd name="connsiteY2" fmla="*/ 21600 h 21600"/>
              <a:gd name="connsiteX0" fmla="*/ 11860 w 11860"/>
              <a:gd name="connsiteY0" fmla="*/ 0 h 21600"/>
              <a:gd name="connsiteX1" fmla="*/ 0 w 1186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" h="21600" extrusionOk="0">
                <a:moveTo>
                  <a:pt x="11860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36" name="Group 236"/>
          <p:cNvGrpSpPr/>
          <p:nvPr/>
        </p:nvGrpSpPr>
        <p:grpSpPr>
          <a:xfrm>
            <a:off x="152400" y="3843337"/>
            <a:ext cx="5105400" cy="954088"/>
            <a:chOff x="0" y="0"/>
            <a:chExt cx="5105400" cy="954087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5105400" cy="9540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500"/>
                </a:spcBef>
                <a:defRPr sz="1800" i="1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0"/>
              <a:ext cx="5105400" cy="679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es 0: B</a:t>
              </a:r>
            </a:p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no, es D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436562" y="3141662"/>
            <a:ext cx="4495801" cy="736601"/>
            <a:chOff x="0" y="0"/>
            <a:chExt cx="4495800" cy="736600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4495800" cy="725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600"/>
                </a:spcBef>
                <a:defRPr sz="2000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0"/>
              <a:ext cx="4495800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Escoger siguiente bit</a:t>
              </a:r>
            </a:p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Determinar codigo entre BCD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250825" y="3135312"/>
            <a:ext cx="4495800" cy="736601"/>
            <a:chOff x="0" y="0"/>
            <a:chExt cx="4495800" cy="736600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4495800" cy="725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600"/>
                </a:spcBef>
                <a:defRPr sz="2000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0"/>
              <a:ext cx="4495800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Escoger siguiente bit</a:t>
              </a:r>
            </a:p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Determinar codigo entre BD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7162800" y="4989829"/>
            <a:ext cx="762000" cy="459741"/>
            <a:chOff x="0" y="0"/>
            <a:chExt cx="762000" cy="459740"/>
          </a:xfrm>
        </p:grpSpPr>
        <p:sp>
          <p:nvSpPr>
            <p:cNvPr id="243" name="Shape 243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9236" y="-1"/>
              <a:ext cx="68352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B(0)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8153400" y="4989829"/>
            <a:ext cx="762000" cy="459741"/>
            <a:chOff x="0" y="0"/>
            <a:chExt cx="762000" cy="459740"/>
          </a:xfrm>
        </p:grpSpPr>
        <p:sp>
          <p:nvSpPr>
            <p:cNvPr id="246" name="Shape 246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5692" y="-1"/>
              <a:ext cx="7106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D(1)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7524747" y="4737986"/>
            <a:ext cx="562766" cy="274703"/>
          </a:xfrm>
          <a:custGeom>
            <a:avLst/>
            <a:gdLst>
              <a:gd name="connsiteX0" fmla="*/ 6110 w 21600"/>
              <a:gd name="connsiteY0" fmla="*/ 0 h 21600"/>
              <a:gd name="connsiteX1" fmla="*/ 0 w 21600"/>
              <a:gd name="connsiteY1" fmla="*/ 10840 h 21600"/>
              <a:gd name="connsiteX2" fmla="*/ 21600 w 21600"/>
              <a:gd name="connsiteY2" fmla="*/ 10840 h 21600"/>
              <a:gd name="connsiteX3" fmla="*/ 21600 w 21600"/>
              <a:gd name="connsiteY3" fmla="*/ 21600 h 21600"/>
              <a:gd name="connsiteX4" fmla="*/ 15490 w 21600"/>
              <a:gd name="connsiteY4" fmla="*/ 21600 h 21600"/>
              <a:gd name="connsiteX0" fmla="*/ 0 w 15490"/>
              <a:gd name="connsiteY0" fmla="*/ 0 h 21600"/>
              <a:gd name="connsiteX1" fmla="*/ 15490 w 15490"/>
              <a:gd name="connsiteY1" fmla="*/ 10840 h 21600"/>
              <a:gd name="connsiteX2" fmla="*/ 15490 w 15490"/>
              <a:gd name="connsiteY2" fmla="*/ 21600 h 21600"/>
              <a:gd name="connsiteX3" fmla="*/ 9380 w 15490"/>
              <a:gd name="connsiteY3" fmla="*/ 21600 h 21600"/>
              <a:gd name="connsiteX0" fmla="*/ 0 w 15490"/>
              <a:gd name="connsiteY0" fmla="*/ 0 h 21600"/>
              <a:gd name="connsiteX1" fmla="*/ 15490 w 15490"/>
              <a:gd name="connsiteY1" fmla="*/ 21600 h 21600"/>
              <a:gd name="connsiteX2" fmla="*/ 9380 w 15490"/>
              <a:gd name="connsiteY2" fmla="*/ 21600 h 21600"/>
              <a:gd name="connsiteX0" fmla="*/ 0 w 9380"/>
              <a:gd name="connsiteY0" fmla="*/ 0 h 21600"/>
              <a:gd name="connsiteX1" fmla="*/ 9380 w 9380"/>
              <a:gd name="connsiteY1" fmla="*/ 21600 h 21600"/>
              <a:gd name="connsiteX0" fmla="*/ 358 w 358"/>
              <a:gd name="connsiteY0" fmla="*/ 0 h 7000"/>
              <a:gd name="connsiteX1" fmla="*/ 0 w 358"/>
              <a:gd name="connsiteY1" fmla="*/ 7000 h 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" h="7000" extrusionOk="0">
                <a:moveTo>
                  <a:pt x="358" y="0"/>
                </a:moveTo>
                <a:cubicBezTo>
                  <a:pt x="239" y="2333"/>
                  <a:pt x="119" y="4667"/>
                  <a:pt x="0" y="700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9" name="Shape 259"/>
          <p:cNvSpPr/>
          <p:nvPr/>
        </p:nvSpPr>
        <p:spPr>
          <a:xfrm flipH="1">
            <a:off x="8087513" y="4737986"/>
            <a:ext cx="502131" cy="262321"/>
          </a:xfrm>
          <a:custGeom>
            <a:avLst/>
            <a:gdLst>
              <a:gd name="connsiteX0" fmla="*/ 16376 w 21600"/>
              <a:gd name="connsiteY0" fmla="*/ 0 h 21600"/>
              <a:gd name="connsiteX1" fmla="*/ 21600 w 21600"/>
              <a:gd name="connsiteY1" fmla="*/ 10840 h 21600"/>
              <a:gd name="connsiteX2" fmla="*/ 0 w 21600"/>
              <a:gd name="connsiteY2" fmla="*/ 10840 h 21600"/>
              <a:gd name="connsiteX3" fmla="*/ 0 w 21600"/>
              <a:gd name="connsiteY3" fmla="*/ 21600 h 21600"/>
              <a:gd name="connsiteX4" fmla="*/ 5224 w 21600"/>
              <a:gd name="connsiteY4" fmla="*/ 21600 h 21600"/>
              <a:gd name="connsiteX0" fmla="*/ 16376 w 16376"/>
              <a:gd name="connsiteY0" fmla="*/ 0 h 21600"/>
              <a:gd name="connsiteX1" fmla="*/ 0 w 16376"/>
              <a:gd name="connsiteY1" fmla="*/ 10840 h 21600"/>
              <a:gd name="connsiteX2" fmla="*/ 0 w 16376"/>
              <a:gd name="connsiteY2" fmla="*/ 21600 h 21600"/>
              <a:gd name="connsiteX3" fmla="*/ 5224 w 16376"/>
              <a:gd name="connsiteY3" fmla="*/ 21600 h 21600"/>
              <a:gd name="connsiteX0" fmla="*/ 16376 w 16376"/>
              <a:gd name="connsiteY0" fmla="*/ 0 h 21600"/>
              <a:gd name="connsiteX1" fmla="*/ 0 w 16376"/>
              <a:gd name="connsiteY1" fmla="*/ 21600 h 21600"/>
              <a:gd name="connsiteX2" fmla="*/ 5224 w 16376"/>
              <a:gd name="connsiteY2" fmla="*/ 21600 h 21600"/>
              <a:gd name="connsiteX0" fmla="*/ 11152 w 11152"/>
              <a:gd name="connsiteY0" fmla="*/ 0 h 21600"/>
              <a:gd name="connsiteX1" fmla="*/ 0 w 11152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2" h="21600" extrusionOk="0">
                <a:moveTo>
                  <a:pt x="11152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53" name="Group 253"/>
          <p:cNvGrpSpPr/>
          <p:nvPr/>
        </p:nvGrpSpPr>
        <p:grpSpPr>
          <a:xfrm>
            <a:off x="990600" y="3065423"/>
            <a:ext cx="4708589" cy="3335377"/>
            <a:chOff x="0" y="0"/>
            <a:chExt cx="4708588" cy="3335376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4708589" cy="333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6" y="10250"/>
                  </a:moveTo>
                  <a:lnTo>
                    <a:pt x="3146" y="10250"/>
                  </a:lnTo>
                  <a:cubicBezTo>
                    <a:pt x="1409" y="10250"/>
                    <a:pt x="0" y="11097"/>
                    <a:pt x="0" y="12142"/>
                  </a:cubicBezTo>
                  <a:lnTo>
                    <a:pt x="0" y="12142"/>
                  </a:lnTo>
                  <a:lnTo>
                    <a:pt x="0" y="19708"/>
                  </a:lnTo>
                  <a:cubicBezTo>
                    <a:pt x="0" y="20753"/>
                    <a:pt x="1409" y="21600"/>
                    <a:pt x="3146" y="21600"/>
                  </a:cubicBezTo>
                  <a:lnTo>
                    <a:pt x="15730" y="21600"/>
                  </a:lnTo>
                  <a:cubicBezTo>
                    <a:pt x="17468" y="21600"/>
                    <a:pt x="18876" y="20753"/>
                    <a:pt x="18876" y="19708"/>
                  </a:cubicBezTo>
                  <a:lnTo>
                    <a:pt x="18876" y="12142"/>
                  </a:lnTo>
                  <a:cubicBezTo>
                    <a:pt x="18876" y="11097"/>
                    <a:pt x="17468" y="10250"/>
                    <a:pt x="15730" y="10250"/>
                  </a:cubicBezTo>
                  <a:lnTo>
                    <a:pt x="21600" y="0"/>
                  </a:lnTo>
                  <a:lnTo>
                    <a:pt x="11011" y="10250"/>
                  </a:ln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50685" y="1714856"/>
              <a:ext cx="3813430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>
                  <a:latin typeface="Tahoma"/>
                  <a:ea typeface="Tahoma"/>
                  <a:cs typeface="Tahoma"/>
                  <a:sym typeface="Tahoma"/>
                </a:rPr>
                <a:t>Arbol de Huffman</a:t>
              </a:r>
              <a:r>
                <a:rPr>
                  <a:latin typeface="Tahoma"/>
                  <a:ea typeface="Tahoma"/>
                  <a:cs typeface="Tahoma"/>
                  <a:sym typeface="Tahoma"/>
                </a:rPr>
                <a:t> </a:t>
              </a:r>
            </a:p>
            <a:p>
              <a:pPr lvl="0"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Si logro generar un arbol asi, podre obtener los codigos: </a:t>
              </a:r>
              <a:r>
                <a:rPr b="1">
                  <a:latin typeface="Tahoma"/>
                  <a:ea typeface="Tahoma"/>
                  <a:cs typeface="Tahoma"/>
                  <a:sym typeface="Tahoma"/>
                </a:rPr>
                <a:t>codificar</a:t>
              </a:r>
            </a:p>
            <a:p>
              <a:pPr lvl="0"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Y luego podre volver a la informacion inicial: </a:t>
              </a:r>
              <a:r>
                <a:rPr b="1">
                  <a:latin typeface="Tahoma"/>
                  <a:ea typeface="Tahoma"/>
                  <a:cs typeface="Tahoma"/>
                  <a:sym typeface="Tahoma"/>
                </a:rPr>
                <a:t>decodificar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3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6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3" animBg="1" advAuto="0"/>
      <p:bldP spid="212" grpId="2" build="p" animBg="1" advAuto="0"/>
      <p:bldP spid="213" grpId="4" animBg="1" advAuto="0"/>
      <p:bldP spid="216" grpId="6" animBg="1" advAuto="0"/>
      <p:bldP spid="219" grpId="8" animBg="1" advAuto="0"/>
      <p:bldP spid="254" grpId="5" animBg="1" advAuto="0"/>
      <p:bldP spid="255" grpId="7" animBg="1" advAuto="0"/>
      <p:bldP spid="222" grpId="1" animBg="1" advAuto="0"/>
      <p:bldP spid="225" grpId="10" animBg="1" advAuto="0"/>
      <p:bldP spid="228" grpId="12" animBg="1" advAuto="0"/>
      <p:bldP spid="231" grpId="14" animBg="1" advAuto="0"/>
      <p:bldP spid="256" grpId="11" animBg="1" advAuto="0"/>
      <p:bldP spid="257" grpId="13" animBg="1" advAuto="0"/>
      <p:bldP spid="236" grpId="16" animBg="1" advAuto="0"/>
      <p:bldP spid="239" grpId="9" animBg="1" advAuto="0"/>
      <p:bldP spid="242" grpId="15" animBg="1" advAuto="0"/>
      <p:bldP spid="245" grpId="18" animBg="1" advAuto="0"/>
      <p:bldP spid="248" grpId="20" animBg="1" advAuto="0"/>
      <p:bldP spid="258" grpId="17" animBg="1" advAuto="0"/>
      <p:bldP spid="259" grpId="19" animBg="1" advAuto="0"/>
      <p:bldP spid="253" grpId="2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CONSTRUIR EL ARBOL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533400" y="1805940"/>
            <a:ext cx="38862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2" indent="-214312">
              <a:spcBef>
                <a:spcPts val="400"/>
              </a:spcBef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Necesitamos la frecuencia de cada letra en la cadena</a:t>
            </a:r>
          </a:p>
        </p:txBody>
      </p:sp>
      <p:sp>
        <p:nvSpPr>
          <p:cNvPr id="263" name="Shape 263"/>
          <p:cNvSpPr/>
          <p:nvPr/>
        </p:nvSpPr>
        <p:spPr>
          <a:xfrm>
            <a:off x="4572000" y="1653540"/>
            <a:ext cx="2105432" cy="46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1400"/>
              </a:spcBef>
              <a:defRPr sz="1800"/>
            </a:pPr>
            <a:r>
              <a:rPr sz="2400" dirty="0" err="1">
                <a:latin typeface="Tahoma"/>
                <a:ea typeface="Tahoma"/>
                <a:cs typeface="Tahoma"/>
                <a:sym typeface="Tahoma"/>
              </a:rPr>
              <a:t>Ej</a:t>
            </a:r>
            <a:r>
              <a:rPr sz="2400" dirty="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ABACCDA 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7086600" y="1553844"/>
            <a:ext cx="990600" cy="1342391"/>
            <a:chOff x="0" y="0"/>
            <a:chExt cx="990600" cy="1342390"/>
          </a:xfrm>
        </p:grpSpPr>
        <p:grpSp>
          <p:nvGrpSpPr>
            <p:cNvPr id="270" name="Group 270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266" name="Group 266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64" name="Shape 26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5" name="Shape 265"/>
                <p:cNvSpPr/>
                <p:nvPr/>
              </p:nvSpPr>
              <p:spPr>
                <a:xfrm>
                  <a:off x="117333" y="-1"/>
                  <a:ext cx="26063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A</a:t>
                  </a:r>
                </a:p>
              </p:txBody>
            </p:sp>
          </p:grpSp>
          <p:grpSp>
            <p:nvGrpSpPr>
              <p:cNvPr id="269" name="Group 269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3</a:t>
                  </a:r>
                </a:p>
              </p:txBody>
            </p:sp>
          </p:grpSp>
        </p:grpSp>
        <p:grpSp>
          <p:nvGrpSpPr>
            <p:cNvPr id="277" name="Group 277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273" name="Group 273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71" name="Shape 27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117166" y="-1"/>
                  <a:ext cx="26096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B</a:t>
                  </a:r>
                </a:p>
              </p:txBody>
            </p:sp>
          </p:grpSp>
          <p:grpSp>
            <p:nvGrpSpPr>
              <p:cNvPr id="276" name="Group 276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74" name="Shape 27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 dirty="0"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1</a:t>
                  </a:r>
                </a:p>
              </p:txBody>
            </p:sp>
          </p:grpSp>
        </p:grpSp>
        <p:grpSp>
          <p:nvGrpSpPr>
            <p:cNvPr id="284" name="Group 284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78" name="Shape 278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119286" y="-1"/>
                  <a:ext cx="2567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grpSp>
            <p:nvGrpSpPr>
              <p:cNvPr id="283" name="Group 283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81" name="Shape 28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2</a:t>
                  </a:r>
                </a:p>
              </p:txBody>
            </p:sp>
          </p:grpSp>
        </p:grpSp>
        <p:grpSp>
          <p:nvGrpSpPr>
            <p:cNvPr id="291" name="Group 291"/>
            <p:cNvGrpSpPr/>
            <p:nvPr/>
          </p:nvGrpSpPr>
          <p:grpSpPr>
            <a:xfrm>
              <a:off x="0" y="971549"/>
              <a:ext cx="990600" cy="370842"/>
              <a:chOff x="0" y="0"/>
              <a:chExt cx="990600" cy="370840"/>
            </a:xfrm>
          </p:grpSpPr>
          <p:grpSp>
            <p:nvGrpSpPr>
              <p:cNvPr id="287" name="Group 287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85" name="Shape 285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109017" y="-1"/>
                  <a:ext cx="27726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D</a:t>
                  </a:r>
                </a:p>
              </p:txBody>
            </p:sp>
          </p:grpSp>
          <p:grpSp>
            <p:nvGrpSpPr>
              <p:cNvPr id="290" name="Group 290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</a:t>
                  </a:r>
                </a:p>
              </p:txBody>
            </p:sp>
          </p:grpSp>
        </p:grpSp>
      </p:grpSp>
      <p:sp>
        <p:nvSpPr>
          <p:cNvPr id="293" name="Shape 293"/>
          <p:cNvSpPr/>
          <p:nvPr/>
        </p:nvSpPr>
        <p:spPr>
          <a:xfrm>
            <a:off x="533400" y="3634740"/>
            <a:ext cx="6705600" cy="217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1800"/>
            </a:pPr>
            <a:r>
              <a:rPr lang="en-GB" sz="2000" dirty="0" err="1">
                <a:solidFill>
                  <a:srgbClr val="002850"/>
                </a:solidFill>
              </a:rPr>
              <a:t>Tomamos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lang="en-GB" sz="2000" dirty="0" err="1">
                <a:solidFill>
                  <a:srgbClr val="002850"/>
                </a:solidFill>
              </a:rPr>
              <a:t>siempre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sz="2000" dirty="0">
                <a:solidFill>
                  <a:srgbClr val="002850"/>
                </a:solidFill>
              </a:rPr>
              <a:t>las dos </a:t>
            </a:r>
            <a:r>
              <a:rPr sz="2000" dirty="0" err="1">
                <a:solidFill>
                  <a:srgbClr val="002850"/>
                </a:solidFill>
              </a:rPr>
              <a:t>letras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menor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frecuencia</a:t>
            </a:r>
            <a:endParaRPr sz="2000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unen</a:t>
            </a:r>
            <a:r>
              <a:rPr dirty="0">
                <a:solidFill>
                  <a:srgbClr val="002850"/>
                </a:solidFill>
              </a:rPr>
              <a:t> y </a:t>
            </a:r>
            <a:r>
              <a:rPr dirty="0" err="1">
                <a:solidFill>
                  <a:srgbClr val="002850"/>
                </a:solidFill>
              </a:rPr>
              <a:t>crean</a:t>
            </a:r>
            <a:r>
              <a:rPr dirty="0">
                <a:solidFill>
                  <a:srgbClr val="002850"/>
                </a:solidFill>
              </a:rPr>
              <a:t> un nuevo s</a:t>
            </a:r>
            <a:r>
              <a:rPr lang="en-GB" dirty="0">
                <a:solidFill>
                  <a:srgbClr val="002850"/>
                </a:solidFill>
              </a:rPr>
              <a:t>í</a:t>
            </a:r>
            <a:r>
              <a:rPr dirty="0" err="1">
                <a:solidFill>
                  <a:srgbClr val="002850"/>
                </a:solidFill>
              </a:rPr>
              <a:t>mbolo</a:t>
            </a:r>
            <a:endParaRPr sz="1600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La </a:t>
            </a:r>
            <a:r>
              <a:rPr dirty="0" err="1">
                <a:solidFill>
                  <a:srgbClr val="002850"/>
                </a:solidFill>
              </a:rPr>
              <a:t>frecuencia</a:t>
            </a:r>
            <a:r>
              <a:rPr dirty="0">
                <a:solidFill>
                  <a:srgbClr val="002850"/>
                </a:solidFill>
              </a:rPr>
              <a:t> del nuevo es la </a:t>
            </a:r>
            <a:r>
              <a:rPr dirty="0" err="1">
                <a:solidFill>
                  <a:srgbClr val="002850"/>
                </a:solidFill>
              </a:rPr>
              <a:t>suma</a:t>
            </a:r>
            <a:r>
              <a:rPr dirty="0">
                <a:solidFill>
                  <a:srgbClr val="002850"/>
                </a:solidFill>
              </a:rPr>
              <a:t> de los dos ant</a:t>
            </a:r>
            <a:r>
              <a:rPr lang="en-GB" dirty="0" err="1">
                <a:solidFill>
                  <a:srgbClr val="002850"/>
                </a:solidFill>
              </a:rPr>
              <a:t>eriores</a:t>
            </a:r>
            <a:endParaRPr lang="en-GB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lang="en-GB" dirty="0">
                <a:solidFill>
                  <a:srgbClr val="002850"/>
                </a:solidFill>
              </a:rPr>
              <a:t>El nuevo </a:t>
            </a:r>
            <a:r>
              <a:rPr lang="en-GB" dirty="0" err="1">
                <a:solidFill>
                  <a:srgbClr val="002850"/>
                </a:solidFill>
              </a:rPr>
              <a:t>nodo</a:t>
            </a:r>
            <a:r>
              <a:rPr lang="en-GB" dirty="0">
                <a:solidFill>
                  <a:srgbClr val="002850"/>
                </a:solidFill>
              </a:rPr>
              <a:t> se </a:t>
            </a:r>
            <a:r>
              <a:rPr lang="en-GB" dirty="0" err="1">
                <a:solidFill>
                  <a:srgbClr val="002850"/>
                </a:solidFill>
              </a:rPr>
              <a:t>añade</a:t>
            </a:r>
            <a:r>
              <a:rPr lang="en-GB" dirty="0">
                <a:solidFill>
                  <a:srgbClr val="002850"/>
                </a:solidFill>
              </a:rPr>
              <a:t> a la </a:t>
            </a:r>
            <a:r>
              <a:rPr lang="en-GB" dirty="0" err="1">
                <a:solidFill>
                  <a:srgbClr val="002850"/>
                </a:solidFill>
              </a:rPr>
              <a:t>colección</a:t>
            </a:r>
            <a:endParaRPr lang="en-GB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desechan</a:t>
            </a:r>
            <a:r>
              <a:rPr dirty="0">
                <a:solidFill>
                  <a:srgbClr val="002850"/>
                </a:solidFill>
              </a:rPr>
              <a:t> los dos </a:t>
            </a:r>
            <a:r>
              <a:rPr lang="en-GB" dirty="0" err="1">
                <a:solidFill>
                  <a:srgbClr val="002850"/>
                </a:solidFill>
              </a:rPr>
              <a:t>hojas</a:t>
            </a:r>
            <a:r>
              <a:rPr lang="en-GB"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anteriores</a:t>
            </a:r>
            <a:endParaRPr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El </a:t>
            </a:r>
            <a:r>
              <a:rPr dirty="0" err="1">
                <a:solidFill>
                  <a:srgbClr val="002850"/>
                </a:solidFill>
              </a:rPr>
              <a:t>grupo</a:t>
            </a:r>
            <a:r>
              <a:rPr dirty="0">
                <a:solidFill>
                  <a:srgbClr val="002850"/>
                </a:solidFill>
              </a:rPr>
              <a:t> de </a:t>
            </a:r>
            <a:r>
              <a:rPr dirty="0" err="1">
                <a:solidFill>
                  <a:srgbClr val="002850"/>
                </a:solidFill>
              </a:rPr>
              <a:t>letras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vuelve</a:t>
            </a:r>
            <a:r>
              <a:rPr dirty="0">
                <a:solidFill>
                  <a:srgbClr val="002850"/>
                </a:solidFill>
              </a:rPr>
              <a:t> mas </a:t>
            </a:r>
            <a:r>
              <a:rPr dirty="0" err="1">
                <a:solidFill>
                  <a:srgbClr val="002850"/>
                </a:solidFill>
              </a:rPr>
              <a:t>pequeño</a:t>
            </a:r>
            <a:endParaRPr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 err="1">
                <a:solidFill>
                  <a:srgbClr val="002850"/>
                </a:solidFill>
              </a:rPr>
              <a:t>Todo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repite</a:t>
            </a:r>
            <a:r>
              <a:rPr dirty="0">
                <a:solidFill>
                  <a:srgbClr val="002850"/>
                </a:solidFill>
              </a:rPr>
              <a:t> hasta que no </a:t>
            </a:r>
            <a:r>
              <a:rPr dirty="0" err="1">
                <a:solidFill>
                  <a:srgbClr val="002850"/>
                </a:solidFill>
              </a:rPr>
              <a:t>queden</a:t>
            </a:r>
            <a:r>
              <a:rPr dirty="0">
                <a:solidFill>
                  <a:srgbClr val="002850"/>
                </a:solidFill>
              </a:rPr>
              <a:t> mas </a:t>
            </a:r>
            <a:r>
              <a:rPr dirty="0" err="1">
                <a:solidFill>
                  <a:srgbClr val="002850"/>
                </a:solidFill>
              </a:rPr>
              <a:t>letras</a:t>
            </a:r>
            <a:r>
              <a:rPr dirty="0">
                <a:solidFill>
                  <a:srgbClr val="002850"/>
                </a:solidFill>
              </a:rPr>
              <a:t> ind.</a:t>
            </a:r>
          </a:p>
        </p:txBody>
      </p:sp>
      <p:sp>
        <p:nvSpPr>
          <p:cNvPr id="294" name="Shape 294"/>
          <p:cNvSpPr/>
          <p:nvPr/>
        </p:nvSpPr>
        <p:spPr>
          <a:xfrm>
            <a:off x="533400" y="2567940"/>
            <a:ext cx="777240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14312" indent="-214312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000" dirty="0" err="1">
                <a:solidFill>
                  <a:srgbClr val="002850"/>
                </a:solidFill>
              </a:rPr>
              <a:t>Inicialmente</a:t>
            </a:r>
            <a:r>
              <a:rPr lang="en-GB" sz="2000" dirty="0">
                <a:solidFill>
                  <a:srgbClr val="002850"/>
                </a:solidFill>
              </a:rPr>
              <a:t>, </a:t>
            </a:r>
            <a:r>
              <a:rPr lang="en-GB" sz="2000" dirty="0" err="1">
                <a:solidFill>
                  <a:srgbClr val="002850"/>
                </a:solidFill>
              </a:rPr>
              <a:t>cada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letra</a:t>
            </a:r>
            <a:r>
              <a:rPr sz="2000" dirty="0">
                <a:solidFill>
                  <a:srgbClr val="002850"/>
                </a:solidFill>
              </a:rPr>
              <a:t> es una hoja</a:t>
            </a:r>
          </a:p>
        </p:txBody>
      </p:sp>
      <p:grpSp>
        <p:nvGrpSpPr>
          <p:cNvPr id="299" name="Group 299"/>
          <p:cNvGrpSpPr/>
          <p:nvPr/>
        </p:nvGrpSpPr>
        <p:grpSpPr>
          <a:xfrm>
            <a:off x="1066800" y="2948940"/>
            <a:ext cx="381000" cy="713741"/>
            <a:chOff x="0" y="0"/>
            <a:chExt cx="381000" cy="713740"/>
          </a:xfrm>
        </p:grpSpPr>
        <p:grpSp>
          <p:nvGrpSpPr>
            <p:cNvPr id="297" name="Group 297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60183" y="5080"/>
                <a:ext cx="2606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</a:t>
                </a:r>
              </a:p>
            </p:txBody>
          </p:sp>
        </p:grpSp>
        <p:sp>
          <p:nvSpPr>
            <p:cNvPr id="298" name="Shape 298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1600200" y="2948940"/>
            <a:ext cx="381000" cy="713741"/>
            <a:chOff x="0" y="0"/>
            <a:chExt cx="381000" cy="713740"/>
          </a:xfrm>
        </p:grpSpPr>
        <p:grpSp>
          <p:nvGrpSpPr>
            <p:cNvPr id="302" name="Group 30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60016" y="5080"/>
                <a:ext cx="2609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B</a:t>
                </a:r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2133600" y="2948940"/>
            <a:ext cx="381000" cy="713741"/>
            <a:chOff x="0" y="0"/>
            <a:chExt cx="381000" cy="713740"/>
          </a:xfrm>
        </p:grpSpPr>
        <p:grpSp>
          <p:nvGrpSpPr>
            <p:cNvPr id="307" name="Group 307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308" name="Shape 308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2667000" y="2948940"/>
            <a:ext cx="381000" cy="713741"/>
            <a:chOff x="0" y="0"/>
            <a:chExt cx="381000" cy="713740"/>
          </a:xfrm>
        </p:grpSpPr>
        <p:grpSp>
          <p:nvGrpSpPr>
            <p:cNvPr id="312" name="Group 31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51867" y="5080"/>
                <a:ext cx="27726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D</a:t>
                </a:r>
              </a:p>
            </p:txBody>
          </p:sp>
        </p:grpSp>
        <p:sp>
          <p:nvSpPr>
            <p:cNvPr id="313" name="Shape 313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7764333" y="5463540"/>
            <a:ext cx="557472" cy="834106"/>
            <a:chOff x="0" y="0"/>
            <a:chExt cx="557470" cy="834105"/>
          </a:xfrm>
        </p:grpSpPr>
        <p:grpSp>
          <p:nvGrpSpPr>
            <p:cNvPr id="317" name="Group 317"/>
            <p:cNvGrpSpPr/>
            <p:nvPr/>
          </p:nvGrpSpPr>
          <p:grpSpPr>
            <a:xfrm>
              <a:off x="-1" y="0"/>
              <a:ext cx="557472" cy="526766"/>
              <a:chOff x="0" y="0"/>
              <a:chExt cx="557470" cy="526765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6003" y="0"/>
                <a:ext cx="525464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-1" y="97012"/>
                <a:ext cx="55747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 dirty="0"/>
                  <a:t>B(0)</a:t>
                </a:r>
              </a:p>
            </p:txBody>
          </p:sp>
        </p:grpSp>
        <p:sp>
          <p:nvSpPr>
            <p:cNvPr id="318" name="Shape 318"/>
            <p:cNvSpPr/>
            <p:nvPr/>
          </p:nvSpPr>
          <p:spPr>
            <a:xfrm>
              <a:off x="72929" y="526765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8511153" y="5463540"/>
            <a:ext cx="571957" cy="834106"/>
            <a:chOff x="0" y="0"/>
            <a:chExt cx="571956" cy="834105"/>
          </a:xfrm>
        </p:grpSpPr>
        <p:grpSp>
          <p:nvGrpSpPr>
            <p:cNvPr id="322" name="Group 322"/>
            <p:cNvGrpSpPr/>
            <p:nvPr/>
          </p:nvGrpSpPr>
          <p:grpSpPr>
            <a:xfrm>
              <a:off x="-1" y="0"/>
              <a:ext cx="571958" cy="526766"/>
              <a:chOff x="0" y="0"/>
              <a:chExt cx="571956" cy="526765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23246" y="0"/>
                <a:ext cx="525464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-1" y="97012"/>
                <a:ext cx="57195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 dirty="0"/>
                  <a:t>D(1)</a:t>
                </a:r>
              </a:p>
            </p:txBody>
          </p:sp>
        </p:grpSp>
        <p:sp>
          <p:nvSpPr>
            <p:cNvPr id="323" name="Shape 323"/>
            <p:cNvSpPr/>
            <p:nvPr/>
          </p:nvSpPr>
          <p:spPr>
            <a:xfrm>
              <a:off x="80172" y="526765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8077200" y="4916169"/>
            <a:ext cx="685800" cy="332741"/>
            <a:chOff x="0" y="0"/>
            <a:chExt cx="685800" cy="332740"/>
          </a:xfrm>
        </p:grpSpPr>
        <p:sp>
          <p:nvSpPr>
            <p:cNvPr id="325" name="Shape 325"/>
            <p:cNvSpPr/>
            <p:nvPr/>
          </p:nvSpPr>
          <p:spPr>
            <a:xfrm>
              <a:off x="0" y="13969"/>
              <a:ext cx="685800" cy="3048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30294" y="-1"/>
              <a:ext cx="42521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 BD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8054363" y="5240801"/>
            <a:ext cx="353484" cy="215468"/>
          </a:xfrm>
          <a:custGeom>
            <a:avLst/>
            <a:gdLst>
              <a:gd name="connsiteX0" fmla="*/ 7248 w 21600"/>
              <a:gd name="connsiteY0" fmla="*/ 0 h 21600"/>
              <a:gd name="connsiteX1" fmla="*/ 0 w 21600"/>
              <a:gd name="connsiteY1" fmla="*/ 7246 h 21600"/>
              <a:gd name="connsiteX2" fmla="*/ 21600 w 21600"/>
              <a:gd name="connsiteY2" fmla="*/ 7246 h 21600"/>
              <a:gd name="connsiteX3" fmla="*/ 21600 w 21600"/>
              <a:gd name="connsiteY3" fmla="*/ 21600 h 21600"/>
              <a:gd name="connsiteX4" fmla="*/ 14352 w 21600"/>
              <a:gd name="connsiteY4" fmla="*/ 21600 h 21600"/>
              <a:gd name="connsiteX0" fmla="*/ 0 w 14352"/>
              <a:gd name="connsiteY0" fmla="*/ 0 h 21600"/>
              <a:gd name="connsiteX1" fmla="*/ 14352 w 14352"/>
              <a:gd name="connsiteY1" fmla="*/ 7246 h 21600"/>
              <a:gd name="connsiteX2" fmla="*/ 14352 w 14352"/>
              <a:gd name="connsiteY2" fmla="*/ 21600 h 21600"/>
              <a:gd name="connsiteX3" fmla="*/ 7104 w 14352"/>
              <a:gd name="connsiteY3" fmla="*/ 21600 h 21600"/>
              <a:gd name="connsiteX0" fmla="*/ 0 w 14352"/>
              <a:gd name="connsiteY0" fmla="*/ 0 h 21600"/>
              <a:gd name="connsiteX1" fmla="*/ 14352 w 14352"/>
              <a:gd name="connsiteY1" fmla="*/ 21600 h 21600"/>
              <a:gd name="connsiteX2" fmla="*/ 7104 w 14352"/>
              <a:gd name="connsiteY2" fmla="*/ 21600 h 21600"/>
              <a:gd name="connsiteX0" fmla="*/ 0 w 7104"/>
              <a:gd name="connsiteY0" fmla="*/ 0 h 21600"/>
              <a:gd name="connsiteX1" fmla="*/ 7104 w 7104"/>
              <a:gd name="connsiteY1" fmla="*/ 21600 h 21600"/>
              <a:gd name="connsiteX0" fmla="*/ 3774 w 3774"/>
              <a:gd name="connsiteY0" fmla="*/ 0 h 4605"/>
              <a:gd name="connsiteX1" fmla="*/ 0 w 3774"/>
              <a:gd name="connsiteY1" fmla="*/ 4605 h 4605"/>
              <a:gd name="connsiteX0" fmla="*/ 46498 w 46498"/>
              <a:gd name="connsiteY0" fmla="*/ 0 h 5275"/>
              <a:gd name="connsiteX1" fmla="*/ 0 w 46498"/>
              <a:gd name="connsiteY1" fmla="*/ 5275 h 5275"/>
              <a:gd name="connsiteX0" fmla="*/ 9836 w 9836"/>
              <a:gd name="connsiteY0" fmla="*/ 0 h 10736"/>
              <a:gd name="connsiteX1" fmla="*/ 0 w 9836"/>
              <a:gd name="connsiteY1" fmla="*/ 10736 h 10736"/>
              <a:gd name="connsiteX0" fmla="*/ 8282 w 8282"/>
              <a:gd name="connsiteY0" fmla="*/ 0 h 9543"/>
              <a:gd name="connsiteX1" fmla="*/ 0 w 8282"/>
              <a:gd name="connsiteY1" fmla="*/ 9543 h 9543"/>
              <a:gd name="connsiteX0" fmla="*/ 9933 w 9933"/>
              <a:gd name="connsiteY0" fmla="*/ 0 h 10838"/>
              <a:gd name="connsiteX1" fmla="*/ 0 w 9933"/>
              <a:gd name="connsiteY1" fmla="*/ 10838 h 1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3" h="10838" extrusionOk="0">
                <a:moveTo>
                  <a:pt x="9933" y="0"/>
                </a:moveTo>
                <a:lnTo>
                  <a:pt x="0" y="10838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412001" y="5240793"/>
            <a:ext cx="357805" cy="215447"/>
          </a:xfrm>
          <a:custGeom>
            <a:avLst/>
            <a:gdLst>
              <a:gd name="connsiteX0" fmla="*/ 14424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7246 h 21600"/>
              <a:gd name="connsiteX3" fmla="*/ 0 w 21600"/>
              <a:gd name="connsiteY3" fmla="*/ 21600 h 21600"/>
              <a:gd name="connsiteX4" fmla="*/ 7176 w 21600"/>
              <a:gd name="connsiteY4" fmla="*/ 21600 h 21600"/>
              <a:gd name="connsiteX0" fmla="*/ 7248 w 14424"/>
              <a:gd name="connsiteY0" fmla="*/ 0 h 21600"/>
              <a:gd name="connsiteX1" fmla="*/ 14424 w 14424"/>
              <a:gd name="connsiteY1" fmla="*/ 0 h 21600"/>
              <a:gd name="connsiteX2" fmla="*/ 14424 w 14424"/>
              <a:gd name="connsiteY2" fmla="*/ 7246 h 21600"/>
              <a:gd name="connsiteX3" fmla="*/ 0 w 14424"/>
              <a:gd name="connsiteY3" fmla="*/ 21600 h 21600"/>
              <a:gd name="connsiteX0" fmla="*/ 7248 w 14424"/>
              <a:gd name="connsiteY0" fmla="*/ 0 h 21600"/>
              <a:gd name="connsiteX1" fmla="*/ 14424 w 14424"/>
              <a:gd name="connsiteY1" fmla="*/ 0 h 21600"/>
              <a:gd name="connsiteX2" fmla="*/ 0 w 14424"/>
              <a:gd name="connsiteY2" fmla="*/ 21600 h 21600"/>
              <a:gd name="connsiteX0" fmla="*/ 7248 w 7248"/>
              <a:gd name="connsiteY0" fmla="*/ 0 h 21600"/>
              <a:gd name="connsiteX1" fmla="*/ 0 w 7248"/>
              <a:gd name="connsiteY1" fmla="*/ 21600 h 21600"/>
              <a:gd name="connsiteX0" fmla="*/ 0 w 860"/>
              <a:gd name="connsiteY0" fmla="*/ 0 h 6423"/>
              <a:gd name="connsiteX1" fmla="*/ 860 w 860"/>
              <a:gd name="connsiteY1" fmla="*/ 6423 h 6423"/>
              <a:gd name="connsiteX0" fmla="*/ 0 w 39141"/>
              <a:gd name="connsiteY0" fmla="*/ 0 h 12367"/>
              <a:gd name="connsiteX1" fmla="*/ 39141 w 39141"/>
              <a:gd name="connsiteY1" fmla="*/ 12367 h 12367"/>
              <a:gd name="connsiteX0" fmla="*/ 0 w 147070"/>
              <a:gd name="connsiteY0" fmla="*/ 0 h 3874"/>
              <a:gd name="connsiteX1" fmla="*/ 147070 w 147070"/>
              <a:gd name="connsiteY1" fmla="*/ 3874 h 3874"/>
              <a:gd name="connsiteX0" fmla="*/ 0 w 10660"/>
              <a:gd name="connsiteY0" fmla="*/ 0 h 10599"/>
              <a:gd name="connsiteX1" fmla="*/ 10660 w 10660"/>
              <a:gd name="connsiteY1" fmla="*/ 10599 h 10599"/>
              <a:gd name="connsiteX0" fmla="*/ 0 w 11027"/>
              <a:gd name="connsiteY0" fmla="*/ 0 h 10839"/>
              <a:gd name="connsiteX1" fmla="*/ 11027 w 11027"/>
              <a:gd name="connsiteY1" fmla="*/ 10839 h 1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27" h="10839" extrusionOk="0">
                <a:moveTo>
                  <a:pt x="0" y="0"/>
                </a:moveTo>
                <a:lnTo>
                  <a:pt x="11027" y="10839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34" name="Group 334"/>
          <p:cNvGrpSpPr/>
          <p:nvPr/>
        </p:nvGrpSpPr>
        <p:grpSpPr>
          <a:xfrm>
            <a:off x="1371600" y="5844540"/>
            <a:ext cx="381000" cy="713741"/>
            <a:chOff x="0" y="0"/>
            <a:chExt cx="381000" cy="713740"/>
          </a:xfrm>
        </p:grpSpPr>
        <p:grpSp>
          <p:nvGrpSpPr>
            <p:cNvPr id="332" name="Group 33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60183" y="5080"/>
                <a:ext cx="2606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</a:t>
                </a:r>
              </a:p>
            </p:txBody>
          </p:sp>
        </p:grpSp>
        <p:sp>
          <p:nvSpPr>
            <p:cNvPr id="333" name="Shape 333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 dirty="0"/>
                <a:t>3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1905000" y="5844540"/>
            <a:ext cx="381000" cy="713741"/>
            <a:chOff x="0" y="0"/>
            <a:chExt cx="381000" cy="713740"/>
          </a:xfrm>
        </p:grpSpPr>
        <p:grpSp>
          <p:nvGrpSpPr>
            <p:cNvPr id="337" name="Group 337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338" name="Shape 338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2417762" y="5873432"/>
            <a:ext cx="685801" cy="705486"/>
            <a:chOff x="0" y="0"/>
            <a:chExt cx="685800" cy="705485"/>
          </a:xfrm>
        </p:grpSpPr>
        <p:grpSp>
          <p:nvGrpSpPr>
            <p:cNvPr id="342" name="Group 342"/>
            <p:cNvGrpSpPr/>
            <p:nvPr/>
          </p:nvGrpSpPr>
          <p:grpSpPr>
            <a:xfrm>
              <a:off x="0" y="-1"/>
              <a:ext cx="685800" cy="370842"/>
              <a:chOff x="0" y="0"/>
              <a:chExt cx="685800" cy="37084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0" y="3301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58881" y="-1"/>
                <a:ext cx="56803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 B D</a:t>
                </a:r>
              </a:p>
            </p:txBody>
          </p:sp>
        </p:grpSp>
        <p:sp>
          <p:nvSpPr>
            <p:cNvPr id="343" name="Shape 343"/>
            <p:cNvSpPr/>
            <p:nvPr/>
          </p:nvSpPr>
          <p:spPr>
            <a:xfrm>
              <a:off x="173037" y="372745"/>
              <a:ext cx="21506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7072481" y="4853940"/>
            <a:ext cx="553701" cy="834106"/>
            <a:chOff x="0" y="0"/>
            <a:chExt cx="553700" cy="834105"/>
          </a:xfrm>
        </p:grpSpPr>
        <p:grpSp>
          <p:nvGrpSpPr>
            <p:cNvPr id="347" name="Group 347"/>
            <p:cNvGrpSpPr/>
            <p:nvPr/>
          </p:nvGrpSpPr>
          <p:grpSpPr>
            <a:xfrm>
              <a:off x="-1" y="0"/>
              <a:ext cx="553702" cy="526766"/>
              <a:chOff x="0" y="0"/>
              <a:chExt cx="553700" cy="526765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4118" y="0"/>
                <a:ext cx="525464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-1" y="97012"/>
                <a:ext cx="55370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C(0)</a:t>
                </a:r>
              </a:p>
            </p:txBody>
          </p:sp>
        </p:grpSp>
        <p:sp>
          <p:nvSpPr>
            <p:cNvPr id="348" name="Shape 348"/>
            <p:cNvSpPr/>
            <p:nvPr/>
          </p:nvSpPr>
          <p:spPr>
            <a:xfrm>
              <a:off x="71043" y="526765"/>
              <a:ext cx="20120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7501057" y="4625340"/>
            <a:ext cx="383580" cy="263664"/>
          </a:xfrm>
          <a:custGeom>
            <a:avLst/>
            <a:gdLst>
              <a:gd name="connsiteX0" fmla="*/ 9231 w 21600"/>
              <a:gd name="connsiteY0" fmla="*/ 0 h 21600"/>
              <a:gd name="connsiteX1" fmla="*/ 0 w 21600"/>
              <a:gd name="connsiteY1" fmla="*/ 0 h 21600"/>
              <a:gd name="connsiteX2" fmla="*/ 21600 w 21600"/>
              <a:gd name="connsiteY2" fmla="*/ 7246 h 21600"/>
              <a:gd name="connsiteX3" fmla="*/ 21600 w 21600"/>
              <a:gd name="connsiteY3" fmla="*/ 21600 h 21600"/>
              <a:gd name="connsiteX4" fmla="*/ 12369 w 21600"/>
              <a:gd name="connsiteY4" fmla="*/ 21600 h 21600"/>
              <a:gd name="connsiteX0" fmla="*/ 9231 w 21600"/>
              <a:gd name="connsiteY0" fmla="*/ 0 h 21600"/>
              <a:gd name="connsiteX1" fmla="*/ 0 w 21600"/>
              <a:gd name="connsiteY1" fmla="*/ 0 h 21600"/>
              <a:gd name="connsiteX2" fmla="*/ 21600 w 21600"/>
              <a:gd name="connsiteY2" fmla="*/ 21600 h 21600"/>
              <a:gd name="connsiteX3" fmla="*/ 12369 w 21600"/>
              <a:gd name="connsiteY3" fmla="*/ 21600 h 21600"/>
              <a:gd name="connsiteX0" fmla="*/ 0 w 12369"/>
              <a:gd name="connsiteY0" fmla="*/ 0 h 21600"/>
              <a:gd name="connsiteX1" fmla="*/ 12369 w 12369"/>
              <a:gd name="connsiteY1" fmla="*/ 21600 h 21600"/>
              <a:gd name="connsiteX2" fmla="*/ 3138 w 12369"/>
              <a:gd name="connsiteY2" fmla="*/ 21600 h 21600"/>
              <a:gd name="connsiteX0" fmla="*/ 0 w 3138"/>
              <a:gd name="connsiteY0" fmla="*/ 0 h 21600"/>
              <a:gd name="connsiteX1" fmla="*/ 3138 w 3138"/>
              <a:gd name="connsiteY1" fmla="*/ 21600 h 21600"/>
              <a:gd name="connsiteX0" fmla="*/ 30263 w 30263"/>
              <a:gd name="connsiteY0" fmla="*/ 0 h 7794"/>
              <a:gd name="connsiteX1" fmla="*/ 0 w 30263"/>
              <a:gd name="connsiteY1" fmla="*/ 7794 h 7794"/>
              <a:gd name="connsiteX0" fmla="*/ 14830 w 14830"/>
              <a:gd name="connsiteY0" fmla="*/ 0 h 3613"/>
              <a:gd name="connsiteX1" fmla="*/ 0 w 14830"/>
              <a:gd name="connsiteY1" fmla="*/ 3613 h 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0" h="3613" extrusionOk="0">
                <a:moveTo>
                  <a:pt x="14830" y="0"/>
                </a:moveTo>
                <a:lnTo>
                  <a:pt x="0" y="3613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7884637" y="4616939"/>
            <a:ext cx="546165" cy="307341"/>
          </a:xfrm>
          <a:custGeom>
            <a:avLst/>
            <a:gdLst>
              <a:gd name="connsiteX0" fmla="*/ 15266 w 21600"/>
              <a:gd name="connsiteY0" fmla="*/ 0 h 21600"/>
              <a:gd name="connsiteX1" fmla="*/ 21600 w 21600"/>
              <a:gd name="connsiteY1" fmla="*/ 11416 h 21600"/>
              <a:gd name="connsiteX2" fmla="*/ 0 w 21600"/>
              <a:gd name="connsiteY2" fmla="*/ 11416 h 21600"/>
              <a:gd name="connsiteX3" fmla="*/ 0 w 21600"/>
              <a:gd name="connsiteY3" fmla="*/ 21600 h 21600"/>
              <a:gd name="connsiteX4" fmla="*/ 6334 w 21600"/>
              <a:gd name="connsiteY4" fmla="*/ 21600 h 21600"/>
              <a:gd name="connsiteX0" fmla="*/ 15266 w 21600"/>
              <a:gd name="connsiteY0" fmla="*/ 0 h 21600"/>
              <a:gd name="connsiteX1" fmla="*/ 21600 w 21600"/>
              <a:gd name="connsiteY1" fmla="*/ 11416 h 21600"/>
              <a:gd name="connsiteX2" fmla="*/ 0 w 21600"/>
              <a:gd name="connsiteY2" fmla="*/ 11416 h 21600"/>
              <a:gd name="connsiteX3" fmla="*/ 0 w 21600"/>
              <a:gd name="connsiteY3" fmla="*/ 21600 h 21600"/>
              <a:gd name="connsiteX4" fmla="*/ 6334 w 21600"/>
              <a:gd name="connsiteY4" fmla="*/ 21600 h 21600"/>
              <a:gd name="connsiteX0" fmla="*/ 15266 w 21600"/>
              <a:gd name="connsiteY0" fmla="*/ 0 h 21600"/>
              <a:gd name="connsiteX1" fmla="*/ 21600 w 21600"/>
              <a:gd name="connsiteY1" fmla="*/ 11416 h 21600"/>
              <a:gd name="connsiteX2" fmla="*/ 0 w 21600"/>
              <a:gd name="connsiteY2" fmla="*/ 21600 h 21600"/>
              <a:gd name="connsiteX3" fmla="*/ 6334 w 21600"/>
              <a:gd name="connsiteY3" fmla="*/ 21600 h 21600"/>
              <a:gd name="connsiteX0" fmla="*/ 15266 w 15266"/>
              <a:gd name="connsiteY0" fmla="*/ 0 h 21600"/>
              <a:gd name="connsiteX1" fmla="*/ 0 w 15266"/>
              <a:gd name="connsiteY1" fmla="*/ 21600 h 21600"/>
              <a:gd name="connsiteX2" fmla="*/ 6334 w 15266"/>
              <a:gd name="connsiteY2" fmla="*/ 21600 h 21600"/>
              <a:gd name="connsiteX0" fmla="*/ 8932 w 8932"/>
              <a:gd name="connsiteY0" fmla="*/ 0 h 21600"/>
              <a:gd name="connsiteX1" fmla="*/ 0 w 8932"/>
              <a:gd name="connsiteY1" fmla="*/ 21600 h 21600"/>
              <a:gd name="connsiteX0" fmla="*/ 0 w 106"/>
              <a:gd name="connsiteY0" fmla="*/ 0 h 7368"/>
              <a:gd name="connsiteX1" fmla="*/ 106 w 106"/>
              <a:gd name="connsiteY1" fmla="*/ 7368 h 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" h="7368" extrusionOk="0">
                <a:moveTo>
                  <a:pt x="0" y="0"/>
                </a:moveTo>
                <a:cubicBezTo>
                  <a:pt x="35" y="2456"/>
                  <a:pt x="71" y="4912"/>
                  <a:pt x="106" y="7368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56" name="Group 356"/>
          <p:cNvGrpSpPr/>
          <p:nvPr/>
        </p:nvGrpSpPr>
        <p:grpSpPr>
          <a:xfrm>
            <a:off x="8074243" y="4853939"/>
            <a:ext cx="903824" cy="394972"/>
            <a:chOff x="0" y="0"/>
            <a:chExt cx="903823" cy="394970"/>
          </a:xfrm>
        </p:grpSpPr>
        <p:grpSp>
          <p:nvGrpSpPr>
            <p:cNvPr id="354" name="Group 354"/>
            <p:cNvGrpSpPr/>
            <p:nvPr/>
          </p:nvGrpSpPr>
          <p:grpSpPr>
            <a:xfrm>
              <a:off x="-1" y="62229"/>
              <a:ext cx="691715" cy="332742"/>
              <a:chOff x="0" y="0"/>
              <a:chExt cx="691713" cy="33274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2956" y="13969"/>
                <a:ext cx="685801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-1" y="-1"/>
                <a:ext cx="691715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 dirty="0"/>
                  <a:t> BD(1)</a:t>
                </a:r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688756" y="0"/>
              <a:ext cx="215068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7543800" y="4306569"/>
            <a:ext cx="887001" cy="332741"/>
            <a:chOff x="0" y="0"/>
            <a:chExt cx="887000" cy="332740"/>
          </a:xfrm>
        </p:grpSpPr>
        <p:grpSp>
          <p:nvGrpSpPr>
            <p:cNvPr id="359" name="Group 359"/>
            <p:cNvGrpSpPr/>
            <p:nvPr/>
          </p:nvGrpSpPr>
          <p:grpSpPr>
            <a:xfrm>
              <a:off x="0" y="-1"/>
              <a:ext cx="685800" cy="332741"/>
              <a:chOff x="0" y="0"/>
              <a:chExt cx="685800" cy="332740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1396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01024" y="-1"/>
                <a:ext cx="48375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CBD</a:t>
                </a:r>
              </a:p>
            </p:txBody>
          </p:sp>
        </p:grpSp>
        <p:sp>
          <p:nvSpPr>
            <p:cNvPr id="360" name="Shape 360"/>
            <p:cNvSpPr/>
            <p:nvPr/>
          </p:nvSpPr>
          <p:spPr>
            <a:xfrm>
              <a:off x="685800" y="13969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905000" y="5844540"/>
            <a:ext cx="12954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67" name="Group 367"/>
          <p:cNvGrpSpPr/>
          <p:nvPr/>
        </p:nvGrpSpPr>
        <p:grpSpPr>
          <a:xfrm>
            <a:off x="2057400" y="5811519"/>
            <a:ext cx="838200" cy="705486"/>
            <a:chOff x="0" y="0"/>
            <a:chExt cx="838200" cy="705485"/>
          </a:xfrm>
        </p:grpSpPr>
        <p:grpSp>
          <p:nvGrpSpPr>
            <p:cNvPr id="365" name="Group 365"/>
            <p:cNvGrpSpPr/>
            <p:nvPr/>
          </p:nvGrpSpPr>
          <p:grpSpPr>
            <a:xfrm>
              <a:off x="0" y="-1"/>
              <a:ext cx="838200" cy="370842"/>
              <a:chOff x="0" y="0"/>
              <a:chExt cx="838200" cy="370840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0" y="33019"/>
                <a:ext cx="8382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58788" y="-1"/>
                <a:ext cx="72062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 B D</a:t>
                </a:r>
              </a:p>
            </p:txBody>
          </p:sp>
        </p:grpSp>
        <p:sp>
          <p:nvSpPr>
            <p:cNvPr id="366" name="Shape 366"/>
            <p:cNvSpPr/>
            <p:nvPr/>
          </p:nvSpPr>
          <p:spPr>
            <a:xfrm>
              <a:off x="211490" y="372745"/>
              <a:ext cx="21506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4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6537345" y="4174490"/>
            <a:ext cx="557173" cy="834106"/>
            <a:chOff x="0" y="0"/>
            <a:chExt cx="557172" cy="834105"/>
          </a:xfrm>
        </p:grpSpPr>
        <p:grpSp>
          <p:nvGrpSpPr>
            <p:cNvPr id="370" name="Group 370"/>
            <p:cNvGrpSpPr/>
            <p:nvPr/>
          </p:nvGrpSpPr>
          <p:grpSpPr>
            <a:xfrm>
              <a:off x="-1" y="0"/>
              <a:ext cx="557174" cy="526766"/>
              <a:chOff x="0" y="0"/>
              <a:chExt cx="557172" cy="526765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15855" y="0"/>
                <a:ext cx="525463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-1" y="97012"/>
                <a:ext cx="557174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A(0)</a:t>
                </a:r>
              </a:p>
            </p:txBody>
          </p:sp>
        </p:grpSp>
        <p:sp>
          <p:nvSpPr>
            <p:cNvPr id="371" name="Shape 371"/>
            <p:cNvSpPr/>
            <p:nvPr/>
          </p:nvSpPr>
          <p:spPr>
            <a:xfrm>
              <a:off x="72780" y="526765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</p:grpSp>
      <p:grpSp>
        <p:nvGrpSpPr>
          <p:cNvPr id="377" name="Group 377"/>
          <p:cNvGrpSpPr/>
          <p:nvPr/>
        </p:nvGrpSpPr>
        <p:grpSpPr>
          <a:xfrm>
            <a:off x="7511574" y="4306569"/>
            <a:ext cx="919228" cy="332741"/>
            <a:chOff x="0" y="0"/>
            <a:chExt cx="919226" cy="332740"/>
          </a:xfrm>
        </p:grpSpPr>
        <p:grpSp>
          <p:nvGrpSpPr>
            <p:cNvPr id="375" name="Group 375"/>
            <p:cNvGrpSpPr/>
            <p:nvPr/>
          </p:nvGrpSpPr>
          <p:grpSpPr>
            <a:xfrm>
              <a:off x="-1" y="-1"/>
              <a:ext cx="750254" cy="332741"/>
              <a:chOff x="0" y="0"/>
              <a:chExt cx="750252" cy="332740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32226" y="13969"/>
                <a:ext cx="685801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-1" y="-1"/>
                <a:ext cx="750254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CBD(1)</a:t>
                </a:r>
              </a:p>
            </p:txBody>
          </p:sp>
        </p:grpSp>
        <p:sp>
          <p:nvSpPr>
            <p:cNvPr id="376" name="Shape 376"/>
            <p:cNvSpPr/>
            <p:nvPr/>
          </p:nvSpPr>
          <p:spPr>
            <a:xfrm>
              <a:off x="718026" y="13969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7086600" y="3544569"/>
            <a:ext cx="887001" cy="332741"/>
            <a:chOff x="0" y="0"/>
            <a:chExt cx="887000" cy="332740"/>
          </a:xfrm>
        </p:grpSpPr>
        <p:grpSp>
          <p:nvGrpSpPr>
            <p:cNvPr id="380" name="Group 380"/>
            <p:cNvGrpSpPr/>
            <p:nvPr/>
          </p:nvGrpSpPr>
          <p:grpSpPr>
            <a:xfrm>
              <a:off x="0" y="-1"/>
              <a:ext cx="685800" cy="332741"/>
              <a:chOff x="0" y="0"/>
              <a:chExt cx="685800" cy="332740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0" y="1396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40104" y="-1"/>
                <a:ext cx="60559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ACBD</a:t>
                </a:r>
              </a:p>
            </p:txBody>
          </p:sp>
        </p:grpSp>
        <p:sp>
          <p:nvSpPr>
            <p:cNvPr id="381" name="Shape 381"/>
            <p:cNvSpPr/>
            <p:nvPr/>
          </p:nvSpPr>
          <p:spPr>
            <a:xfrm>
              <a:off x="685800" y="13969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</p:grpSp>
      <p:sp>
        <p:nvSpPr>
          <p:cNvPr id="402" name="Shape 402"/>
          <p:cNvSpPr/>
          <p:nvPr/>
        </p:nvSpPr>
        <p:spPr>
          <a:xfrm>
            <a:off x="6814820" y="3876040"/>
            <a:ext cx="715010" cy="293370"/>
          </a:xfrm>
          <a:custGeom>
            <a:avLst/>
            <a:gdLst>
              <a:gd name="connsiteX0" fmla="*/ 21600 w 21600"/>
              <a:gd name="connsiteY0" fmla="*/ 0 h 21600"/>
              <a:gd name="connsiteX1" fmla="*/ 21600 w 21600"/>
              <a:gd name="connsiteY1" fmla="*/ 18701 h 21600"/>
              <a:gd name="connsiteX2" fmla="*/ 9285 w 21600"/>
              <a:gd name="connsiteY2" fmla="*/ 2899 h 21600"/>
              <a:gd name="connsiteX3" fmla="*/ 0 w 21600"/>
              <a:gd name="connsiteY3" fmla="*/ 2899 h 21600"/>
              <a:gd name="connsiteX4" fmla="*/ 0 w 21600"/>
              <a:gd name="connsiteY4" fmla="*/ 21600 h 21600"/>
              <a:gd name="connsiteX0" fmla="*/ 21600 w 21600"/>
              <a:gd name="connsiteY0" fmla="*/ 0 h 21600"/>
              <a:gd name="connsiteX1" fmla="*/ 21600 w 21600"/>
              <a:gd name="connsiteY1" fmla="*/ 18701 h 21600"/>
              <a:gd name="connsiteX2" fmla="*/ 0 w 21600"/>
              <a:gd name="connsiteY2" fmla="*/ 2899 h 21600"/>
              <a:gd name="connsiteX3" fmla="*/ 0 w 21600"/>
              <a:gd name="connsiteY3" fmla="*/ 21600 h 21600"/>
              <a:gd name="connsiteX0" fmla="*/ 21600 w 21600"/>
              <a:gd name="connsiteY0" fmla="*/ 0 h 21600"/>
              <a:gd name="connsiteX1" fmla="*/ 21600 w 21600"/>
              <a:gd name="connsiteY1" fmla="*/ 18701 h 21600"/>
              <a:gd name="connsiteX2" fmla="*/ 0 w 21600"/>
              <a:gd name="connsiteY2" fmla="*/ 21600 h 21600"/>
              <a:gd name="connsiteX0" fmla="*/ 21600 w 21600"/>
              <a:gd name="connsiteY0" fmla="*/ 0 h 21600"/>
              <a:gd name="connsiteX1" fmla="*/ 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7529830" y="3876040"/>
            <a:ext cx="440691" cy="429260"/>
          </a:xfrm>
          <a:custGeom>
            <a:avLst/>
            <a:gdLst>
              <a:gd name="connsiteX0" fmla="*/ 0 w 21600"/>
              <a:gd name="connsiteY0" fmla="*/ 0 h 21600"/>
              <a:gd name="connsiteX1" fmla="*/ 6225 w 21600"/>
              <a:gd name="connsiteY1" fmla="*/ 12781 h 21600"/>
              <a:gd name="connsiteX2" fmla="*/ 6225 w 21600"/>
              <a:gd name="connsiteY2" fmla="*/ 8819 h 21600"/>
              <a:gd name="connsiteX3" fmla="*/ 21600 w 21600"/>
              <a:gd name="connsiteY3" fmla="*/ 8819 h 21600"/>
              <a:gd name="connsiteX4" fmla="*/ 21600 w 21600"/>
              <a:gd name="connsiteY4" fmla="*/ 21600 h 21600"/>
              <a:gd name="connsiteX0" fmla="*/ 0 w 21600"/>
              <a:gd name="connsiteY0" fmla="*/ 0 h 21600"/>
              <a:gd name="connsiteX1" fmla="*/ 6225 w 21600"/>
              <a:gd name="connsiteY1" fmla="*/ 8819 h 21600"/>
              <a:gd name="connsiteX2" fmla="*/ 21600 w 21600"/>
              <a:gd name="connsiteY2" fmla="*/ 8819 h 21600"/>
              <a:gd name="connsiteX3" fmla="*/ 21600 w 21600"/>
              <a:gd name="connsiteY3" fmla="*/ 21600 h 21600"/>
              <a:gd name="connsiteX0" fmla="*/ 0 w 21600"/>
              <a:gd name="connsiteY0" fmla="*/ 0 h 21600"/>
              <a:gd name="connsiteX1" fmla="*/ 21600 w 21600"/>
              <a:gd name="connsiteY1" fmla="*/ 8819 h 21600"/>
              <a:gd name="connsiteX2" fmla="*/ 21600 w 21600"/>
              <a:gd name="connsiteY2" fmla="*/ 21600 h 21600"/>
              <a:gd name="connsiteX0" fmla="*/ 0 w 21600"/>
              <a:gd name="connsiteY0" fmla="*/ 0 h 21600"/>
              <a:gd name="connsiteX1" fmla="*/ 2160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295400" y="5539740"/>
            <a:ext cx="17526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90" name="Group 390"/>
          <p:cNvGrpSpPr/>
          <p:nvPr/>
        </p:nvGrpSpPr>
        <p:grpSpPr>
          <a:xfrm>
            <a:off x="1600200" y="5887719"/>
            <a:ext cx="838200" cy="705486"/>
            <a:chOff x="0" y="0"/>
            <a:chExt cx="838200" cy="705485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-1"/>
              <a:ext cx="838200" cy="370842"/>
              <a:chOff x="0" y="0"/>
              <a:chExt cx="838200" cy="370840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0" y="33019"/>
                <a:ext cx="8382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47514" y="-1"/>
                <a:ext cx="74317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ABCD</a:t>
                </a:r>
              </a:p>
            </p:txBody>
          </p:sp>
        </p:grpSp>
        <p:sp>
          <p:nvSpPr>
            <p:cNvPr id="389" name="Shape 389"/>
            <p:cNvSpPr/>
            <p:nvPr/>
          </p:nvSpPr>
          <p:spPr>
            <a:xfrm>
              <a:off x="211490" y="372745"/>
              <a:ext cx="21506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 dirty="0"/>
                <a:t>7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3836923" y="-32"/>
            <a:ext cx="4392243" cy="1219090"/>
            <a:chOff x="0" y="0"/>
            <a:chExt cx="4392241" cy="1219089"/>
          </a:xfrm>
        </p:grpSpPr>
        <p:sp>
          <p:nvSpPr>
            <p:cNvPr id="391" name="Shape 391"/>
            <p:cNvSpPr/>
            <p:nvPr/>
          </p:nvSpPr>
          <p:spPr>
            <a:xfrm>
              <a:off x="735047" y="0"/>
              <a:ext cx="3657195" cy="121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623" extrusionOk="0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1574" y="916012"/>
              <a:ext cx="6096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62221" y="1049334"/>
              <a:ext cx="406401" cy="13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1144104"/>
              <a:ext cx="203200" cy="6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917048" y="65809"/>
              <a:ext cx="3355267" cy="103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239181" y="116561"/>
              <a:ext cx="238929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Una vez construido el arbol, obtendremos los codigos de c/letra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1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6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8" presetClass="entr" presetSubtype="6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3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32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8" presetClass="entr" presetSubtype="1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8" presetClass="entr" presetSubtype="6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2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3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  <p:bldP spid="263" grpId="2" animBg="1" advAuto="0"/>
      <p:bldP spid="292" grpId="3" animBg="1" advAuto="0"/>
      <p:bldP spid="293" grpId="9" animBg="1" advAuto="0"/>
      <p:bldP spid="294" grpId="4" animBg="1" advAuto="0"/>
      <p:bldP spid="299" grpId="5" animBg="1" advAuto="0"/>
      <p:bldP spid="304" grpId="6" animBg="1" advAuto="0"/>
      <p:bldP spid="309" grpId="7" animBg="1" advAuto="0"/>
      <p:bldP spid="314" grpId="8" animBg="1" advAuto="0"/>
      <p:bldP spid="319" grpId="12" animBg="1" advAuto="0"/>
      <p:bldP spid="324" grpId="13" animBg="1" advAuto="0"/>
      <p:bldP spid="327" grpId="14" animBg="1" advAuto="0"/>
      <p:bldP spid="398" grpId="15" animBg="1" advAuto="0"/>
      <p:bldP spid="399" grpId="16" animBg="1" advAuto="0"/>
      <p:bldP spid="334" grpId="10" animBg="1" advAuto="0"/>
      <p:bldP spid="339" grpId="11" animBg="1" advAuto="0"/>
      <p:bldP spid="344" grpId="17" animBg="1" advAuto="0"/>
      <p:bldP spid="349" grpId="19" animBg="1" advAuto="0"/>
      <p:bldP spid="400" grpId="22" animBg="1" advAuto="0"/>
      <p:bldP spid="401" grpId="23" animBg="1" advAuto="0"/>
      <p:bldP spid="356" grpId="20" animBg="1" advAuto="0"/>
      <p:bldP spid="361" grpId="21" animBg="1" advAuto="0"/>
      <p:bldP spid="362" grpId="18" animBg="1" advAuto="0"/>
      <p:bldP spid="367" grpId="24" animBg="1" advAuto="0"/>
      <p:bldP spid="372" grpId="26" animBg="1" advAuto="0"/>
      <p:bldP spid="377" grpId="27" animBg="1" advAuto="0"/>
      <p:bldP spid="382" grpId="28" animBg="1" advAuto="0"/>
      <p:bldP spid="402" grpId="29" animBg="1" advAuto="0"/>
      <p:bldP spid="403" grpId="30" animBg="1" advAuto="0"/>
      <p:bldP spid="385" grpId="25" animBg="1" advAuto="0"/>
      <p:bldP spid="390" grpId="31" animBg="1" advAuto="0"/>
      <p:bldP spid="397" grpId="32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903</Words>
  <Application>Microsoft Office PowerPoint</Application>
  <PresentationFormat>On-screen Show (4:3)</PresentationFormat>
  <Paragraphs>254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Century Gothic</vt:lpstr>
      <vt:lpstr>Consolas</vt:lpstr>
      <vt:lpstr>Gill Sans MT</vt:lpstr>
      <vt:lpstr>Helvetica</vt:lpstr>
      <vt:lpstr>Helvetica Neue</vt:lpstr>
      <vt:lpstr>Tahoma</vt:lpstr>
      <vt:lpstr>Wingdings</vt:lpstr>
      <vt:lpstr>Default</vt:lpstr>
      <vt:lpstr>Diseño personalizado</vt:lpstr>
      <vt:lpstr>PowerPoint Presentation</vt:lpstr>
      <vt:lpstr>CODIFICACION</vt:lpstr>
      <vt:lpstr>UNA FORMA</vt:lpstr>
      <vt:lpstr>ANALIZANDO</vt:lpstr>
      <vt:lpstr>MEJORAR LA CODIFICACION</vt:lpstr>
      <vt:lpstr>UN EJEMPLO</vt:lpstr>
      <vt:lpstr>DECODIFICANDO</vt:lpstr>
      <vt:lpstr>CONCLUSION</vt:lpstr>
      <vt:lpstr>CONSTRUIR EL ARBOL</vt:lpstr>
      <vt:lpstr>CONSEGUIR LOS CODIGOS</vt:lpstr>
      <vt:lpstr>EJERCICIO EN CLASE</vt:lpstr>
      <vt:lpstr>DECIDIENDO QUE USAR</vt:lpstr>
      <vt:lpstr>¿Qué TDAs necesita esta solución?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CODIGOS DE HUFFMAN</dc:title>
  <cp:lastModifiedBy>Gonzalo Gabriel Méndez Cobeña</cp:lastModifiedBy>
  <cp:revision>20</cp:revision>
  <dcterms:modified xsi:type="dcterms:W3CDTF">2020-08-03T23:45:03Z</dcterms:modified>
</cp:coreProperties>
</file>