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72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73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lvl1pPr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1pPr>
    <a:lvl2pPr indent="457200"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2pPr>
    <a:lvl3pPr indent="914400"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3pPr>
    <a:lvl4pPr indent="1371600"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4pPr>
    <a:lvl5pPr indent="1828800"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5pPr>
    <a:lvl6pPr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6pPr>
    <a:lvl7pPr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7pPr>
    <a:lvl8pPr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8pPr>
    <a:lvl9pPr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/>
    <p:restoredTop sz="94719"/>
  </p:normalViewPr>
  <p:slideViewPr>
    <p:cSldViewPr snapToGrid="0">
      <p:cViewPr varScale="1">
        <p:scale>
          <a:sx n="118" d="100"/>
          <a:sy n="118" d="100"/>
        </p:scale>
        <p:origin x="153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CEE43D62-2501-B04F-BDF4-DF11BB179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41DCE064-4A75-3044-801B-396120AE2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417C508-7657-1A4C-8685-10F45C765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183A2C-01DD-EA46-A936-F0D379AA5E12}" type="slidenum">
              <a:rPr lang="en-GB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2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1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Texto del título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B5BE-C67E-AF4F-A721-F803D5B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1F7C6-A5AC-2D4E-A743-5B36535818CF}" type="datetimeFigureOut">
              <a:rPr lang="en-US"/>
              <a:pPr>
                <a:defRPr/>
              </a:pPr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19640-49D4-2A48-A892-8410254C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51C4-FF00-8A43-B0C7-F4A62A4F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0C36E-889B-3344-83B2-BC2D26087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81000" y="327025"/>
            <a:ext cx="8228013" cy="155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8013" cy="452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1pPr>
      <a:lvl2pPr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2pPr>
      <a:lvl3pPr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3pPr>
      <a:lvl4pPr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4pPr>
      <a:lvl5pPr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5pPr>
      <a:lvl6pPr indent="457200"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6pPr>
      <a:lvl7pPr indent="914400"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7pPr>
      <a:lvl8pPr indent="1371600"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8pPr>
      <a:lvl9pPr indent="1828800"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1312" indent="-341312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1pPr>
      <a:lvl2pPr marL="781957" indent="-324757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2pPr>
      <a:lvl3pPr marL="1219200" indent="-304800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3pPr>
      <a:lvl4pPr marL="1737360" indent="-365760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4pPr>
      <a:lvl5pPr marL="2194560" indent="-365760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5pPr>
      <a:lvl6pPr marL="2651760" indent="-365760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6pPr>
      <a:lvl7pPr marL="3108960" indent="-365760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7pPr>
      <a:lvl8pPr marL="3566159" indent="-365759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8pPr>
      <a:lvl9pPr marL="4023359" indent="-365759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9pPr>
    </p:bodyStyle>
    <p:otherStyle>
      <a:lvl1pPr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gmendez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893AD-2274-DB46-88E9-BFCF67B26435}"/>
              </a:ext>
            </a:extLst>
          </p:cNvPr>
          <p:cNvSpPr/>
          <p:nvPr/>
        </p:nvSpPr>
        <p:spPr>
          <a:xfrm>
            <a:off x="0" y="2565400"/>
            <a:ext cx="9144000" cy="1512888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86386-30A7-404C-9FCE-5D0E7F2876E8}"/>
              </a:ext>
            </a:extLst>
          </p:cNvPr>
          <p:cNvSpPr txBox="1">
            <a:spLocks noChangeArrowheads="1"/>
          </p:cNvSpPr>
          <p:nvPr/>
        </p:nvSpPr>
        <p:spPr>
          <a:xfrm>
            <a:off x="2016125" y="2867025"/>
            <a:ext cx="5111750" cy="5603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en-US" sz="405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Estructuras</a:t>
            </a:r>
            <a:r>
              <a:rPr lang="en-US" altLang="en-US" sz="405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405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Datos</a:t>
            </a:r>
            <a:endParaRPr lang="en-US" altLang="en-US" sz="405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4EEA93A-B57B-6346-9417-7393F050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822" y="3481738"/>
            <a:ext cx="4682372" cy="37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Árboles</a:t>
            </a:r>
            <a:r>
              <a:rPr lang="en-US" altLang="en-US" sz="2700" dirty="0">
                <a:solidFill>
                  <a:schemeClr val="bg1"/>
                </a:solidFill>
                <a:latin typeface="Gill Sans MT" panose="020B0502020104020203" pitchFamily="34" charset="77"/>
              </a:rPr>
              <a:t> </a:t>
            </a:r>
            <a:r>
              <a:rPr lang="en-US" altLang="en-US" sz="27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Parcialmente</a:t>
            </a:r>
            <a:r>
              <a:rPr lang="en-US" altLang="en-US" sz="2700" dirty="0">
                <a:solidFill>
                  <a:schemeClr val="bg1"/>
                </a:solidFill>
                <a:latin typeface="Gill Sans MT" panose="020B0502020104020203" pitchFamily="34" charset="77"/>
              </a:rPr>
              <a:t> </a:t>
            </a:r>
            <a:r>
              <a:rPr lang="en-US" altLang="en-US" sz="27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Ordenados</a:t>
            </a:r>
            <a:endParaRPr lang="en-US" altLang="en-US" sz="27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382320D6-73FE-334E-B652-47175C7C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5051425"/>
            <a:ext cx="9937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9">
            <a:extLst>
              <a:ext uri="{FF2B5EF4-FFF2-40B4-BE49-F238E27FC236}">
                <a16:creationId xmlns:a16="http://schemas.microsoft.com/office/drawing/2014/main" id="{16B7292A-E730-4046-903F-BE5D1B52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5100638"/>
            <a:ext cx="24288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C65719-C6B7-5948-8187-7A21AEFF2475}"/>
              </a:ext>
            </a:extLst>
          </p:cNvPr>
          <p:cNvSpPr/>
          <p:nvPr/>
        </p:nvSpPr>
        <p:spPr>
          <a:xfrm>
            <a:off x="2828925" y="4171950"/>
            <a:ext cx="3486150" cy="4397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entury Gothic" pitchFamily="34" charset="0"/>
              </a:rPr>
              <a:t>Gonzalo Gabriel Méndez, Ph.D.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entury Gothic" pitchFamily="34" charset="0"/>
                <a:hlinkClick r:id="rId5"/>
              </a:rPr>
              <a:t>www.ggmendez.com</a:t>
            </a:r>
            <a:endParaRPr lang="en-US" sz="1050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8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AJUSTAR</a:t>
            </a:r>
          </a:p>
        </p:txBody>
      </p:sp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xfrm>
            <a:off x="609600" y="2017712"/>
            <a:ext cx="8345488" cy="460057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3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Recobra la propiedad de orden </a:t>
            </a:r>
          </a:p>
          <a:p>
            <a:pPr marL="255984" lvl="0" indent="-255984">
              <a:lnSpc>
                <a:spcPct val="13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Desde un nodo de índice pos</a:t>
            </a:r>
          </a:p>
          <a:p>
            <a:pPr marL="255984" lvl="0" indent="-255984">
              <a:lnSpc>
                <a:spcPct val="13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Dado un índice pos, PosIzq y PosDer</a:t>
            </a:r>
          </a:p>
          <a:p>
            <a:pPr marL="660173" lvl="1" indent="-202973">
              <a:lnSpc>
                <a:spcPct val="13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Se compararan los tres para ver quien tiene el mayor</a:t>
            </a:r>
          </a:p>
          <a:p>
            <a:pPr marL="660173" lvl="1" indent="-202973">
              <a:lnSpc>
                <a:spcPct val="13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Si el mayor lo tiene algun hijo</a:t>
            </a:r>
          </a:p>
          <a:p>
            <a:pPr marL="1085850" lvl="2" indent="-171450">
              <a:lnSpc>
                <a:spcPct val="13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Intercambia</a:t>
            </a:r>
          </a:p>
          <a:p>
            <a:pPr marL="1085850" lvl="2" indent="-171450">
              <a:lnSpc>
                <a:spcPct val="13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Al hacer esto, el sub-heap afectado puede perder su propiedad de Orden….</a:t>
            </a:r>
          </a:p>
          <a:p>
            <a:pPr marL="1085850" lvl="2" indent="-171450">
              <a:lnSpc>
                <a:spcPct val="13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Ajustar el sub-heap afectado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1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AJUSTAR: EJEMPLO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xfrm>
            <a:off x="4953000" y="2057400"/>
            <a:ext cx="4002088" cy="4114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3320" indent="-213320">
              <a:lnSpc>
                <a:spcPct val="10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/>
            </a:lvl1pPr>
            <a:lvl2pPr marL="715508" indent="-183696">
              <a:lnSpc>
                <a:spcPct val="10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Un heap puede perder su p.o.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Por un nodo</a:t>
            </a:r>
          </a:p>
        </p:txBody>
      </p:sp>
      <p:grpSp>
        <p:nvGrpSpPr>
          <p:cNvPr id="340" name="Group 340"/>
          <p:cNvGrpSpPr/>
          <p:nvPr/>
        </p:nvGrpSpPr>
        <p:grpSpPr>
          <a:xfrm>
            <a:off x="1142999" y="2016125"/>
            <a:ext cx="3352801" cy="2947760"/>
            <a:chOff x="0" y="0"/>
            <a:chExt cx="3352800" cy="2947759"/>
          </a:xfrm>
        </p:grpSpPr>
        <p:grpSp>
          <p:nvGrpSpPr>
            <p:cNvPr id="329" name="Group 329"/>
            <p:cNvGrpSpPr/>
            <p:nvPr/>
          </p:nvGrpSpPr>
          <p:grpSpPr>
            <a:xfrm>
              <a:off x="-1" y="360362"/>
              <a:ext cx="3352801" cy="2209801"/>
              <a:chOff x="0" y="0"/>
              <a:chExt cx="3352800" cy="2209800"/>
            </a:xfrm>
          </p:grpSpPr>
          <p:grpSp>
            <p:nvGrpSpPr>
              <p:cNvPr id="292" name="Group 292"/>
              <p:cNvGrpSpPr/>
              <p:nvPr/>
            </p:nvGrpSpPr>
            <p:grpSpPr>
              <a:xfrm>
                <a:off x="1599040" y="-1"/>
                <a:ext cx="494445" cy="457201"/>
                <a:chOff x="0" y="0"/>
                <a:chExt cx="494443" cy="457200"/>
              </a:xfrm>
            </p:grpSpPr>
            <p:sp>
              <p:nvSpPr>
                <p:cNvPr id="290" name="Shape 290"/>
                <p:cNvSpPr/>
                <p:nvPr/>
              </p:nvSpPr>
              <p:spPr>
                <a:xfrm>
                  <a:off x="7509" y="0"/>
                  <a:ext cx="457201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-1" y="34925"/>
                  <a:ext cx="494445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150</a:t>
                  </a:r>
                </a:p>
              </p:txBody>
            </p:sp>
          </p:grpSp>
          <p:grpSp>
            <p:nvGrpSpPr>
              <p:cNvPr id="295" name="Group 295"/>
              <p:cNvGrpSpPr/>
              <p:nvPr/>
            </p:nvGrpSpPr>
            <p:grpSpPr>
              <a:xfrm>
                <a:off x="838199" y="457199"/>
                <a:ext cx="457201" cy="457201"/>
                <a:chOff x="0" y="0"/>
                <a:chExt cx="457200" cy="457200"/>
              </a:xfrm>
            </p:grpSpPr>
            <p:sp>
              <p:nvSpPr>
                <p:cNvPr id="293" name="Shape 293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94" name="Shape 294"/>
                <p:cNvSpPr/>
                <p:nvPr/>
              </p:nvSpPr>
              <p:spPr>
                <a:xfrm>
                  <a:off x="57975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60</a:t>
                  </a:r>
                </a:p>
              </p:txBody>
            </p:sp>
          </p:grpSp>
          <p:grpSp>
            <p:nvGrpSpPr>
              <p:cNvPr id="298" name="Group 298"/>
              <p:cNvGrpSpPr/>
              <p:nvPr/>
            </p:nvGrpSpPr>
            <p:grpSpPr>
              <a:xfrm>
                <a:off x="2362199" y="457199"/>
                <a:ext cx="457201" cy="457201"/>
                <a:chOff x="0" y="0"/>
                <a:chExt cx="457200" cy="457200"/>
              </a:xfrm>
            </p:grpSpPr>
            <p:sp>
              <p:nvSpPr>
                <p:cNvPr id="296" name="Shape 29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97" name="Shape 297"/>
                <p:cNvSpPr/>
                <p:nvPr/>
              </p:nvSpPr>
              <p:spPr>
                <a:xfrm>
                  <a:off x="46068" y="61150"/>
                  <a:ext cx="365064" cy="334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75</a:t>
                  </a:r>
                </a:p>
              </p:txBody>
            </p:sp>
          </p:grpSp>
          <p:grpSp>
            <p:nvGrpSpPr>
              <p:cNvPr id="301" name="Group 301"/>
              <p:cNvGrpSpPr/>
              <p:nvPr/>
            </p:nvGrpSpPr>
            <p:grpSpPr>
              <a:xfrm>
                <a:off x="304799" y="1066799"/>
                <a:ext cx="457201" cy="457201"/>
                <a:chOff x="0" y="0"/>
                <a:chExt cx="457200" cy="457200"/>
              </a:xfrm>
            </p:grpSpPr>
            <p:sp>
              <p:nvSpPr>
                <p:cNvPr id="299" name="Shape 299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00" name="Shape 300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80</a:t>
                  </a:r>
                </a:p>
              </p:txBody>
            </p:sp>
          </p:grpSp>
          <p:grpSp>
            <p:nvGrpSpPr>
              <p:cNvPr id="304" name="Group 304"/>
              <p:cNvGrpSpPr/>
              <p:nvPr/>
            </p:nvGrpSpPr>
            <p:grpSpPr>
              <a:xfrm>
                <a:off x="1371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302" name="Shape 302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03" name="Shape 303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30</a:t>
                  </a:r>
                </a:p>
              </p:txBody>
            </p:sp>
          </p:grpSp>
          <p:sp>
            <p:nvSpPr>
              <p:cNvPr id="305" name="Shape 305"/>
              <p:cNvSpPr/>
              <p:nvPr/>
            </p:nvSpPr>
            <p:spPr>
              <a:xfrm flipH="1">
                <a:off x="1228724" y="390524"/>
                <a:ext cx="4445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1997074" y="390524"/>
                <a:ext cx="4318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 flipV="1">
                <a:off x="533399" y="847725"/>
                <a:ext cx="371477" cy="2190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8" name="Shape 308"/>
              <p:cNvSpPr/>
              <p:nvPr/>
            </p:nvSpPr>
            <p:spPr>
              <a:xfrm flipH="1" flipV="1">
                <a:off x="1228725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311" name="Group 311"/>
              <p:cNvGrpSpPr/>
              <p:nvPr/>
            </p:nvGrpSpPr>
            <p:grpSpPr>
              <a:xfrm>
                <a:off x="1904999" y="1066799"/>
                <a:ext cx="457201" cy="457201"/>
                <a:chOff x="0" y="0"/>
                <a:chExt cx="457200" cy="457200"/>
              </a:xfrm>
            </p:grpSpPr>
            <p:sp>
              <p:nvSpPr>
                <p:cNvPr id="309" name="Shape 309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10" name="Shape 310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25</a:t>
                  </a:r>
                </a:p>
              </p:txBody>
            </p:sp>
          </p:grpSp>
          <p:grpSp>
            <p:nvGrpSpPr>
              <p:cNvPr id="314" name="Group 314"/>
              <p:cNvGrpSpPr/>
              <p:nvPr/>
            </p:nvGrpSpPr>
            <p:grpSpPr>
              <a:xfrm>
                <a:off x="2895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312" name="Shape 312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72</a:t>
                  </a:r>
                </a:p>
              </p:txBody>
            </p:sp>
          </p:grpSp>
          <p:sp>
            <p:nvSpPr>
              <p:cNvPr id="315" name="Shape 315"/>
              <p:cNvSpPr/>
              <p:nvPr/>
            </p:nvSpPr>
            <p:spPr>
              <a:xfrm flipV="1">
                <a:off x="2133600" y="847724"/>
                <a:ext cx="2952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16" name="Shape 316"/>
              <p:cNvSpPr/>
              <p:nvPr/>
            </p:nvSpPr>
            <p:spPr>
              <a:xfrm flipH="1" flipV="1">
                <a:off x="2752724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319" name="Group 319"/>
              <p:cNvGrpSpPr/>
              <p:nvPr/>
            </p:nvGrpSpPr>
            <p:grpSpPr>
              <a:xfrm>
                <a:off x="-1" y="1752599"/>
                <a:ext cx="457201" cy="457201"/>
                <a:chOff x="0" y="0"/>
                <a:chExt cx="457200" cy="457200"/>
              </a:xfrm>
            </p:grpSpPr>
            <p:sp>
              <p:nvSpPr>
                <p:cNvPr id="317" name="Shape 317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383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20</a:t>
                  </a:r>
                </a:p>
              </p:txBody>
            </p:sp>
          </p:grpSp>
          <p:sp>
            <p:nvSpPr>
              <p:cNvPr id="320" name="Shape 320"/>
              <p:cNvSpPr/>
              <p:nvPr/>
            </p:nvSpPr>
            <p:spPr>
              <a:xfrm flipV="1">
                <a:off x="228599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323" name="Group 323"/>
              <p:cNvGrpSpPr/>
              <p:nvPr/>
            </p:nvGrpSpPr>
            <p:grpSpPr>
              <a:xfrm>
                <a:off x="609599" y="1752599"/>
                <a:ext cx="457201" cy="457201"/>
                <a:chOff x="0" y="0"/>
                <a:chExt cx="457200" cy="457200"/>
              </a:xfrm>
            </p:grpSpPr>
            <p:sp>
              <p:nvSpPr>
                <p:cNvPr id="321" name="Shape 321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70</a:t>
                  </a:r>
                </a:p>
              </p:txBody>
            </p:sp>
          </p:grpSp>
          <p:sp>
            <p:nvSpPr>
              <p:cNvPr id="324" name="Shape 324"/>
              <p:cNvSpPr/>
              <p:nvPr/>
            </p:nvSpPr>
            <p:spPr>
              <a:xfrm flipH="1" flipV="1">
                <a:off x="695324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327" name="Group 327"/>
              <p:cNvGrpSpPr/>
              <p:nvPr/>
            </p:nvGrpSpPr>
            <p:grpSpPr>
              <a:xfrm>
                <a:off x="1142999" y="1752599"/>
                <a:ext cx="457201" cy="457201"/>
                <a:chOff x="0" y="0"/>
                <a:chExt cx="457200" cy="457200"/>
              </a:xfrm>
            </p:grpSpPr>
            <p:sp>
              <p:nvSpPr>
                <p:cNvPr id="325" name="Shape 325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28</a:t>
                  </a:r>
                </a:p>
              </p:txBody>
            </p:sp>
          </p:grpSp>
          <p:sp>
            <p:nvSpPr>
              <p:cNvPr id="328" name="Shape 328"/>
              <p:cNvSpPr/>
              <p:nvPr/>
            </p:nvSpPr>
            <p:spPr>
              <a:xfrm flipV="1">
                <a:off x="1371599" y="1457325"/>
                <a:ext cx="66677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330" name="Shape 330"/>
            <p:cNvSpPr/>
            <p:nvPr/>
          </p:nvSpPr>
          <p:spPr>
            <a:xfrm>
              <a:off x="1732547" y="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0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959435" y="4572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1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7722" y="4572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2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3641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3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15833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4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20262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5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30930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6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14885" y="26463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7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724485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8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1280110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9</a:t>
              </a:r>
            </a:p>
          </p:txBody>
        </p:sp>
      </p:grpSp>
      <p:grpSp>
        <p:nvGrpSpPr>
          <p:cNvPr id="381" name="Group 381"/>
          <p:cNvGrpSpPr/>
          <p:nvPr/>
        </p:nvGrpSpPr>
        <p:grpSpPr>
          <a:xfrm>
            <a:off x="228600" y="5105400"/>
            <a:ext cx="4572000" cy="655576"/>
            <a:chOff x="0" y="0"/>
            <a:chExt cx="4572000" cy="655575"/>
          </a:xfrm>
        </p:grpSpPr>
        <p:grpSp>
          <p:nvGrpSpPr>
            <p:cNvPr id="343" name="Group 343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341" name="Shape 34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150</a:t>
                </a:r>
              </a:p>
            </p:txBody>
          </p:sp>
        </p:grpSp>
        <p:grpSp>
          <p:nvGrpSpPr>
            <p:cNvPr id="346" name="Group 346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60</a:t>
                </a:r>
              </a:p>
            </p:txBody>
          </p:sp>
        </p:grpSp>
        <p:grpSp>
          <p:nvGrpSpPr>
            <p:cNvPr id="349" name="Group 349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352" name="Group 352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350" name="Shape 35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355" name="Group 355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358" name="Group 358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356" name="Shape 35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361" name="Group 361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359" name="Shape 35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364" name="Group 364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362" name="Shape 36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grpSp>
          <p:nvGrpSpPr>
            <p:cNvPr id="367" name="Group 367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365" name="Shape 36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70</a:t>
                </a:r>
              </a:p>
            </p:txBody>
          </p:sp>
        </p:grpSp>
        <p:grpSp>
          <p:nvGrpSpPr>
            <p:cNvPr id="370" name="Group 370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371" name="Shape 371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  <p:grpSp>
        <p:nvGrpSpPr>
          <p:cNvPr id="384" name="Group 384"/>
          <p:cNvGrpSpPr/>
          <p:nvPr/>
        </p:nvGrpSpPr>
        <p:grpSpPr>
          <a:xfrm>
            <a:off x="1981199" y="2819399"/>
            <a:ext cx="457201" cy="457201"/>
            <a:chOff x="0" y="0"/>
            <a:chExt cx="457200" cy="457200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60</a:t>
              </a:r>
            </a:p>
          </p:txBody>
        </p:sp>
      </p:grpSp>
      <p:grpSp>
        <p:nvGrpSpPr>
          <p:cNvPr id="387" name="Group 387"/>
          <p:cNvGrpSpPr/>
          <p:nvPr/>
        </p:nvGrpSpPr>
        <p:grpSpPr>
          <a:xfrm>
            <a:off x="1443037" y="3428999"/>
            <a:ext cx="457201" cy="457201"/>
            <a:chOff x="0" y="0"/>
            <a:chExt cx="457200" cy="457200"/>
          </a:xfrm>
        </p:grpSpPr>
        <p:sp>
          <p:nvSpPr>
            <p:cNvPr id="385" name="Shape 385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E3FD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80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1219826" y="2406649"/>
            <a:ext cx="761375" cy="334902"/>
            <a:chOff x="0" y="0"/>
            <a:chExt cx="761373" cy="334900"/>
          </a:xfrm>
        </p:grpSpPr>
        <p:sp>
          <p:nvSpPr>
            <p:cNvPr id="388" name="Shape 388"/>
            <p:cNvSpPr/>
            <p:nvPr/>
          </p:nvSpPr>
          <p:spPr>
            <a:xfrm>
              <a:off x="380373" y="260349"/>
              <a:ext cx="381001" cy="158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0" y="0"/>
              <a:ext cx="414672" cy="3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Pos</a:t>
              </a:r>
            </a:p>
          </p:txBody>
        </p:sp>
      </p:grpSp>
      <p:grpSp>
        <p:nvGrpSpPr>
          <p:cNvPr id="393" name="Group 393"/>
          <p:cNvGrpSpPr/>
          <p:nvPr/>
        </p:nvGrpSpPr>
        <p:grpSpPr>
          <a:xfrm>
            <a:off x="305178" y="3321049"/>
            <a:ext cx="1031497" cy="334902"/>
            <a:chOff x="0" y="0"/>
            <a:chExt cx="1031496" cy="334900"/>
          </a:xfrm>
        </p:grpSpPr>
        <p:sp>
          <p:nvSpPr>
            <p:cNvPr id="391" name="Shape 391"/>
            <p:cNvSpPr/>
            <p:nvPr/>
          </p:nvSpPr>
          <p:spPr>
            <a:xfrm>
              <a:off x="650496" y="260349"/>
              <a:ext cx="381001" cy="158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-1" y="0"/>
              <a:ext cx="959682" cy="3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PosMayor</a:t>
              </a:r>
            </a:p>
          </p:txBody>
        </p:sp>
      </p:grpSp>
      <p:grpSp>
        <p:nvGrpSpPr>
          <p:cNvPr id="396" name="Group 396"/>
          <p:cNvGrpSpPr/>
          <p:nvPr/>
        </p:nvGrpSpPr>
        <p:grpSpPr>
          <a:xfrm>
            <a:off x="1976437" y="2819399"/>
            <a:ext cx="457201" cy="457201"/>
            <a:chOff x="0" y="0"/>
            <a:chExt cx="457200" cy="457200"/>
          </a:xfrm>
        </p:grpSpPr>
        <p:sp>
          <p:nvSpPr>
            <p:cNvPr id="394" name="Shape 394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80</a:t>
              </a:r>
            </a:p>
          </p:txBody>
        </p:sp>
      </p:grpSp>
      <p:grpSp>
        <p:nvGrpSpPr>
          <p:cNvPr id="399" name="Group 399"/>
          <p:cNvGrpSpPr/>
          <p:nvPr/>
        </p:nvGrpSpPr>
        <p:grpSpPr>
          <a:xfrm>
            <a:off x="1447799" y="3428999"/>
            <a:ext cx="457201" cy="457201"/>
            <a:chOff x="0" y="0"/>
            <a:chExt cx="457200" cy="457200"/>
          </a:xfrm>
        </p:grpSpPr>
        <p:sp>
          <p:nvSpPr>
            <p:cNvPr id="397" name="Shape 397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E3FD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60</a:t>
              </a:r>
            </a:p>
          </p:txBody>
        </p:sp>
      </p:grpSp>
      <p:grpSp>
        <p:nvGrpSpPr>
          <p:cNvPr id="402" name="Group 402"/>
          <p:cNvGrpSpPr/>
          <p:nvPr/>
        </p:nvGrpSpPr>
        <p:grpSpPr>
          <a:xfrm>
            <a:off x="4989512" y="2895600"/>
            <a:ext cx="4002088" cy="2514600"/>
            <a:chOff x="0" y="0"/>
            <a:chExt cx="4002087" cy="2514599"/>
          </a:xfrm>
        </p:grpSpPr>
        <p:sp>
          <p:nvSpPr>
            <p:cNvPr id="400" name="Shape 400"/>
            <p:cNvSpPr/>
            <p:nvPr/>
          </p:nvSpPr>
          <p:spPr>
            <a:xfrm>
              <a:off x="0" y="0"/>
              <a:ext cx="4002088" cy="2514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400"/>
                </a:spcBef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0" y="0"/>
              <a:ext cx="4002088" cy="208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marL="284427" lvl="0" indent="-284427">
                <a:lnSpc>
                  <a:spcPct val="100000"/>
                </a:lnSpc>
                <a:spcBef>
                  <a:spcPts val="500"/>
                </a:spcBef>
                <a:buClr>
                  <a:srgbClr val="008080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20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Ejemplo:</a:t>
              </a:r>
            </a:p>
            <a:p>
              <a:pPr marL="746125" lvl="1" indent="-214312">
                <a:lnSpc>
                  <a:spcPct val="100000"/>
                </a:lnSpc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En el nodo 1 no se cumple</a:t>
              </a:r>
            </a:p>
            <a:p>
              <a:pPr marL="746125" lvl="1" indent="-214312">
                <a:lnSpc>
                  <a:spcPct val="100000"/>
                </a:lnSpc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Ajustar</a:t>
              </a:r>
            </a:p>
            <a:p>
              <a:pPr marL="1160462" lvl="2" indent="-152400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El mayor es el nodo 3</a:t>
              </a:r>
            </a:p>
            <a:p>
              <a:pPr marL="1160462" lvl="2" indent="-152400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Intercambiar</a:t>
              </a:r>
            </a:p>
            <a:p>
              <a:pPr marL="1160462" lvl="2" indent="-152400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Ajustar desde nodo intercambiado(3)‏</a:t>
              </a:r>
            </a:p>
          </p:txBody>
        </p:sp>
      </p:grpSp>
      <p:grpSp>
        <p:nvGrpSpPr>
          <p:cNvPr id="405" name="Group 405"/>
          <p:cNvGrpSpPr/>
          <p:nvPr/>
        </p:nvGrpSpPr>
        <p:grpSpPr>
          <a:xfrm>
            <a:off x="4953000" y="2971800"/>
            <a:ext cx="4002088" cy="2514600"/>
            <a:chOff x="0" y="0"/>
            <a:chExt cx="4002087" cy="2514599"/>
          </a:xfrm>
        </p:grpSpPr>
        <p:sp>
          <p:nvSpPr>
            <p:cNvPr id="403" name="Shape 403"/>
            <p:cNvSpPr/>
            <p:nvPr/>
          </p:nvSpPr>
          <p:spPr>
            <a:xfrm>
              <a:off x="0" y="0"/>
              <a:ext cx="4002088" cy="2514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400"/>
                </a:spcBef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0" y="0"/>
              <a:ext cx="4002088" cy="185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marL="284427" lvl="0" indent="-284427">
                <a:lnSpc>
                  <a:spcPct val="100000"/>
                </a:lnSpc>
                <a:spcBef>
                  <a:spcPts val="500"/>
                </a:spcBef>
                <a:buClr>
                  <a:srgbClr val="008080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20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Ejemplo:</a:t>
              </a:r>
            </a:p>
            <a:p>
              <a:pPr marL="746125" lvl="1" indent="-214312">
                <a:lnSpc>
                  <a:spcPct val="100000"/>
                </a:lnSpc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En el nodo 3 no se cumple</a:t>
              </a:r>
            </a:p>
            <a:p>
              <a:pPr marL="746125" lvl="1" indent="-214312">
                <a:lnSpc>
                  <a:spcPct val="100000"/>
                </a:lnSpc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Ajustar</a:t>
              </a:r>
            </a:p>
            <a:p>
              <a:pPr marL="1160462" lvl="2" indent="-152400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El mayor es el nodo 3</a:t>
              </a:r>
            </a:p>
            <a:p>
              <a:pPr marL="1160462" lvl="2" indent="-152400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Intercambiar</a:t>
              </a:r>
            </a:p>
            <a:p>
              <a:pPr marL="1160462" lvl="2" indent="-152400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Ajustar Otra Vez</a:t>
              </a:r>
            </a:p>
          </p:txBody>
        </p:sp>
      </p:grpSp>
      <p:sp>
        <p:nvSpPr>
          <p:cNvPr id="406" name="Shape 406"/>
          <p:cNvSpPr/>
          <p:nvPr/>
        </p:nvSpPr>
        <p:spPr>
          <a:xfrm>
            <a:off x="1066800" y="2362200"/>
            <a:ext cx="914400" cy="45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304800" y="3276600"/>
            <a:ext cx="1066800" cy="45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10" name="Group 410"/>
          <p:cNvGrpSpPr/>
          <p:nvPr/>
        </p:nvGrpSpPr>
        <p:grpSpPr>
          <a:xfrm>
            <a:off x="619751" y="3276599"/>
            <a:ext cx="761374" cy="334902"/>
            <a:chOff x="0" y="0"/>
            <a:chExt cx="761373" cy="334900"/>
          </a:xfrm>
        </p:grpSpPr>
        <p:sp>
          <p:nvSpPr>
            <p:cNvPr id="408" name="Shape 408"/>
            <p:cNvSpPr/>
            <p:nvPr/>
          </p:nvSpPr>
          <p:spPr>
            <a:xfrm>
              <a:off x="380373" y="260349"/>
              <a:ext cx="381001" cy="158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0" y="0"/>
              <a:ext cx="414672" cy="3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Pos</a:t>
              </a:r>
            </a:p>
          </p:txBody>
        </p:sp>
      </p:grpSp>
      <p:grpSp>
        <p:nvGrpSpPr>
          <p:cNvPr id="413" name="Group 413"/>
          <p:cNvGrpSpPr/>
          <p:nvPr/>
        </p:nvGrpSpPr>
        <p:grpSpPr>
          <a:xfrm>
            <a:off x="1747837" y="4135437"/>
            <a:ext cx="457201" cy="457201"/>
            <a:chOff x="0" y="0"/>
            <a:chExt cx="457200" cy="457200"/>
          </a:xfrm>
        </p:grpSpPr>
        <p:sp>
          <p:nvSpPr>
            <p:cNvPr id="411" name="Shape 411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70</a:t>
              </a:r>
            </a:p>
          </p:txBody>
        </p:sp>
      </p:grpSp>
      <p:grpSp>
        <p:nvGrpSpPr>
          <p:cNvPr id="416" name="Group 416"/>
          <p:cNvGrpSpPr/>
          <p:nvPr/>
        </p:nvGrpSpPr>
        <p:grpSpPr>
          <a:xfrm>
            <a:off x="2138362" y="4464049"/>
            <a:ext cx="1685547" cy="334902"/>
            <a:chOff x="0" y="0"/>
            <a:chExt cx="1685546" cy="334900"/>
          </a:xfrm>
        </p:grpSpPr>
        <p:sp>
          <p:nvSpPr>
            <p:cNvPr id="414" name="Shape 414"/>
            <p:cNvSpPr/>
            <p:nvPr/>
          </p:nvSpPr>
          <p:spPr>
            <a:xfrm>
              <a:off x="0" y="61912"/>
              <a:ext cx="63500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25866" y="0"/>
              <a:ext cx="959681" cy="3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PosMayor</a:t>
              </a:r>
            </a:p>
          </p:txBody>
        </p:sp>
      </p:grpSp>
      <p:grpSp>
        <p:nvGrpSpPr>
          <p:cNvPr id="419" name="Group 419"/>
          <p:cNvGrpSpPr/>
          <p:nvPr/>
        </p:nvGrpSpPr>
        <p:grpSpPr>
          <a:xfrm>
            <a:off x="1447799" y="3428999"/>
            <a:ext cx="457201" cy="457201"/>
            <a:chOff x="0" y="0"/>
            <a:chExt cx="457200" cy="457200"/>
          </a:xfrm>
        </p:grpSpPr>
        <p:sp>
          <p:nvSpPr>
            <p:cNvPr id="417" name="Shape 417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70</a:t>
              </a:r>
            </a:p>
          </p:txBody>
        </p:sp>
      </p:grpSp>
      <p:grpSp>
        <p:nvGrpSpPr>
          <p:cNvPr id="422" name="Group 422"/>
          <p:cNvGrpSpPr/>
          <p:nvPr/>
        </p:nvGrpSpPr>
        <p:grpSpPr>
          <a:xfrm>
            <a:off x="1752599" y="4135437"/>
            <a:ext cx="457201" cy="457201"/>
            <a:chOff x="0" y="0"/>
            <a:chExt cx="457200" cy="457200"/>
          </a:xfrm>
        </p:grpSpPr>
        <p:sp>
          <p:nvSpPr>
            <p:cNvPr id="420" name="Shape 420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60</a:t>
              </a:r>
            </a:p>
          </p:txBody>
        </p:sp>
      </p:grpSp>
      <p:grpSp>
        <p:nvGrpSpPr>
          <p:cNvPr id="425" name="Group 425"/>
          <p:cNvGrpSpPr/>
          <p:nvPr/>
        </p:nvGrpSpPr>
        <p:grpSpPr>
          <a:xfrm>
            <a:off x="4953000" y="2971800"/>
            <a:ext cx="4002088" cy="2514600"/>
            <a:chOff x="0" y="0"/>
            <a:chExt cx="4002087" cy="2514599"/>
          </a:xfrm>
        </p:grpSpPr>
        <p:sp>
          <p:nvSpPr>
            <p:cNvPr id="423" name="Shape 423"/>
            <p:cNvSpPr/>
            <p:nvPr/>
          </p:nvSpPr>
          <p:spPr>
            <a:xfrm>
              <a:off x="0" y="0"/>
              <a:ext cx="4002088" cy="2514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400"/>
                </a:spcBef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0"/>
              <a:ext cx="4002088" cy="7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marL="284427" indent="-284427">
                <a:lnSpc>
                  <a:spcPct val="100000"/>
                </a:lnSpc>
                <a:spcBef>
                  <a:spcPts val="500"/>
                </a:spcBef>
                <a:buClr>
                  <a:srgbClr val="008080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20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  <a:lvl2pPr marL="746125" indent="-214312">
                <a:lnSpc>
                  <a:spcPct val="100000"/>
                </a:lnSpc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2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002850"/>
                  </a:solidFill>
                </a:rPr>
                <a:t>Ejemplo:</a:t>
              </a:r>
            </a:p>
            <a:p>
              <a:pPr lvl="1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2850"/>
                  </a:solidFill>
                </a:rPr>
                <a:t>No se puede ajustar un nodo hoja</a:t>
              </a:r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228600" y="5105400"/>
            <a:ext cx="4572000" cy="655576"/>
            <a:chOff x="0" y="0"/>
            <a:chExt cx="4572000" cy="655575"/>
          </a:xfrm>
        </p:grpSpPr>
        <p:grpSp>
          <p:nvGrpSpPr>
            <p:cNvPr id="428" name="Group 428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150</a:t>
                </a:r>
              </a:p>
            </p:txBody>
          </p:sp>
        </p:grpSp>
        <p:grpSp>
          <p:nvGrpSpPr>
            <p:cNvPr id="431" name="Group 431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429" name="Shape 42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434" name="Group 434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432" name="Shape 43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437" name="Group 437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435" name="Shape 43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70</a:t>
                </a:r>
              </a:p>
            </p:txBody>
          </p:sp>
        </p:grpSp>
        <p:grpSp>
          <p:nvGrpSpPr>
            <p:cNvPr id="440" name="Group 440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438" name="Shape 43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443" name="Group 443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441" name="Shape 44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446" name="Group 446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444" name="Shape 44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45" name="Shape 44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449" name="Group 449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447" name="Shape 44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grpSp>
          <p:nvGrpSpPr>
            <p:cNvPr id="452" name="Group 452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450" name="Shape 45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60</a:t>
                </a:r>
              </a:p>
            </p:txBody>
          </p:sp>
        </p:grpSp>
        <p:grpSp>
          <p:nvGrpSpPr>
            <p:cNvPr id="455" name="Group 455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453" name="Shape 45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456" name="Shape 456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465" name="Shape 465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7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3" presetClass="entr" presetSubtype="32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7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32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3" presetClass="entr" presetSubtype="32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1" build="p" animBg="1" advAuto="0"/>
      <p:bldP spid="340" grpId="2" animBg="1" advAuto="0"/>
      <p:bldP spid="381" grpId="3" animBg="1" advAuto="0"/>
      <p:bldP spid="384" grpId="5" animBg="1" advAuto="0"/>
      <p:bldP spid="387" grpId="7" animBg="1" advAuto="0"/>
      <p:bldP spid="390" grpId="6" animBg="1" advAuto="0"/>
      <p:bldP spid="393" grpId="8" animBg="1" advAuto="0"/>
      <p:bldP spid="396" grpId="9" animBg="1" advAuto="0"/>
      <p:bldP spid="399" grpId="10" animBg="1" advAuto="0"/>
      <p:bldP spid="402" grpId="4" animBg="1" advAuto="0"/>
      <p:bldP spid="405" grpId="11" animBg="1" advAuto="0"/>
      <p:bldP spid="406" grpId="12" animBg="1" advAuto="0"/>
      <p:bldP spid="407" grpId="13" animBg="1" advAuto="0"/>
      <p:bldP spid="410" grpId="14" animBg="1" advAuto="0"/>
      <p:bldP spid="413" grpId="15" animBg="1" advAuto="0"/>
      <p:bldP spid="416" grpId="16" animBg="1" advAuto="0"/>
      <p:bldP spid="419" grpId="17" animBg="1" advAuto="0"/>
      <p:bldP spid="422" grpId="18" animBg="1" advAuto="0"/>
      <p:bldP spid="425" grpId="19" animBg="1" advAuto="0"/>
      <p:bldP spid="466" grpId="2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title"/>
          </p:nvPr>
        </p:nvSpPr>
        <p:spPr>
          <a:xfrm>
            <a:off x="338797" y="-144977"/>
            <a:ext cx="8229600" cy="1557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44769">
              <a:lnSpc>
                <a:spcPct val="100000"/>
              </a:lnSpc>
              <a:tabLst>
                <a:tab pos="901700" algn="l"/>
                <a:tab pos="1803400" algn="l"/>
                <a:tab pos="2705100" algn="l"/>
                <a:tab pos="3619500" algn="l"/>
                <a:tab pos="4521200" algn="l"/>
                <a:tab pos="5422900" algn="l"/>
                <a:tab pos="6324600" algn="l"/>
                <a:tab pos="7239000" algn="l"/>
                <a:tab pos="8140700" algn="l"/>
                <a:tab pos="9042400" algn="l"/>
                <a:tab pos="9956800" algn="l"/>
              </a:tabLst>
              <a:defRPr sz="475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52" i="1" dirty="0">
                <a:solidFill>
                  <a:srgbClr val="008080"/>
                </a:solidFill>
              </a:rPr>
              <a:t>AJUSTAR: IMPLEMENTACION</a:t>
            </a:r>
          </a:p>
        </p:txBody>
      </p:sp>
      <p:sp>
        <p:nvSpPr>
          <p:cNvPr id="469" name="Shape 469"/>
          <p:cNvSpPr/>
          <p:nvPr/>
        </p:nvSpPr>
        <p:spPr>
          <a:xfrm>
            <a:off x="22258" y="1412361"/>
            <a:ext cx="9573687" cy="4773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public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static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void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sz="1200" b="1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ajustar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int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){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L="457200"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1800"/>
            </a:pP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int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izq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, der;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L="457200"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1800"/>
            </a:pP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=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;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L="457200"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1800"/>
            </a:pP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izq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=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*2+1;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L="457200"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der =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*2+2;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L="457200"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1800"/>
            </a:pP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L="457200"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1800"/>
            </a:pPr>
            <a:r>
              <a:rPr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if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izq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&gt;=0 &amp;&amp;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izq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&lt;=</a:t>
            </a: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this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.nEfectivo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&amp;&amp; </a:t>
            </a: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this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.elementos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[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izq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].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compareTo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this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.elementos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[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]) &gt; 0)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{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1" indent="22860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=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izq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;</a:t>
            </a:r>
          </a:p>
          <a:p>
            <a:pPr marR="457200" lvl="4" indent="91440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if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(der&gt;=0 &amp;&amp; der&lt;=</a:t>
            </a: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this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.nEfectivo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&amp;&amp;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</a:t>
            </a: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his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.elementos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[der].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compareTo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this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.elementos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[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])&gt;0)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{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	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= der;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2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if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!=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){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2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	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intercambiar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posnodo,pos_mayor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));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2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	</a:t>
            </a:r>
            <a:r>
              <a:rPr sz="1200" b="1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ajustar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);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2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lang="es-MX"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"/>
              </a:rPr>
              <a:t>		}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	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s-MX"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"/>
              </a:rPr>
              <a:t>}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8056954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CONSTRUIR UN HEAP</a:t>
            </a:r>
          </a:p>
        </p:txBody>
      </p:sp>
      <p:sp>
        <p:nvSpPr>
          <p:cNvPr id="472" name="Shape 47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7772400" cy="164147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0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La estructura de un heap </a:t>
            </a:r>
          </a:p>
          <a:p>
            <a:pPr marL="735919" lvl="1" indent="-204107">
              <a:lnSpc>
                <a:spcPct val="10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Puede almacenar un arreglo que no cumpla las propiedades de orden</a:t>
            </a:r>
          </a:p>
          <a:p>
            <a:pPr marL="255984" lvl="0" indent="-255984">
              <a:lnSpc>
                <a:spcPct val="10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Ejemplo:</a:t>
            </a:r>
          </a:p>
        </p:txBody>
      </p:sp>
      <p:grpSp>
        <p:nvGrpSpPr>
          <p:cNvPr id="513" name="Group 513"/>
          <p:cNvGrpSpPr/>
          <p:nvPr/>
        </p:nvGrpSpPr>
        <p:grpSpPr>
          <a:xfrm>
            <a:off x="4267200" y="2971800"/>
            <a:ext cx="4572000" cy="655576"/>
            <a:chOff x="0" y="0"/>
            <a:chExt cx="4572000" cy="655575"/>
          </a:xfrm>
        </p:grpSpPr>
        <p:grpSp>
          <p:nvGrpSpPr>
            <p:cNvPr id="475" name="Group 475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473" name="Shape 47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478" name="Group 478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</a:t>
                </a:r>
              </a:p>
            </p:txBody>
          </p:sp>
        </p:grpSp>
        <p:grpSp>
          <p:nvGrpSpPr>
            <p:cNvPr id="481" name="Group 481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479" name="Shape 47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grpSp>
          <p:nvGrpSpPr>
            <p:cNvPr id="484" name="Group 484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482" name="Shape 48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35</a:t>
                </a:r>
              </a:p>
            </p:txBody>
          </p:sp>
        </p:grpSp>
        <p:grpSp>
          <p:nvGrpSpPr>
            <p:cNvPr id="487" name="Group 487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485" name="Shape 48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10</a:t>
                </a:r>
              </a:p>
            </p:txBody>
          </p:sp>
        </p:grpSp>
        <p:grpSp>
          <p:nvGrpSpPr>
            <p:cNvPr id="490" name="Group 490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488" name="Shape 48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5</a:t>
                </a:r>
              </a:p>
            </p:txBody>
          </p:sp>
        </p:grpSp>
        <p:grpSp>
          <p:nvGrpSpPr>
            <p:cNvPr id="493" name="Group 493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491" name="Shape 49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</a:t>
                </a:r>
              </a:p>
            </p:txBody>
          </p:sp>
        </p:grpSp>
        <p:grpSp>
          <p:nvGrpSpPr>
            <p:cNvPr id="496" name="Group 496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494" name="Shape 49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21</a:t>
                </a:r>
              </a:p>
            </p:txBody>
          </p:sp>
        </p:grpSp>
        <p:grpSp>
          <p:nvGrpSpPr>
            <p:cNvPr id="499" name="Group 499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497" name="Shape 49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50</a:t>
                </a:r>
              </a:p>
            </p:txBody>
          </p:sp>
        </p:grpSp>
        <p:grpSp>
          <p:nvGrpSpPr>
            <p:cNvPr id="502" name="Group 502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500" name="Shape 50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42</a:t>
                </a:r>
              </a:p>
            </p:txBody>
          </p:sp>
        </p:grpSp>
        <p:sp>
          <p:nvSpPr>
            <p:cNvPr id="503" name="Shape 503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  <p:sp>
        <p:nvSpPr>
          <p:cNvPr id="514" name="Shape 514"/>
          <p:cNvSpPr/>
          <p:nvPr/>
        </p:nvSpPr>
        <p:spPr>
          <a:xfrm>
            <a:off x="609600" y="3733800"/>
            <a:ext cx="3962400" cy="18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341312" lvl="0" indent="-341312">
              <a:lnSpc>
                <a:spcPct val="100000"/>
              </a:lnSpc>
              <a:spcBef>
                <a:spcPts val="6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4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Hay que arreglar la propiedad de orden</a:t>
            </a:r>
          </a:p>
          <a:p>
            <a:pPr marL="769937" lvl="1" indent="-238125">
              <a:lnSpc>
                <a:spcPct val="10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De cada raiz</a:t>
            </a:r>
          </a:p>
          <a:p>
            <a:pPr marL="769937" lvl="1" indent="-238125">
              <a:lnSpc>
                <a:spcPct val="10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Ajustar c/raiz</a:t>
            </a:r>
          </a:p>
          <a:p>
            <a:pPr marL="769937" lvl="1" indent="-238125">
              <a:lnSpc>
                <a:spcPct val="10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Desde la ultima a la primera</a:t>
            </a:r>
          </a:p>
        </p:txBody>
      </p:sp>
      <p:grpSp>
        <p:nvGrpSpPr>
          <p:cNvPr id="565" name="Group 565"/>
          <p:cNvGrpSpPr/>
          <p:nvPr/>
        </p:nvGrpSpPr>
        <p:grpSpPr>
          <a:xfrm>
            <a:off x="4876799" y="3602037"/>
            <a:ext cx="3352801" cy="2947761"/>
            <a:chOff x="0" y="0"/>
            <a:chExt cx="3352800" cy="2947759"/>
          </a:xfrm>
        </p:grpSpPr>
        <p:grpSp>
          <p:nvGrpSpPr>
            <p:cNvPr id="554" name="Group 554"/>
            <p:cNvGrpSpPr/>
            <p:nvPr/>
          </p:nvGrpSpPr>
          <p:grpSpPr>
            <a:xfrm>
              <a:off x="-1" y="360362"/>
              <a:ext cx="3352801" cy="2209801"/>
              <a:chOff x="0" y="0"/>
              <a:chExt cx="3352800" cy="2209800"/>
            </a:xfrm>
          </p:grpSpPr>
          <p:grpSp>
            <p:nvGrpSpPr>
              <p:cNvPr id="517" name="Group 517"/>
              <p:cNvGrpSpPr/>
              <p:nvPr/>
            </p:nvGrpSpPr>
            <p:grpSpPr>
              <a:xfrm>
                <a:off x="1606549" y="-1"/>
                <a:ext cx="457201" cy="457201"/>
                <a:chOff x="0" y="0"/>
                <a:chExt cx="457200" cy="457200"/>
              </a:xfrm>
            </p:grpSpPr>
            <p:sp>
              <p:nvSpPr>
                <p:cNvPr id="515" name="Shape 515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16" name="Shape 516"/>
                <p:cNvSpPr/>
                <p:nvPr/>
              </p:nvSpPr>
              <p:spPr>
                <a:xfrm>
                  <a:off x="57975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15</a:t>
                  </a:r>
                </a:p>
              </p:txBody>
            </p:sp>
          </p:grpSp>
          <p:grpSp>
            <p:nvGrpSpPr>
              <p:cNvPr id="520" name="Group 520"/>
              <p:cNvGrpSpPr/>
              <p:nvPr/>
            </p:nvGrpSpPr>
            <p:grpSpPr>
              <a:xfrm>
                <a:off x="838199" y="457199"/>
                <a:ext cx="457201" cy="457201"/>
                <a:chOff x="0" y="0"/>
                <a:chExt cx="457200" cy="457200"/>
              </a:xfrm>
            </p:grpSpPr>
            <p:sp>
              <p:nvSpPr>
                <p:cNvPr id="518" name="Shape 518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122665" y="34925"/>
                  <a:ext cx="235682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</a:t>
                  </a:r>
                </a:p>
              </p:txBody>
            </p:sp>
          </p:grpSp>
          <p:grpSp>
            <p:nvGrpSpPr>
              <p:cNvPr id="523" name="Group 523"/>
              <p:cNvGrpSpPr/>
              <p:nvPr/>
            </p:nvGrpSpPr>
            <p:grpSpPr>
              <a:xfrm>
                <a:off x="2362199" y="457199"/>
                <a:ext cx="457201" cy="457201"/>
                <a:chOff x="0" y="0"/>
                <a:chExt cx="457200" cy="457200"/>
              </a:xfrm>
            </p:grpSpPr>
            <p:sp>
              <p:nvSpPr>
                <p:cNvPr id="521" name="Shape 521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46068" y="61150"/>
                  <a:ext cx="365064" cy="334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28</a:t>
                  </a:r>
                </a:p>
              </p:txBody>
            </p:sp>
          </p:grpSp>
          <p:grpSp>
            <p:nvGrpSpPr>
              <p:cNvPr id="526" name="Group 526"/>
              <p:cNvGrpSpPr/>
              <p:nvPr/>
            </p:nvGrpSpPr>
            <p:grpSpPr>
              <a:xfrm>
                <a:off x="304799" y="1066799"/>
                <a:ext cx="457201" cy="457201"/>
                <a:chOff x="0" y="0"/>
                <a:chExt cx="457200" cy="457200"/>
              </a:xfrm>
            </p:grpSpPr>
            <p:sp>
              <p:nvSpPr>
                <p:cNvPr id="524" name="Shape 524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35</a:t>
                  </a:r>
                </a:p>
              </p:txBody>
            </p:sp>
          </p:grpSp>
          <p:grpSp>
            <p:nvGrpSpPr>
              <p:cNvPr id="529" name="Group 529"/>
              <p:cNvGrpSpPr/>
              <p:nvPr/>
            </p:nvGrpSpPr>
            <p:grpSpPr>
              <a:xfrm>
                <a:off x="1371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527" name="Shape 527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10</a:t>
                  </a:r>
                </a:p>
              </p:txBody>
            </p:sp>
          </p:grpSp>
          <p:sp>
            <p:nvSpPr>
              <p:cNvPr id="530" name="Shape 530"/>
              <p:cNvSpPr/>
              <p:nvPr/>
            </p:nvSpPr>
            <p:spPr>
              <a:xfrm flipH="1">
                <a:off x="1228724" y="390524"/>
                <a:ext cx="4445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1997074" y="390524"/>
                <a:ext cx="4318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2" name="Shape 532"/>
              <p:cNvSpPr/>
              <p:nvPr/>
            </p:nvSpPr>
            <p:spPr>
              <a:xfrm flipV="1">
                <a:off x="533399" y="847725"/>
                <a:ext cx="371477" cy="2190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3" name="Shape 533"/>
              <p:cNvSpPr/>
              <p:nvPr/>
            </p:nvSpPr>
            <p:spPr>
              <a:xfrm flipH="1" flipV="1">
                <a:off x="1228725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536" name="Group 536"/>
              <p:cNvGrpSpPr/>
              <p:nvPr/>
            </p:nvGrpSpPr>
            <p:grpSpPr>
              <a:xfrm>
                <a:off x="1904999" y="1066799"/>
                <a:ext cx="457201" cy="457201"/>
                <a:chOff x="0" y="0"/>
                <a:chExt cx="457200" cy="457200"/>
              </a:xfrm>
            </p:grpSpPr>
            <p:sp>
              <p:nvSpPr>
                <p:cNvPr id="534" name="Shape 534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132686" y="34925"/>
                  <a:ext cx="217228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5</a:t>
                  </a:r>
                </a:p>
              </p:txBody>
            </p:sp>
          </p:grpSp>
          <p:grpSp>
            <p:nvGrpSpPr>
              <p:cNvPr id="539" name="Group 539"/>
              <p:cNvGrpSpPr/>
              <p:nvPr/>
            </p:nvGrpSpPr>
            <p:grpSpPr>
              <a:xfrm>
                <a:off x="2895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537" name="Shape 537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38" name="Shape 538"/>
                <p:cNvSpPr/>
                <p:nvPr/>
              </p:nvSpPr>
              <p:spPr>
                <a:xfrm>
                  <a:off x="134274" y="34925"/>
                  <a:ext cx="217227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8</a:t>
                  </a:r>
                </a:p>
              </p:txBody>
            </p:sp>
          </p:grpSp>
          <p:sp>
            <p:nvSpPr>
              <p:cNvPr id="540" name="Shape 540"/>
              <p:cNvSpPr/>
              <p:nvPr/>
            </p:nvSpPr>
            <p:spPr>
              <a:xfrm flipV="1">
                <a:off x="2133600" y="847724"/>
                <a:ext cx="2952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41" name="Shape 541"/>
              <p:cNvSpPr/>
              <p:nvPr/>
            </p:nvSpPr>
            <p:spPr>
              <a:xfrm flipH="1" flipV="1">
                <a:off x="2752724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544" name="Group 544"/>
              <p:cNvGrpSpPr/>
              <p:nvPr/>
            </p:nvGrpSpPr>
            <p:grpSpPr>
              <a:xfrm>
                <a:off x="-1" y="1752599"/>
                <a:ext cx="457201" cy="457201"/>
                <a:chOff x="0" y="0"/>
                <a:chExt cx="457200" cy="457200"/>
              </a:xfrm>
            </p:grpSpPr>
            <p:sp>
              <p:nvSpPr>
                <p:cNvPr id="542" name="Shape 542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383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21</a:t>
                  </a:r>
                </a:p>
              </p:txBody>
            </p:sp>
          </p:grpSp>
          <p:sp>
            <p:nvSpPr>
              <p:cNvPr id="545" name="Shape 545"/>
              <p:cNvSpPr/>
              <p:nvPr/>
            </p:nvSpPr>
            <p:spPr>
              <a:xfrm flipV="1">
                <a:off x="228599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548" name="Group 548"/>
              <p:cNvGrpSpPr/>
              <p:nvPr/>
            </p:nvGrpSpPr>
            <p:grpSpPr>
              <a:xfrm>
                <a:off x="609599" y="1752599"/>
                <a:ext cx="457201" cy="457201"/>
                <a:chOff x="0" y="0"/>
                <a:chExt cx="457200" cy="457200"/>
              </a:xfrm>
            </p:grpSpPr>
            <p:sp>
              <p:nvSpPr>
                <p:cNvPr id="546" name="Shape 54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50</a:t>
                  </a:r>
                </a:p>
              </p:txBody>
            </p:sp>
          </p:grpSp>
          <p:sp>
            <p:nvSpPr>
              <p:cNvPr id="549" name="Shape 549"/>
              <p:cNvSpPr/>
              <p:nvPr/>
            </p:nvSpPr>
            <p:spPr>
              <a:xfrm flipH="1" flipV="1">
                <a:off x="695324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552" name="Group 552"/>
              <p:cNvGrpSpPr/>
              <p:nvPr/>
            </p:nvGrpSpPr>
            <p:grpSpPr>
              <a:xfrm>
                <a:off x="1142999" y="1752599"/>
                <a:ext cx="457201" cy="457201"/>
                <a:chOff x="0" y="0"/>
                <a:chExt cx="457200" cy="457200"/>
              </a:xfrm>
            </p:grpSpPr>
            <p:sp>
              <p:nvSpPr>
                <p:cNvPr id="550" name="Shape 550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42</a:t>
                  </a:r>
                </a:p>
              </p:txBody>
            </p:sp>
          </p:grpSp>
          <p:sp>
            <p:nvSpPr>
              <p:cNvPr id="553" name="Shape 553"/>
              <p:cNvSpPr/>
              <p:nvPr/>
            </p:nvSpPr>
            <p:spPr>
              <a:xfrm flipV="1">
                <a:off x="1371599" y="1457325"/>
                <a:ext cx="66677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55" name="Shape 555"/>
            <p:cNvSpPr/>
            <p:nvPr/>
          </p:nvSpPr>
          <p:spPr>
            <a:xfrm>
              <a:off x="1732547" y="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0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959435" y="4572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1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2497722" y="4572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2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3641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3</a:t>
              </a:r>
            </a:p>
          </p:txBody>
        </p:sp>
        <p:sp>
          <p:nvSpPr>
            <p:cNvPr id="559" name="Shape 559"/>
            <p:cNvSpPr/>
            <p:nvPr/>
          </p:nvSpPr>
          <p:spPr>
            <a:xfrm>
              <a:off x="15833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4</a:t>
              </a:r>
            </a:p>
          </p:txBody>
        </p:sp>
        <p:sp>
          <p:nvSpPr>
            <p:cNvPr id="560" name="Shape 560"/>
            <p:cNvSpPr/>
            <p:nvPr/>
          </p:nvSpPr>
          <p:spPr>
            <a:xfrm>
              <a:off x="20262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5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30930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6</a:t>
              </a:r>
            </a:p>
          </p:txBody>
        </p:sp>
        <p:sp>
          <p:nvSpPr>
            <p:cNvPr id="562" name="Shape 562"/>
            <p:cNvSpPr/>
            <p:nvPr/>
          </p:nvSpPr>
          <p:spPr>
            <a:xfrm>
              <a:off x="114885" y="26463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7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724485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8</a:t>
              </a:r>
            </a:p>
          </p:txBody>
        </p:sp>
        <p:sp>
          <p:nvSpPr>
            <p:cNvPr id="564" name="Shape 564"/>
            <p:cNvSpPr/>
            <p:nvPr/>
          </p:nvSpPr>
          <p:spPr>
            <a:xfrm>
              <a:off x="1280110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9</a:t>
              </a:r>
            </a:p>
          </p:txBody>
        </p:sp>
      </p:grpSp>
      <p:sp>
        <p:nvSpPr>
          <p:cNvPr id="566" name="Shape 566"/>
          <p:cNvSpPr/>
          <p:nvPr/>
        </p:nvSpPr>
        <p:spPr>
          <a:xfrm flipH="1">
            <a:off x="5194300" y="5232400"/>
            <a:ext cx="1524001" cy="1588"/>
          </a:xfrm>
          <a:prstGeom prst="line">
            <a:avLst/>
          </a:prstGeom>
          <a:ln w="19080">
            <a:solidFill>
              <a:srgbClr val="FF99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7" name="Shape 567"/>
          <p:cNvSpPr/>
          <p:nvPr/>
        </p:nvSpPr>
        <p:spPr>
          <a:xfrm flipH="1">
            <a:off x="5714999" y="4648200"/>
            <a:ext cx="1979614" cy="1588"/>
          </a:xfrm>
          <a:prstGeom prst="line">
            <a:avLst/>
          </a:prstGeom>
          <a:ln w="19080">
            <a:solidFill>
              <a:srgbClr val="FF99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 flipV="1">
            <a:off x="5181600" y="4648200"/>
            <a:ext cx="25146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9080">
            <a:solidFill>
              <a:srgbClr val="FF9900"/>
            </a:solidFill>
            <a:miter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569" name="Shape 569"/>
          <p:cNvSpPr/>
          <p:nvPr/>
        </p:nvSpPr>
        <p:spPr>
          <a:xfrm flipV="1">
            <a:off x="5715000" y="4191000"/>
            <a:ext cx="122555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9080">
            <a:solidFill>
              <a:srgbClr val="FF9900"/>
            </a:solidFill>
            <a:miter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3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3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7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8" presetClass="entr" presetSubtype="3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1" build="p" animBg="1" advAuto="0"/>
      <p:bldP spid="513" grpId="2" animBg="1" advAuto="0"/>
      <p:bldP spid="514" grpId="4" animBg="1" advAuto="0"/>
      <p:bldP spid="565" grpId="3" animBg="1" advAuto="0"/>
      <p:bldP spid="566" grpId="5" animBg="1" advAuto="0"/>
      <p:bldP spid="567" grpId="7" animBg="1" advAuto="0"/>
      <p:bldP spid="568" grpId="6" animBg="1" advAuto="0"/>
      <p:bldP spid="569" grpId="8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xfrm>
            <a:off x="381000" y="327025"/>
            <a:ext cx="8229600" cy="1557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CONSTRUIR HEAP: EJEMPLO</a:t>
            </a:r>
          </a:p>
        </p:txBody>
      </p:sp>
      <p:sp>
        <p:nvSpPr>
          <p:cNvPr id="572" name="Shape 57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4038600" cy="45608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3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Ajustar el ultimo nodo raiz</a:t>
            </a:r>
          </a:p>
          <a:p>
            <a:pPr marL="735919" lvl="1" indent="-204107">
              <a:lnSpc>
                <a:spcPct val="13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Los nodos raiz comienzan desde 0 hasta n/2-1</a:t>
            </a:r>
          </a:p>
          <a:p>
            <a:pPr marL="255984" lvl="0" indent="-255984">
              <a:lnSpc>
                <a:spcPct val="13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Al ajustar cada nodo</a:t>
            </a:r>
          </a:p>
          <a:p>
            <a:pPr marL="735919" lvl="1" indent="-204107">
              <a:lnSpc>
                <a:spcPct val="13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De atrás hacia delante</a:t>
            </a:r>
          </a:p>
          <a:p>
            <a:pPr marL="735919" lvl="1" indent="-204107">
              <a:lnSpc>
                <a:spcPct val="13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Nos aseguramos que los valores mas altos suban!</a:t>
            </a:r>
          </a:p>
        </p:txBody>
      </p:sp>
      <p:grpSp>
        <p:nvGrpSpPr>
          <p:cNvPr id="613" name="Group 613"/>
          <p:cNvGrpSpPr/>
          <p:nvPr/>
        </p:nvGrpSpPr>
        <p:grpSpPr>
          <a:xfrm>
            <a:off x="4267200" y="2057400"/>
            <a:ext cx="4572000" cy="655576"/>
            <a:chOff x="0" y="0"/>
            <a:chExt cx="4572000" cy="655575"/>
          </a:xfrm>
        </p:grpSpPr>
        <p:grpSp>
          <p:nvGrpSpPr>
            <p:cNvPr id="575" name="Group 575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573" name="Shape 57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74" name="Shape 57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578" name="Group 578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576" name="Shape 57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</a:t>
                </a:r>
              </a:p>
            </p:txBody>
          </p:sp>
        </p:grpSp>
        <p:grpSp>
          <p:nvGrpSpPr>
            <p:cNvPr id="581" name="Group 581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579" name="Shape 57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grpSp>
          <p:nvGrpSpPr>
            <p:cNvPr id="584" name="Group 584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582" name="Shape 58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35</a:t>
                </a:r>
              </a:p>
            </p:txBody>
          </p:sp>
        </p:grpSp>
        <p:grpSp>
          <p:nvGrpSpPr>
            <p:cNvPr id="587" name="Group 587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585" name="Shape 58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10</a:t>
                </a:r>
              </a:p>
            </p:txBody>
          </p:sp>
        </p:grpSp>
        <p:grpSp>
          <p:nvGrpSpPr>
            <p:cNvPr id="590" name="Group 590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588" name="Shape 58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5</a:t>
                </a:r>
              </a:p>
            </p:txBody>
          </p:sp>
        </p:grpSp>
        <p:grpSp>
          <p:nvGrpSpPr>
            <p:cNvPr id="593" name="Group 593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591" name="Shape 59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</a:t>
                </a:r>
              </a:p>
            </p:txBody>
          </p:sp>
        </p:grpSp>
        <p:grpSp>
          <p:nvGrpSpPr>
            <p:cNvPr id="596" name="Group 596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594" name="Shape 59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21</a:t>
                </a:r>
              </a:p>
            </p:txBody>
          </p:sp>
        </p:grpSp>
        <p:grpSp>
          <p:nvGrpSpPr>
            <p:cNvPr id="599" name="Group 599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597" name="Shape 59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50</a:t>
                </a:r>
              </a:p>
            </p:txBody>
          </p:sp>
        </p:grpSp>
        <p:grpSp>
          <p:nvGrpSpPr>
            <p:cNvPr id="602" name="Group 602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600" name="Shape 60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42</a:t>
                </a:r>
              </a:p>
            </p:txBody>
          </p:sp>
        </p:grpSp>
        <p:sp>
          <p:nvSpPr>
            <p:cNvPr id="603" name="Shape 603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604" name="Shape 604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607" name="Shape 607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608" name="Shape 608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609" name="Shape 609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  <p:grpSp>
        <p:nvGrpSpPr>
          <p:cNvPr id="664" name="Group 664"/>
          <p:cNvGrpSpPr/>
          <p:nvPr/>
        </p:nvGrpSpPr>
        <p:grpSpPr>
          <a:xfrm>
            <a:off x="4876799" y="2687637"/>
            <a:ext cx="3352801" cy="2947761"/>
            <a:chOff x="0" y="0"/>
            <a:chExt cx="3352800" cy="2947759"/>
          </a:xfrm>
        </p:grpSpPr>
        <p:grpSp>
          <p:nvGrpSpPr>
            <p:cNvPr id="653" name="Group 653"/>
            <p:cNvGrpSpPr/>
            <p:nvPr/>
          </p:nvGrpSpPr>
          <p:grpSpPr>
            <a:xfrm>
              <a:off x="-1" y="360362"/>
              <a:ext cx="3352801" cy="2209801"/>
              <a:chOff x="0" y="0"/>
              <a:chExt cx="3352800" cy="2209800"/>
            </a:xfrm>
          </p:grpSpPr>
          <p:grpSp>
            <p:nvGrpSpPr>
              <p:cNvPr id="616" name="Group 616"/>
              <p:cNvGrpSpPr/>
              <p:nvPr/>
            </p:nvGrpSpPr>
            <p:grpSpPr>
              <a:xfrm>
                <a:off x="1606549" y="-1"/>
                <a:ext cx="457201" cy="457201"/>
                <a:chOff x="0" y="0"/>
                <a:chExt cx="457200" cy="457200"/>
              </a:xfrm>
            </p:grpSpPr>
            <p:sp>
              <p:nvSpPr>
                <p:cNvPr id="614" name="Shape 614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15" name="Shape 615"/>
                <p:cNvSpPr/>
                <p:nvPr/>
              </p:nvSpPr>
              <p:spPr>
                <a:xfrm>
                  <a:off x="57975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15</a:t>
                  </a:r>
                </a:p>
              </p:txBody>
            </p:sp>
          </p:grpSp>
          <p:grpSp>
            <p:nvGrpSpPr>
              <p:cNvPr id="619" name="Group 619"/>
              <p:cNvGrpSpPr/>
              <p:nvPr/>
            </p:nvGrpSpPr>
            <p:grpSpPr>
              <a:xfrm>
                <a:off x="838199" y="457199"/>
                <a:ext cx="457201" cy="457201"/>
                <a:chOff x="0" y="0"/>
                <a:chExt cx="457200" cy="457200"/>
              </a:xfrm>
            </p:grpSpPr>
            <p:sp>
              <p:nvSpPr>
                <p:cNvPr id="617" name="Shape 617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18" name="Shape 618"/>
                <p:cNvSpPr/>
                <p:nvPr/>
              </p:nvSpPr>
              <p:spPr>
                <a:xfrm>
                  <a:off x="122665" y="34925"/>
                  <a:ext cx="235682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</a:t>
                  </a:r>
                </a:p>
              </p:txBody>
            </p:sp>
          </p:grpSp>
          <p:grpSp>
            <p:nvGrpSpPr>
              <p:cNvPr id="622" name="Group 622"/>
              <p:cNvGrpSpPr/>
              <p:nvPr/>
            </p:nvGrpSpPr>
            <p:grpSpPr>
              <a:xfrm>
                <a:off x="2362199" y="457199"/>
                <a:ext cx="457201" cy="457201"/>
                <a:chOff x="0" y="0"/>
                <a:chExt cx="457200" cy="457200"/>
              </a:xfrm>
            </p:grpSpPr>
            <p:sp>
              <p:nvSpPr>
                <p:cNvPr id="620" name="Shape 620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621" name="Shape 621"/>
                <p:cNvSpPr/>
                <p:nvPr/>
              </p:nvSpPr>
              <p:spPr>
                <a:xfrm>
                  <a:off x="46068" y="61150"/>
                  <a:ext cx="365064" cy="334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28</a:t>
                  </a:r>
                </a:p>
              </p:txBody>
            </p:sp>
          </p:grpSp>
          <p:grpSp>
            <p:nvGrpSpPr>
              <p:cNvPr id="625" name="Group 625"/>
              <p:cNvGrpSpPr/>
              <p:nvPr/>
            </p:nvGrpSpPr>
            <p:grpSpPr>
              <a:xfrm>
                <a:off x="304799" y="1066799"/>
                <a:ext cx="457201" cy="457201"/>
                <a:chOff x="0" y="0"/>
                <a:chExt cx="457200" cy="457200"/>
              </a:xfrm>
            </p:grpSpPr>
            <p:sp>
              <p:nvSpPr>
                <p:cNvPr id="623" name="Shape 623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24" name="Shape 624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35</a:t>
                  </a:r>
                </a:p>
              </p:txBody>
            </p:sp>
          </p:grpSp>
          <p:grpSp>
            <p:nvGrpSpPr>
              <p:cNvPr id="628" name="Group 628"/>
              <p:cNvGrpSpPr/>
              <p:nvPr/>
            </p:nvGrpSpPr>
            <p:grpSpPr>
              <a:xfrm>
                <a:off x="1371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626" name="Shape 62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27" name="Shape 627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10</a:t>
                  </a:r>
                </a:p>
              </p:txBody>
            </p:sp>
          </p:grpSp>
          <p:sp>
            <p:nvSpPr>
              <p:cNvPr id="629" name="Shape 629"/>
              <p:cNvSpPr/>
              <p:nvPr/>
            </p:nvSpPr>
            <p:spPr>
              <a:xfrm flipH="1">
                <a:off x="1228724" y="390524"/>
                <a:ext cx="4445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30" name="Shape 630"/>
              <p:cNvSpPr/>
              <p:nvPr/>
            </p:nvSpPr>
            <p:spPr>
              <a:xfrm>
                <a:off x="1997074" y="390524"/>
                <a:ext cx="4318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31" name="Shape 631"/>
              <p:cNvSpPr/>
              <p:nvPr/>
            </p:nvSpPr>
            <p:spPr>
              <a:xfrm flipV="1">
                <a:off x="533399" y="847725"/>
                <a:ext cx="371477" cy="2190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32" name="Shape 632"/>
              <p:cNvSpPr/>
              <p:nvPr/>
            </p:nvSpPr>
            <p:spPr>
              <a:xfrm flipH="1" flipV="1">
                <a:off x="1228725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635" name="Group 635"/>
              <p:cNvGrpSpPr/>
              <p:nvPr/>
            </p:nvGrpSpPr>
            <p:grpSpPr>
              <a:xfrm>
                <a:off x="1904999" y="1066799"/>
                <a:ext cx="457201" cy="457201"/>
                <a:chOff x="0" y="0"/>
                <a:chExt cx="457200" cy="457200"/>
              </a:xfrm>
            </p:grpSpPr>
            <p:sp>
              <p:nvSpPr>
                <p:cNvPr id="633" name="Shape 633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34" name="Shape 634"/>
                <p:cNvSpPr/>
                <p:nvPr/>
              </p:nvSpPr>
              <p:spPr>
                <a:xfrm>
                  <a:off x="132686" y="34925"/>
                  <a:ext cx="217228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5</a:t>
                  </a:r>
                </a:p>
              </p:txBody>
            </p:sp>
          </p:grpSp>
          <p:grpSp>
            <p:nvGrpSpPr>
              <p:cNvPr id="638" name="Group 638"/>
              <p:cNvGrpSpPr/>
              <p:nvPr/>
            </p:nvGrpSpPr>
            <p:grpSpPr>
              <a:xfrm>
                <a:off x="2895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636" name="Shape 63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37" name="Shape 637"/>
                <p:cNvSpPr/>
                <p:nvPr/>
              </p:nvSpPr>
              <p:spPr>
                <a:xfrm>
                  <a:off x="134274" y="34925"/>
                  <a:ext cx="217227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8</a:t>
                  </a:r>
                </a:p>
              </p:txBody>
            </p:sp>
          </p:grpSp>
          <p:sp>
            <p:nvSpPr>
              <p:cNvPr id="639" name="Shape 639"/>
              <p:cNvSpPr/>
              <p:nvPr/>
            </p:nvSpPr>
            <p:spPr>
              <a:xfrm flipV="1">
                <a:off x="2133600" y="847724"/>
                <a:ext cx="2952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40" name="Shape 640"/>
              <p:cNvSpPr/>
              <p:nvPr/>
            </p:nvSpPr>
            <p:spPr>
              <a:xfrm flipH="1" flipV="1">
                <a:off x="2752724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643" name="Group 643"/>
              <p:cNvGrpSpPr/>
              <p:nvPr/>
            </p:nvGrpSpPr>
            <p:grpSpPr>
              <a:xfrm>
                <a:off x="-1" y="1752599"/>
                <a:ext cx="457201" cy="457201"/>
                <a:chOff x="0" y="0"/>
                <a:chExt cx="457200" cy="457200"/>
              </a:xfrm>
            </p:grpSpPr>
            <p:sp>
              <p:nvSpPr>
                <p:cNvPr id="641" name="Shape 641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42" name="Shape 642"/>
                <p:cNvSpPr/>
                <p:nvPr/>
              </p:nvSpPr>
              <p:spPr>
                <a:xfrm>
                  <a:off x="383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21</a:t>
                  </a:r>
                </a:p>
              </p:txBody>
            </p:sp>
          </p:grpSp>
          <p:sp>
            <p:nvSpPr>
              <p:cNvPr id="644" name="Shape 644"/>
              <p:cNvSpPr/>
              <p:nvPr/>
            </p:nvSpPr>
            <p:spPr>
              <a:xfrm flipV="1">
                <a:off x="228599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647" name="Group 647"/>
              <p:cNvGrpSpPr/>
              <p:nvPr/>
            </p:nvGrpSpPr>
            <p:grpSpPr>
              <a:xfrm>
                <a:off x="609599" y="1752599"/>
                <a:ext cx="457201" cy="457201"/>
                <a:chOff x="0" y="0"/>
                <a:chExt cx="457200" cy="457200"/>
              </a:xfrm>
            </p:grpSpPr>
            <p:sp>
              <p:nvSpPr>
                <p:cNvPr id="645" name="Shape 645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46" name="Shape 646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50</a:t>
                  </a:r>
                </a:p>
              </p:txBody>
            </p:sp>
          </p:grpSp>
          <p:sp>
            <p:nvSpPr>
              <p:cNvPr id="648" name="Shape 648"/>
              <p:cNvSpPr/>
              <p:nvPr/>
            </p:nvSpPr>
            <p:spPr>
              <a:xfrm flipH="1" flipV="1">
                <a:off x="695324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651" name="Group 651"/>
              <p:cNvGrpSpPr/>
              <p:nvPr/>
            </p:nvGrpSpPr>
            <p:grpSpPr>
              <a:xfrm>
                <a:off x="1142999" y="1752599"/>
                <a:ext cx="457201" cy="457201"/>
                <a:chOff x="0" y="0"/>
                <a:chExt cx="457200" cy="457200"/>
              </a:xfrm>
            </p:grpSpPr>
            <p:sp>
              <p:nvSpPr>
                <p:cNvPr id="649" name="Shape 649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50" name="Shape 650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42</a:t>
                  </a:r>
                </a:p>
              </p:txBody>
            </p:sp>
          </p:grpSp>
          <p:sp>
            <p:nvSpPr>
              <p:cNvPr id="652" name="Shape 652"/>
              <p:cNvSpPr/>
              <p:nvPr/>
            </p:nvSpPr>
            <p:spPr>
              <a:xfrm flipV="1">
                <a:off x="1371599" y="1457325"/>
                <a:ext cx="66677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654" name="Shape 654"/>
            <p:cNvSpPr/>
            <p:nvPr/>
          </p:nvSpPr>
          <p:spPr>
            <a:xfrm>
              <a:off x="1732547" y="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0</a:t>
              </a:r>
            </a:p>
          </p:txBody>
        </p:sp>
        <p:sp>
          <p:nvSpPr>
            <p:cNvPr id="655" name="Shape 655"/>
            <p:cNvSpPr/>
            <p:nvPr/>
          </p:nvSpPr>
          <p:spPr>
            <a:xfrm>
              <a:off x="959435" y="4572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1</a:t>
              </a:r>
            </a:p>
          </p:txBody>
        </p:sp>
        <p:sp>
          <p:nvSpPr>
            <p:cNvPr id="656" name="Shape 656"/>
            <p:cNvSpPr/>
            <p:nvPr/>
          </p:nvSpPr>
          <p:spPr>
            <a:xfrm>
              <a:off x="2497722" y="4572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2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3641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3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15833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4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20262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5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30930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6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114885" y="26463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7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724485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8</a:t>
              </a:r>
            </a:p>
          </p:txBody>
        </p:sp>
        <p:sp>
          <p:nvSpPr>
            <p:cNvPr id="663" name="Shape 663"/>
            <p:cNvSpPr/>
            <p:nvPr/>
          </p:nvSpPr>
          <p:spPr>
            <a:xfrm>
              <a:off x="1280110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9</a:t>
              </a:r>
            </a:p>
          </p:txBody>
        </p:sp>
      </p:grpSp>
      <p:grpSp>
        <p:nvGrpSpPr>
          <p:cNvPr id="667" name="Group 667"/>
          <p:cNvGrpSpPr/>
          <p:nvPr/>
        </p:nvGrpSpPr>
        <p:grpSpPr>
          <a:xfrm>
            <a:off x="6248399" y="4114799"/>
            <a:ext cx="457201" cy="457201"/>
            <a:chOff x="0" y="0"/>
            <a:chExt cx="457200" cy="457200"/>
          </a:xfrm>
        </p:grpSpPr>
        <p:sp>
          <p:nvSpPr>
            <p:cNvPr id="665" name="Shape 665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42</a:t>
              </a:r>
            </a:p>
          </p:txBody>
        </p:sp>
      </p:grpSp>
      <p:grpSp>
        <p:nvGrpSpPr>
          <p:cNvPr id="670" name="Group 670"/>
          <p:cNvGrpSpPr/>
          <p:nvPr/>
        </p:nvGrpSpPr>
        <p:grpSpPr>
          <a:xfrm>
            <a:off x="6019799" y="4800599"/>
            <a:ext cx="457201" cy="457201"/>
            <a:chOff x="0" y="0"/>
            <a:chExt cx="457200" cy="457200"/>
          </a:xfrm>
        </p:grpSpPr>
        <p:sp>
          <p:nvSpPr>
            <p:cNvPr id="668" name="Shape 668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76429" y="34925"/>
              <a:ext cx="328154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10</a:t>
              </a:r>
            </a:p>
          </p:txBody>
        </p:sp>
      </p:grpSp>
      <p:grpSp>
        <p:nvGrpSpPr>
          <p:cNvPr id="673" name="Group 673"/>
          <p:cNvGrpSpPr/>
          <p:nvPr/>
        </p:nvGrpSpPr>
        <p:grpSpPr>
          <a:xfrm>
            <a:off x="5181599" y="4114799"/>
            <a:ext cx="457201" cy="457201"/>
            <a:chOff x="0" y="0"/>
            <a:chExt cx="457200" cy="457200"/>
          </a:xfrm>
        </p:grpSpPr>
        <p:sp>
          <p:nvSpPr>
            <p:cNvPr id="671" name="Shape 671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50</a:t>
              </a:r>
            </a:p>
          </p:txBody>
        </p:sp>
      </p:grpSp>
      <p:grpSp>
        <p:nvGrpSpPr>
          <p:cNvPr id="676" name="Group 676"/>
          <p:cNvGrpSpPr/>
          <p:nvPr/>
        </p:nvGrpSpPr>
        <p:grpSpPr>
          <a:xfrm>
            <a:off x="5486399" y="4800599"/>
            <a:ext cx="457201" cy="457201"/>
            <a:chOff x="0" y="0"/>
            <a:chExt cx="457200" cy="457200"/>
          </a:xfrm>
        </p:grpSpPr>
        <p:sp>
          <p:nvSpPr>
            <p:cNvPr id="674" name="Shape 674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6429" y="34925"/>
              <a:ext cx="328154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35</a:t>
              </a:r>
            </a:p>
          </p:txBody>
        </p:sp>
      </p:grpSp>
      <p:grpSp>
        <p:nvGrpSpPr>
          <p:cNvPr id="679" name="Group 679"/>
          <p:cNvGrpSpPr/>
          <p:nvPr/>
        </p:nvGrpSpPr>
        <p:grpSpPr>
          <a:xfrm>
            <a:off x="7232649" y="3505199"/>
            <a:ext cx="457201" cy="457201"/>
            <a:chOff x="0" y="0"/>
            <a:chExt cx="457200" cy="457200"/>
          </a:xfrm>
        </p:grpSpPr>
        <p:sp>
          <p:nvSpPr>
            <p:cNvPr id="677" name="Shape 677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28</a:t>
              </a:r>
            </a:p>
          </p:txBody>
        </p:sp>
      </p:grpSp>
      <p:grpSp>
        <p:nvGrpSpPr>
          <p:cNvPr id="682" name="Group 682"/>
          <p:cNvGrpSpPr/>
          <p:nvPr/>
        </p:nvGrpSpPr>
        <p:grpSpPr>
          <a:xfrm>
            <a:off x="5714999" y="3505199"/>
            <a:ext cx="457201" cy="457201"/>
            <a:chOff x="0" y="0"/>
            <a:chExt cx="457200" cy="457200"/>
          </a:xfrm>
        </p:grpSpPr>
        <p:sp>
          <p:nvSpPr>
            <p:cNvPr id="680" name="Shape 680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50</a:t>
              </a:r>
            </a:p>
          </p:txBody>
        </p:sp>
      </p:grpSp>
      <p:grpSp>
        <p:nvGrpSpPr>
          <p:cNvPr id="685" name="Group 685"/>
          <p:cNvGrpSpPr/>
          <p:nvPr/>
        </p:nvGrpSpPr>
        <p:grpSpPr>
          <a:xfrm>
            <a:off x="5181599" y="4114799"/>
            <a:ext cx="457201" cy="457201"/>
            <a:chOff x="0" y="0"/>
            <a:chExt cx="457200" cy="457200"/>
          </a:xfrm>
        </p:grpSpPr>
        <p:sp>
          <p:nvSpPr>
            <p:cNvPr id="683" name="Shape 683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22665" y="34925"/>
              <a:ext cx="235682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</a:t>
              </a:r>
            </a:p>
          </p:txBody>
        </p:sp>
      </p:grpSp>
      <p:grpSp>
        <p:nvGrpSpPr>
          <p:cNvPr id="688" name="Group 688"/>
          <p:cNvGrpSpPr/>
          <p:nvPr/>
        </p:nvGrpSpPr>
        <p:grpSpPr>
          <a:xfrm>
            <a:off x="5181599" y="4114799"/>
            <a:ext cx="457201" cy="457201"/>
            <a:chOff x="0" y="0"/>
            <a:chExt cx="457200" cy="457200"/>
          </a:xfrm>
        </p:grpSpPr>
        <p:sp>
          <p:nvSpPr>
            <p:cNvPr id="686" name="Shape 686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35</a:t>
              </a:r>
            </a:p>
          </p:txBody>
        </p:sp>
      </p:grpSp>
      <p:grpSp>
        <p:nvGrpSpPr>
          <p:cNvPr id="691" name="Group 691"/>
          <p:cNvGrpSpPr/>
          <p:nvPr/>
        </p:nvGrpSpPr>
        <p:grpSpPr>
          <a:xfrm>
            <a:off x="5486399" y="4800599"/>
            <a:ext cx="457201" cy="457201"/>
            <a:chOff x="0" y="0"/>
            <a:chExt cx="457200" cy="457200"/>
          </a:xfrm>
        </p:grpSpPr>
        <p:sp>
          <p:nvSpPr>
            <p:cNvPr id="689" name="Shape 689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34274" y="34925"/>
              <a:ext cx="217227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</a:t>
              </a:r>
            </a:p>
          </p:txBody>
        </p:sp>
      </p:grpSp>
      <p:grpSp>
        <p:nvGrpSpPr>
          <p:cNvPr id="694" name="Group 694"/>
          <p:cNvGrpSpPr/>
          <p:nvPr/>
        </p:nvGrpSpPr>
        <p:grpSpPr>
          <a:xfrm>
            <a:off x="6470649" y="3047999"/>
            <a:ext cx="457201" cy="457201"/>
            <a:chOff x="0" y="0"/>
            <a:chExt cx="457200" cy="457200"/>
          </a:xfrm>
        </p:grpSpPr>
        <p:sp>
          <p:nvSpPr>
            <p:cNvPr id="692" name="Shape 692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50</a:t>
              </a:r>
            </a:p>
          </p:txBody>
        </p:sp>
      </p:grpSp>
      <p:grpSp>
        <p:nvGrpSpPr>
          <p:cNvPr id="697" name="Group 697"/>
          <p:cNvGrpSpPr/>
          <p:nvPr/>
        </p:nvGrpSpPr>
        <p:grpSpPr>
          <a:xfrm>
            <a:off x="5714999" y="3505199"/>
            <a:ext cx="457201" cy="457201"/>
            <a:chOff x="0" y="0"/>
            <a:chExt cx="457200" cy="457200"/>
          </a:xfrm>
        </p:grpSpPr>
        <p:sp>
          <p:nvSpPr>
            <p:cNvPr id="695" name="Shape 695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15</a:t>
              </a:r>
            </a:p>
          </p:txBody>
        </p:sp>
      </p:grpSp>
      <p:grpSp>
        <p:nvGrpSpPr>
          <p:cNvPr id="700" name="Group 700"/>
          <p:cNvGrpSpPr/>
          <p:nvPr/>
        </p:nvGrpSpPr>
        <p:grpSpPr>
          <a:xfrm>
            <a:off x="5714999" y="3505199"/>
            <a:ext cx="457201" cy="457201"/>
            <a:chOff x="0" y="0"/>
            <a:chExt cx="457200" cy="457200"/>
          </a:xfrm>
        </p:grpSpPr>
        <p:sp>
          <p:nvSpPr>
            <p:cNvPr id="698" name="Shape 698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42</a:t>
              </a:r>
            </a:p>
          </p:txBody>
        </p:sp>
      </p:grpSp>
      <p:grpSp>
        <p:nvGrpSpPr>
          <p:cNvPr id="703" name="Group 703"/>
          <p:cNvGrpSpPr/>
          <p:nvPr/>
        </p:nvGrpSpPr>
        <p:grpSpPr>
          <a:xfrm>
            <a:off x="6248399" y="4114799"/>
            <a:ext cx="457201" cy="457201"/>
            <a:chOff x="0" y="0"/>
            <a:chExt cx="457200" cy="457200"/>
          </a:xfrm>
        </p:grpSpPr>
        <p:sp>
          <p:nvSpPr>
            <p:cNvPr id="701" name="Shape 701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15</a:t>
              </a:r>
            </a:p>
          </p:txBody>
        </p:sp>
      </p:grpSp>
      <p:sp>
        <p:nvSpPr>
          <p:cNvPr id="749" name="Shape 749"/>
          <p:cNvSpPr/>
          <p:nvPr/>
        </p:nvSpPr>
        <p:spPr>
          <a:xfrm>
            <a:off x="5676495" y="4343400"/>
            <a:ext cx="53036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908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6209895" y="3733800"/>
            <a:ext cx="98121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908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5654647" y="3806605"/>
            <a:ext cx="1561643" cy="464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8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6161106" y="3408846"/>
            <a:ext cx="319571" cy="193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8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748" name="Group 748"/>
          <p:cNvGrpSpPr/>
          <p:nvPr/>
        </p:nvGrpSpPr>
        <p:grpSpPr>
          <a:xfrm>
            <a:off x="4267200" y="2057400"/>
            <a:ext cx="4572000" cy="655576"/>
            <a:chOff x="0" y="0"/>
            <a:chExt cx="4572000" cy="655575"/>
          </a:xfrm>
        </p:grpSpPr>
        <p:grpSp>
          <p:nvGrpSpPr>
            <p:cNvPr id="710" name="Group 710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708" name="Shape 70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09" name="Shape 70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50</a:t>
                </a:r>
              </a:p>
            </p:txBody>
          </p:sp>
        </p:grpSp>
        <p:grpSp>
          <p:nvGrpSpPr>
            <p:cNvPr id="713" name="Group 713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711" name="Shape 71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12" name="Shape 712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42</a:t>
                </a:r>
              </a:p>
            </p:txBody>
          </p:sp>
        </p:grpSp>
        <p:grpSp>
          <p:nvGrpSpPr>
            <p:cNvPr id="716" name="Group 716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714" name="Shape 71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15" name="Shape 71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grpSp>
          <p:nvGrpSpPr>
            <p:cNvPr id="719" name="Group 719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717" name="Shape 71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18" name="Shape 71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35</a:t>
                </a:r>
              </a:p>
            </p:txBody>
          </p:sp>
        </p:grpSp>
        <p:grpSp>
          <p:nvGrpSpPr>
            <p:cNvPr id="722" name="Group 722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720" name="Shape 72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21" name="Shape 72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725" name="Group 725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723" name="Shape 72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24" name="Shape 724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5</a:t>
                </a:r>
              </a:p>
            </p:txBody>
          </p:sp>
        </p:grpSp>
        <p:grpSp>
          <p:nvGrpSpPr>
            <p:cNvPr id="728" name="Group 728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726" name="Shape 72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27" name="Shape 727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</a:t>
                </a:r>
              </a:p>
            </p:txBody>
          </p:sp>
        </p:grpSp>
        <p:grpSp>
          <p:nvGrpSpPr>
            <p:cNvPr id="731" name="Group 731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729" name="Shape 72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30" name="Shape 73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21</a:t>
                </a:r>
              </a:p>
            </p:txBody>
          </p:sp>
        </p:grpSp>
        <p:grpSp>
          <p:nvGrpSpPr>
            <p:cNvPr id="734" name="Group 734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732" name="Shape 73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33" name="Shape 733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</a:t>
                </a:r>
              </a:p>
            </p:txBody>
          </p:sp>
        </p:grpSp>
        <p:grpSp>
          <p:nvGrpSpPr>
            <p:cNvPr id="737" name="Group 737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735" name="Shape 73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36" name="Shape 73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10</a:t>
                </a:r>
              </a:p>
            </p:txBody>
          </p:sp>
        </p:grpSp>
        <p:sp>
          <p:nvSpPr>
            <p:cNvPr id="738" name="Shape 738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739" name="Shape 739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740" name="Shape 740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743" name="Shape 743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746" name="Shape 746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747" name="Shape 747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3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3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2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3" presetClass="entr" presetSubtype="32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3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32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32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3" presetClass="entr" presetSubtype="32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4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1" build="p" animBg="1" advAuto="0"/>
      <p:bldP spid="613" grpId="2" animBg="1" advAuto="0"/>
      <p:bldP spid="664" grpId="3" animBg="1" advAuto="0"/>
      <p:bldP spid="667" grpId="5" animBg="1" advAuto="0"/>
      <p:bldP spid="670" grpId="6" animBg="1" advAuto="0"/>
      <p:bldP spid="673" grpId="7" animBg="1" advAuto="0"/>
      <p:bldP spid="676" grpId="8" animBg="1" advAuto="0"/>
      <p:bldP spid="679" grpId="11" animBg="1" advAuto="0"/>
      <p:bldP spid="682" grpId="12" animBg="1" advAuto="0"/>
      <p:bldP spid="685" grpId="13" animBg="1" advAuto="0"/>
      <p:bldP spid="688" grpId="14" animBg="1" advAuto="0"/>
      <p:bldP spid="691" grpId="15" animBg="1" advAuto="0"/>
      <p:bldP spid="694" grpId="17" animBg="1" advAuto="0"/>
      <p:bldP spid="697" grpId="18" animBg="1" advAuto="0"/>
      <p:bldP spid="700" grpId="19" animBg="1" advAuto="0"/>
      <p:bldP spid="703" grpId="20" animBg="1" advAuto="0"/>
      <p:bldP spid="749" grpId="4" animBg="1" advAuto="0"/>
      <p:bldP spid="750" grpId="10" animBg="1" advAuto="0"/>
      <p:bldP spid="751" grpId="9" animBg="1" advAuto="0"/>
      <p:bldP spid="752" grpId="16" animBg="1" advAuto="0"/>
      <p:bldP spid="748" grpId="2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xfrm>
            <a:off x="381000" y="327025"/>
            <a:ext cx="8229600" cy="1557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40277">
              <a:lnSpc>
                <a:spcPct val="100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CONSTRUIR HEAP: IMPLEMENTACION</a:t>
            </a:r>
          </a:p>
        </p:txBody>
      </p:sp>
      <p:sp>
        <p:nvSpPr>
          <p:cNvPr id="755" name="Shape 755"/>
          <p:cNvSpPr/>
          <p:nvPr/>
        </p:nvSpPr>
        <p:spPr>
          <a:xfrm>
            <a:off x="457200" y="2588117"/>
            <a:ext cx="8686800" cy="2834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marR="457200" lvl="0" defTabSz="457200">
              <a:lnSpc>
                <a:spcPct val="8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s-MX" sz="2400" dirty="0" err="1">
                <a:solidFill>
                  <a:schemeClr val="accent2"/>
                </a:solidFill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public</a:t>
            </a:r>
            <a:r>
              <a:rPr lang="es-MX"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 </a:t>
            </a:r>
            <a:r>
              <a:rPr lang="es-MX" sz="2400" dirty="0">
                <a:solidFill>
                  <a:schemeClr val="accent2"/>
                </a:solidFill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v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oid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 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makeHeap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(){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8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int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 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i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8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for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(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i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 = 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this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.nEfectivo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/2-1; 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i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 &gt;= 0; 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i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--){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8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ajustar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(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i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);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8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}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8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}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DESENCOLAR</a:t>
            </a:r>
          </a:p>
        </p:txBody>
      </p:sp>
      <p:sp>
        <p:nvSpPr>
          <p:cNvPr id="758" name="Shape 758"/>
          <p:cNvSpPr>
            <a:spLocks noGrp="1"/>
          </p:cNvSpPr>
          <p:nvPr>
            <p:ph type="body" idx="1"/>
          </p:nvPr>
        </p:nvSpPr>
        <p:spPr>
          <a:xfrm>
            <a:off x="457200" y="1557337"/>
            <a:ext cx="8229600" cy="49101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2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Que </a:t>
            </a:r>
            <a:r>
              <a:rPr sz="2400" dirty="0" err="1">
                <a:solidFill>
                  <a:srgbClr val="002850"/>
                </a:solidFill>
              </a:rPr>
              <a:t>importancia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tiene</a:t>
            </a:r>
            <a:r>
              <a:rPr sz="2400" dirty="0">
                <a:solidFill>
                  <a:srgbClr val="002850"/>
                </a:solidFill>
              </a:rPr>
              <a:t> la </a:t>
            </a:r>
            <a:r>
              <a:rPr sz="2400" dirty="0" err="1">
                <a:solidFill>
                  <a:srgbClr val="002850"/>
                </a:solidFill>
              </a:rPr>
              <a:t>raiz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en</a:t>
            </a:r>
            <a:r>
              <a:rPr sz="2400" dirty="0">
                <a:solidFill>
                  <a:srgbClr val="002850"/>
                </a:solidFill>
              </a:rPr>
              <a:t> el heap?</a:t>
            </a: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Es el mayor/</a:t>
            </a:r>
            <a:r>
              <a:rPr sz="2000" dirty="0" err="1">
                <a:solidFill>
                  <a:srgbClr val="002850"/>
                </a:solidFill>
              </a:rPr>
              <a:t>menor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elemento</a:t>
            </a:r>
            <a:r>
              <a:rPr sz="2000" dirty="0">
                <a:solidFill>
                  <a:srgbClr val="002850"/>
                </a:solidFill>
              </a:rPr>
              <a:t> del </a:t>
            </a:r>
            <a:r>
              <a:rPr sz="2000" dirty="0" err="1">
                <a:solidFill>
                  <a:srgbClr val="002850"/>
                </a:solidFill>
              </a:rPr>
              <a:t>mismo</a:t>
            </a:r>
            <a:endParaRPr sz="2000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Sobre</a:t>
            </a:r>
            <a:r>
              <a:rPr sz="2000" dirty="0">
                <a:solidFill>
                  <a:srgbClr val="002850"/>
                </a:solidFill>
              </a:rPr>
              <a:t> el resto de </a:t>
            </a:r>
            <a:r>
              <a:rPr sz="2000" dirty="0" err="1">
                <a:solidFill>
                  <a:srgbClr val="002850"/>
                </a:solidFill>
              </a:rPr>
              <a:t>elementos</a:t>
            </a:r>
            <a:r>
              <a:rPr sz="2000" dirty="0">
                <a:solidFill>
                  <a:srgbClr val="002850"/>
                </a:solidFill>
              </a:rPr>
              <a:t> no </a:t>
            </a:r>
            <a:r>
              <a:rPr sz="2000" dirty="0" err="1">
                <a:solidFill>
                  <a:srgbClr val="002850"/>
                </a:solidFill>
              </a:rPr>
              <a:t>estamos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seguros</a:t>
            </a:r>
            <a:endParaRPr sz="2000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Pero de la </a:t>
            </a:r>
            <a:r>
              <a:rPr sz="2000" dirty="0" err="1">
                <a:solidFill>
                  <a:srgbClr val="002850"/>
                </a:solidFill>
              </a:rPr>
              <a:t>raiz</a:t>
            </a:r>
            <a:r>
              <a:rPr sz="2000" dirty="0">
                <a:solidFill>
                  <a:srgbClr val="002850"/>
                </a:solidFill>
              </a:rPr>
              <a:t>, es la mayor de </a:t>
            </a:r>
            <a:r>
              <a:rPr sz="2000" dirty="0" err="1">
                <a:solidFill>
                  <a:srgbClr val="002850"/>
                </a:solidFill>
              </a:rPr>
              <a:t>todos</a:t>
            </a:r>
            <a:endParaRPr sz="2000" dirty="0">
              <a:solidFill>
                <a:srgbClr val="002850"/>
              </a:solidFill>
            </a:endParaRPr>
          </a:p>
          <a:p>
            <a:pPr marL="255984" lvl="0" indent="-255984">
              <a:lnSpc>
                <a:spcPct val="12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Desencolar</a:t>
            </a:r>
            <a:r>
              <a:rPr sz="2400" dirty="0">
                <a:solidFill>
                  <a:srgbClr val="002850"/>
                </a:solidFill>
              </a:rPr>
              <a:t> es </a:t>
            </a:r>
            <a:r>
              <a:rPr sz="2400" dirty="0" err="1">
                <a:solidFill>
                  <a:srgbClr val="002850"/>
                </a:solidFill>
              </a:rPr>
              <a:t>eliminar</a:t>
            </a:r>
            <a:r>
              <a:rPr sz="2400" dirty="0">
                <a:solidFill>
                  <a:srgbClr val="002850"/>
                </a:solidFill>
              </a:rPr>
              <a:t> la </a:t>
            </a:r>
            <a:r>
              <a:rPr sz="2400" dirty="0" err="1">
                <a:solidFill>
                  <a:srgbClr val="002850"/>
                </a:solidFill>
              </a:rPr>
              <a:t>raiz</a:t>
            </a:r>
            <a:endParaRPr sz="2400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Que valor se </a:t>
            </a:r>
            <a:r>
              <a:rPr sz="2000" dirty="0" err="1">
                <a:solidFill>
                  <a:srgbClr val="002850"/>
                </a:solidFill>
              </a:rPr>
              <a:t>ubica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la </a:t>
            </a:r>
            <a:r>
              <a:rPr sz="2000" dirty="0" err="1">
                <a:solidFill>
                  <a:srgbClr val="002850"/>
                </a:solidFill>
              </a:rPr>
              <a:t>nueva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raiz</a:t>
            </a:r>
            <a:r>
              <a:rPr sz="2000" dirty="0">
                <a:solidFill>
                  <a:srgbClr val="002850"/>
                </a:solidFill>
              </a:rPr>
              <a:t>?</a:t>
            </a: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El ultimo </a:t>
            </a:r>
            <a:r>
              <a:rPr sz="2000" dirty="0" err="1">
                <a:solidFill>
                  <a:srgbClr val="002850"/>
                </a:solidFill>
              </a:rPr>
              <a:t>reemplaza</a:t>
            </a:r>
            <a:r>
              <a:rPr sz="2000" dirty="0">
                <a:solidFill>
                  <a:srgbClr val="002850"/>
                </a:solidFill>
              </a:rPr>
              <a:t> al primero</a:t>
            </a: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El </a:t>
            </a:r>
            <a:r>
              <a:rPr sz="2000" dirty="0" err="1">
                <a:solidFill>
                  <a:srgbClr val="002850"/>
                </a:solidFill>
              </a:rPr>
              <a:t>tamaño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efectivo</a:t>
            </a:r>
            <a:r>
              <a:rPr sz="2000" dirty="0">
                <a:solidFill>
                  <a:srgbClr val="002850"/>
                </a:solidFill>
              </a:rPr>
              <a:t> del heap cambia</a:t>
            </a: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Se </a:t>
            </a:r>
            <a:r>
              <a:rPr sz="2000" dirty="0" err="1">
                <a:solidFill>
                  <a:srgbClr val="002850"/>
                </a:solidFill>
              </a:rPr>
              <a:t>ajusta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desde</a:t>
            </a:r>
            <a:r>
              <a:rPr sz="2000" dirty="0">
                <a:solidFill>
                  <a:srgbClr val="002850"/>
                </a:solidFill>
              </a:rPr>
              <a:t> la </a:t>
            </a:r>
            <a:r>
              <a:rPr sz="2000" dirty="0" err="1">
                <a:solidFill>
                  <a:srgbClr val="002850"/>
                </a:solidFill>
              </a:rPr>
              <a:t>raiz</a:t>
            </a:r>
            <a:endParaRPr sz="2000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El arbol </a:t>
            </a:r>
            <a:r>
              <a:rPr sz="2000" dirty="0" err="1">
                <a:solidFill>
                  <a:srgbClr val="002850"/>
                </a:solidFill>
              </a:rPr>
              <a:t>queda</a:t>
            </a:r>
            <a:r>
              <a:rPr sz="2000" dirty="0">
                <a:solidFill>
                  <a:srgbClr val="002850"/>
                </a:solidFill>
              </a:rPr>
              <a:t> bien </a:t>
            </a:r>
            <a:r>
              <a:rPr sz="2000" dirty="0" err="1">
                <a:solidFill>
                  <a:srgbClr val="002850"/>
                </a:solidFill>
              </a:rPr>
              <a:t>otra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vez</a:t>
            </a:r>
            <a:endParaRPr sz="2000" dirty="0">
              <a:solidFill>
                <a:srgbClr val="0028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1" build="p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DESENCOLAR: EJEMPLO</a:t>
            </a:r>
          </a:p>
        </p:txBody>
      </p:sp>
      <p:sp>
        <p:nvSpPr>
          <p:cNvPr id="761" name="Shape 761"/>
          <p:cNvSpPr>
            <a:spLocks noGrp="1"/>
          </p:cNvSpPr>
          <p:nvPr>
            <p:ph type="body" idx="1"/>
          </p:nvPr>
        </p:nvSpPr>
        <p:spPr>
          <a:xfrm>
            <a:off x="685800" y="2017712"/>
            <a:ext cx="3886200" cy="41148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8648" lvl="0" indent="-298648">
              <a:lnSpc>
                <a:spcPct val="120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Intercambiar valores</a:t>
            </a:r>
          </a:p>
          <a:p>
            <a:pPr marL="776741" lvl="1" indent="-244928">
              <a:lnSpc>
                <a:spcPct val="12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Raiz con ultimo</a:t>
            </a:r>
          </a:p>
          <a:p>
            <a:pPr marL="298648" lvl="0" indent="-298648">
              <a:lnSpc>
                <a:spcPct val="120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Aminorar tamaño efectivo</a:t>
            </a:r>
          </a:p>
          <a:p>
            <a:pPr marL="298648" lvl="0" indent="-298648">
              <a:lnSpc>
                <a:spcPct val="120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Ajustar arbol</a:t>
            </a:r>
          </a:p>
        </p:txBody>
      </p:sp>
      <p:grpSp>
        <p:nvGrpSpPr>
          <p:cNvPr id="813" name="Group 813"/>
          <p:cNvGrpSpPr/>
          <p:nvPr/>
        </p:nvGrpSpPr>
        <p:grpSpPr>
          <a:xfrm>
            <a:off x="5164137" y="1676400"/>
            <a:ext cx="3352801" cy="2947760"/>
            <a:chOff x="0" y="0"/>
            <a:chExt cx="3352800" cy="2947759"/>
          </a:xfrm>
        </p:grpSpPr>
        <p:grpSp>
          <p:nvGrpSpPr>
            <p:cNvPr id="811" name="Group 811"/>
            <p:cNvGrpSpPr/>
            <p:nvPr/>
          </p:nvGrpSpPr>
          <p:grpSpPr>
            <a:xfrm>
              <a:off x="-1" y="0"/>
              <a:ext cx="3352801" cy="2947760"/>
              <a:chOff x="0" y="0"/>
              <a:chExt cx="3352800" cy="2947759"/>
            </a:xfrm>
          </p:grpSpPr>
          <p:grpSp>
            <p:nvGrpSpPr>
              <p:cNvPr id="801" name="Group 801"/>
              <p:cNvGrpSpPr/>
              <p:nvPr/>
            </p:nvGrpSpPr>
            <p:grpSpPr>
              <a:xfrm>
                <a:off x="-1" y="360362"/>
                <a:ext cx="3352801" cy="2209801"/>
                <a:chOff x="0" y="0"/>
                <a:chExt cx="3352800" cy="2209800"/>
              </a:xfrm>
            </p:grpSpPr>
            <p:grpSp>
              <p:nvGrpSpPr>
                <p:cNvPr id="764" name="Group 764"/>
                <p:cNvGrpSpPr/>
                <p:nvPr/>
              </p:nvGrpSpPr>
              <p:grpSpPr>
                <a:xfrm>
                  <a:off x="1599040" y="-1"/>
                  <a:ext cx="494445" cy="457201"/>
                  <a:chOff x="0" y="0"/>
                  <a:chExt cx="494443" cy="457200"/>
                </a:xfrm>
              </p:grpSpPr>
              <p:sp>
                <p:nvSpPr>
                  <p:cNvPr id="762" name="Shape 762"/>
                  <p:cNvSpPr/>
                  <p:nvPr/>
                </p:nvSpPr>
                <p:spPr>
                  <a:xfrm>
                    <a:off x="7509" y="0"/>
                    <a:ext cx="457201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3" name="Shape 763"/>
                  <p:cNvSpPr/>
                  <p:nvPr/>
                </p:nvSpPr>
                <p:spPr>
                  <a:xfrm>
                    <a:off x="-1" y="34925"/>
                    <a:ext cx="494445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600" b="1"/>
                      <a:t>150</a:t>
                    </a:r>
                  </a:p>
                </p:txBody>
              </p:sp>
            </p:grpSp>
            <p:grpSp>
              <p:nvGrpSpPr>
                <p:cNvPr id="767" name="Group 767"/>
                <p:cNvGrpSpPr/>
                <p:nvPr/>
              </p:nvGrpSpPr>
              <p:grpSpPr>
                <a:xfrm>
                  <a:off x="830690" y="457199"/>
                  <a:ext cx="494445" cy="457201"/>
                  <a:chOff x="0" y="0"/>
                  <a:chExt cx="494443" cy="457200"/>
                </a:xfrm>
              </p:grpSpPr>
              <p:sp>
                <p:nvSpPr>
                  <p:cNvPr id="765" name="Shape 765"/>
                  <p:cNvSpPr/>
                  <p:nvPr/>
                </p:nvSpPr>
                <p:spPr>
                  <a:xfrm>
                    <a:off x="7509" y="0"/>
                    <a:ext cx="457201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Shape 766"/>
                  <p:cNvSpPr/>
                  <p:nvPr/>
                </p:nvSpPr>
                <p:spPr>
                  <a:xfrm>
                    <a:off x="-1" y="34925"/>
                    <a:ext cx="494445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600" b="1"/>
                      <a:t>125</a:t>
                    </a:r>
                  </a:p>
                </p:txBody>
              </p:sp>
            </p:grpSp>
            <p:grpSp>
              <p:nvGrpSpPr>
                <p:cNvPr id="770" name="Group 770"/>
                <p:cNvGrpSpPr/>
                <p:nvPr/>
              </p:nvGrpSpPr>
              <p:grpSpPr>
                <a:xfrm>
                  <a:off x="2362199" y="4571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68" name="Shape 768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 b="1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769" name="Shape 769"/>
                  <p:cNvSpPr/>
                  <p:nvPr/>
                </p:nvSpPr>
                <p:spPr>
                  <a:xfrm>
                    <a:off x="46068" y="61150"/>
                    <a:ext cx="365064" cy="3349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ctr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600" b="1"/>
                      <a:t>75</a:t>
                    </a:r>
                  </a:p>
                </p:txBody>
              </p:sp>
            </p:grpSp>
            <p:grpSp>
              <p:nvGrpSpPr>
                <p:cNvPr id="773" name="Group 773"/>
                <p:cNvGrpSpPr/>
                <p:nvPr/>
              </p:nvGrpSpPr>
              <p:grpSpPr>
                <a:xfrm>
                  <a:off x="304799" y="10667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71" name="Shape 771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Shape 772"/>
                  <p:cNvSpPr/>
                  <p:nvPr/>
                </p:nvSpPr>
                <p:spPr>
                  <a:xfrm>
                    <a:off x="59562" y="34925"/>
                    <a:ext cx="365063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600" b="1"/>
                      <a:t>80</a:t>
                    </a:r>
                  </a:p>
                </p:txBody>
              </p:sp>
            </p:grpSp>
            <p:grpSp>
              <p:nvGrpSpPr>
                <p:cNvPr id="776" name="Group 776"/>
                <p:cNvGrpSpPr/>
                <p:nvPr/>
              </p:nvGrpSpPr>
              <p:grpSpPr>
                <a:xfrm>
                  <a:off x="1371599" y="10667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74" name="Shape 774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Shape 775"/>
                  <p:cNvSpPr/>
                  <p:nvPr/>
                </p:nvSpPr>
                <p:spPr>
                  <a:xfrm>
                    <a:off x="59562" y="34925"/>
                    <a:ext cx="365063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600" b="1"/>
                      <a:t>30</a:t>
                    </a:r>
                  </a:p>
                </p:txBody>
              </p:sp>
            </p:grpSp>
            <p:sp>
              <p:nvSpPr>
                <p:cNvPr id="777" name="Shape 777"/>
                <p:cNvSpPr/>
                <p:nvPr/>
              </p:nvSpPr>
              <p:spPr>
                <a:xfrm flipH="1">
                  <a:off x="1228724" y="390524"/>
                  <a:ext cx="444501" cy="133352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78" name="Shape 778"/>
                <p:cNvSpPr/>
                <p:nvPr/>
              </p:nvSpPr>
              <p:spPr>
                <a:xfrm>
                  <a:off x="1995487" y="390524"/>
                  <a:ext cx="431801" cy="133352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79" name="Shape 779"/>
                <p:cNvSpPr/>
                <p:nvPr/>
              </p:nvSpPr>
              <p:spPr>
                <a:xfrm flipV="1">
                  <a:off x="533399" y="847725"/>
                  <a:ext cx="371477" cy="219075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80" name="Shape 780"/>
                <p:cNvSpPr/>
                <p:nvPr/>
              </p:nvSpPr>
              <p:spPr>
                <a:xfrm flipH="1" flipV="1">
                  <a:off x="1228725" y="847724"/>
                  <a:ext cx="371476" cy="219077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grpSp>
              <p:nvGrpSpPr>
                <p:cNvPr id="783" name="Group 783"/>
                <p:cNvGrpSpPr/>
                <p:nvPr/>
              </p:nvGrpSpPr>
              <p:grpSpPr>
                <a:xfrm>
                  <a:off x="1904999" y="10667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81" name="Shape 781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Shape 782"/>
                  <p:cNvSpPr/>
                  <p:nvPr/>
                </p:nvSpPr>
                <p:spPr>
                  <a:xfrm>
                    <a:off x="76429" y="34925"/>
                    <a:ext cx="328154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25</a:t>
                    </a:r>
                  </a:p>
                </p:txBody>
              </p:sp>
            </p:grpSp>
            <p:grpSp>
              <p:nvGrpSpPr>
                <p:cNvPr id="786" name="Group 786"/>
                <p:cNvGrpSpPr/>
                <p:nvPr/>
              </p:nvGrpSpPr>
              <p:grpSpPr>
                <a:xfrm>
                  <a:off x="2895599" y="10667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84" name="Shape 784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Shape 785"/>
                  <p:cNvSpPr/>
                  <p:nvPr/>
                </p:nvSpPr>
                <p:spPr>
                  <a:xfrm>
                    <a:off x="76429" y="34925"/>
                    <a:ext cx="328154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72</a:t>
                    </a:r>
                  </a:p>
                </p:txBody>
              </p:sp>
            </p:grpSp>
            <p:sp>
              <p:nvSpPr>
                <p:cNvPr id="787" name="Shape 787"/>
                <p:cNvSpPr/>
                <p:nvPr/>
              </p:nvSpPr>
              <p:spPr>
                <a:xfrm flipV="1">
                  <a:off x="2133600" y="847724"/>
                  <a:ext cx="295276" cy="219077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 flipH="1" flipV="1">
                  <a:off x="2752724" y="847724"/>
                  <a:ext cx="371476" cy="219077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grpSp>
              <p:nvGrpSpPr>
                <p:cNvPr id="791" name="Group 791"/>
                <p:cNvGrpSpPr/>
                <p:nvPr/>
              </p:nvGrpSpPr>
              <p:grpSpPr>
                <a:xfrm>
                  <a:off x="-1" y="17525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89" name="Shape 789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0" name="Shape 790"/>
                  <p:cNvSpPr/>
                  <p:nvPr/>
                </p:nvSpPr>
                <p:spPr>
                  <a:xfrm>
                    <a:off x="38329" y="34925"/>
                    <a:ext cx="328154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15</a:t>
                    </a:r>
                  </a:p>
                </p:txBody>
              </p:sp>
            </p:grpSp>
            <p:sp>
              <p:nvSpPr>
                <p:cNvPr id="792" name="Shape 792"/>
                <p:cNvSpPr/>
                <p:nvPr/>
              </p:nvSpPr>
              <p:spPr>
                <a:xfrm flipV="1">
                  <a:off x="228599" y="1457325"/>
                  <a:ext cx="142876" cy="295275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grpSp>
              <p:nvGrpSpPr>
                <p:cNvPr id="795" name="Group 795"/>
                <p:cNvGrpSpPr/>
                <p:nvPr/>
              </p:nvGrpSpPr>
              <p:grpSpPr>
                <a:xfrm>
                  <a:off x="609599" y="17525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93" name="Shape 793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Shape 794"/>
                  <p:cNvSpPr/>
                  <p:nvPr/>
                </p:nvSpPr>
                <p:spPr>
                  <a:xfrm>
                    <a:off x="76429" y="34925"/>
                    <a:ext cx="328154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20</a:t>
                    </a:r>
                  </a:p>
                </p:txBody>
              </p:sp>
            </p:grpSp>
            <p:sp>
              <p:nvSpPr>
                <p:cNvPr id="796" name="Shape 796"/>
                <p:cNvSpPr/>
                <p:nvPr/>
              </p:nvSpPr>
              <p:spPr>
                <a:xfrm flipH="1" flipV="1">
                  <a:off x="695324" y="1457325"/>
                  <a:ext cx="142876" cy="295275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grpSp>
              <p:nvGrpSpPr>
                <p:cNvPr id="799" name="Group 799"/>
                <p:cNvGrpSpPr/>
                <p:nvPr/>
              </p:nvGrpSpPr>
              <p:grpSpPr>
                <a:xfrm>
                  <a:off x="1142999" y="17525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97" name="Shape 797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8" name="Shape 798"/>
                  <p:cNvSpPr/>
                  <p:nvPr/>
                </p:nvSpPr>
                <p:spPr>
                  <a:xfrm>
                    <a:off x="76429" y="34925"/>
                    <a:ext cx="328154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28</a:t>
                    </a:r>
                  </a:p>
                </p:txBody>
              </p:sp>
            </p:grpSp>
            <p:sp>
              <p:nvSpPr>
                <p:cNvPr id="800" name="Shape 800"/>
                <p:cNvSpPr/>
                <p:nvPr/>
              </p:nvSpPr>
              <p:spPr>
                <a:xfrm flipV="1">
                  <a:off x="1371599" y="1457325"/>
                  <a:ext cx="66677" cy="295275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802" name="Shape 802"/>
              <p:cNvSpPr/>
              <p:nvPr/>
            </p:nvSpPr>
            <p:spPr>
              <a:xfrm>
                <a:off x="1732547" y="0"/>
                <a:ext cx="198856" cy="280760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0</a:t>
                </a:r>
              </a:p>
            </p:txBody>
          </p:sp>
          <p:sp>
            <p:nvSpPr>
              <p:cNvPr id="803" name="Shape 803"/>
              <p:cNvSpPr/>
              <p:nvPr/>
            </p:nvSpPr>
            <p:spPr>
              <a:xfrm>
                <a:off x="959435" y="457200"/>
                <a:ext cx="198855" cy="280760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1</a:t>
                </a:r>
              </a:p>
            </p:txBody>
          </p:sp>
          <p:sp>
            <p:nvSpPr>
              <p:cNvPr id="804" name="Shape 804"/>
              <p:cNvSpPr/>
              <p:nvPr/>
            </p:nvSpPr>
            <p:spPr>
              <a:xfrm>
                <a:off x="2497722" y="457200"/>
                <a:ext cx="198856" cy="280760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2</a:t>
                </a:r>
              </a:p>
            </p:txBody>
          </p:sp>
          <p:sp>
            <p:nvSpPr>
              <p:cNvPr id="805" name="Shape 805"/>
              <p:cNvSpPr/>
              <p:nvPr/>
            </p:nvSpPr>
            <p:spPr>
              <a:xfrm>
                <a:off x="364122" y="1066800"/>
                <a:ext cx="198856" cy="280760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3</a:t>
                </a:r>
              </a:p>
            </p:txBody>
          </p:sp>
          <p:sp>
            <p:nvSpPr>
              <p:cNvPr id="806" name="Shape 806"/>
              <p:cNvSpPr/>
              <p:nvPr/>
            </p:nvSpPr>
            <p:spPr>
              <a:xfrm>
                <a:off x="1583322" y="1066800"/>
                <a:ext cx="198856" cy="280760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4</a:t>
                </a:r>
              </a:p>
            </p:txBody>
          </p:sp>
          <p:sp>
            <p:nvSpPr>
              <p:cNvPr id="807" name="Shape 807"/>
              <p:cNvSpPr/>
              <p:nvPr/>
            </p:nvSpPr>
            <p:spPr>
              <a:xfrm>
                <a:off x="2026235" y="1046162"/>
                <a:ext cx="198855" cy="280761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5</a:t>
                </a:r>
              </a:p>
            </p:txBody>
          </p:sp>
          <p:sp>
            <p:nvSpPr>
              <p:cNvPr id="808" name="Shape 808"/>
              <p:cNvSpPr/>
              <p:nvPr/>
            </p:nvSpPr>
            <p:spPr>
              <a:xfrm>
                <a:off x="3093035" y="1046162"/>
                <a:ext cx="198855" cy="280761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6</a:t>
                </a:r>
              </a:p>
            </p:txBody>
          </p:sp>
          <p:sp>
            <p:nvSpPr>
              <p:cNvPr id="809" name="Shape 809"/>
              <p:cNvSpPr/>
              <p:nvPr/>
            </p:nvSpPr>
            <p:spPr>
              <a:xfrm>
                <a:off x="114885" y="2646362"/>
                <a:ext cx="198855" cy="280761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7</a:t>
                </a:r>
              </a:p>
            </p:txBody>
          </p:sp>
          <p:sp>
            <p:nvSpPr>
              <p:cNvPr id="810" name="Shape 810"/>
              <p:cNvSpPr/>
              <p:nvPr/>
            </p:nvSpPr>
            <p:spPr>
              <a:xfrm>
                <a:off x="724485" y="2667000"/>
                <a:ext cx="198855" cy="280760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8</a:t>
                </a:r>
              </a:p>
            </p:txBody>
          </p:sp>
        </p:grpSp>
        <p:sp>
          <p:nvSpPr>
            <p:cNvPr id="812" name="Shape 812"/>
            <p:cNvSpPr/>
            <p:nvPr/>
          </p:nvSpPr>
          <p:spPr>
            <a:xfrm>
              <a:off x="1280110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9</a:t>
              </a:r>
            </a:p>
          </p:txBody>
        </p:sp>
      </p:grpSp>
      <p:grpSp>
        <p:nvGrpSpPr>
          <p:cNvPr id="854" name="Group 854"/>
          <p:cNvGrpSpPr/>
          <p:nvPr/>
        </p:nvGrpSpPr>
        <p:grpSpPr>
          <a:xfrm>
            <a:off x="4419600" y="4876800"/>
            <a:ext cx="4572000" cy="655576"/>
            <a:chOff x="0" y="0"/>
            <a:chExt cx="4572000" cy="655575"/>
          </a:xfrm>
        </p:grpSpPr>
        <p:grpSp>
          <p:nvGrpSpPr>
            <p:cNvPr id="816" name="Group 816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814" name="Shape 81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15" name="Shape 815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150</a:t>
                </a:r>
              </a:p>
            </p:txBody>
          </p:sp>
        </p:grpSp>
        <p:grpSp>
          <p:nvGrpSpPr>
            <p:cNvPr id="819" name="Group 819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817" name="Shape 81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18" name="Shape 818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125</a:t>
                </a:r>
              </a:p>
            </p:txBody>
          </p:sp>
        </p:grpSp>
        <p:grpSp>
          <p:nvGrpSpPr>
            <p:cNvPr id="822" name="Group 822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820" name="Shape 82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1" name="Shape 82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825" name="Group 825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823" name="Shape 82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4" name="Shape 82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828" name="Group 828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826" name="Shape 82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7" name="Shape 827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831" name="Group 831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829" name="Shape 82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30" name="Shape 83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834" name="Group 834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832" name="Shape 83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33" name="Shape 83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837" name="Group 837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835" name="Shape 83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36" name="Shape 83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840" name="Group 840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838" name="Shape 83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grpSp>
          <p:nvGrpSpPr>
            <p:cNvPr id="843" name="Group 843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841" name="Shape 84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42" name="Shape 842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844" name="Shape 844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845" name="Shape 845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846" name="Shape 846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847" name="Shape 847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848" name="Shape 848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849" name="Shape 849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850" name="Shape 850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851" name="Shape 851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852" name="Shape 852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853" name="Shape 853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  <p:grpSp>
        <p:nvGrpSpPr>
          <p:cNvPr id="857" name="Group 857"/>
          <p:cNvGrpSpPr/>
          <p:nvPr/>
        </p:nvGrpSpPr>
        <p:grpSpPr>
          <a:xfrm>
            <a:off x="6781799" y="2036762"/>
            <a:ext cx="457201" cy="457201"/>
            <a:chOff x="0" y="0"/>
            <a:chExt cx="457200" cy="457200"/>
          </a:xfrm>
        </p:grpSpPr>
        <p:sp>
          <p:nvSpPr>
            <p:cNvPr id="855" name="Shape 855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28</a:t>
              </a:r>
            </a:p>
          </p:txBody>
        </p:sp>
      </p:grpSp>
      <p:grpSp>
        <p:nvGrpSpPr>
          <p:cNvPr id="862" name="Group 862"/>
          <p:cNvGrpSpPr/>
          <p:nvPr/>
        </p:nvGrpSpPr>
        <p:grpSpPr>
          <a:xfrm>
            <a:off x="6303962" y="3473450"/>
            <a:ext cx="477838" cy="752475"/>
            <a:chOff x="0" y="0"/>
            <a:chExt cx="477837" cy="752474"/>
          </a:xfrm>
        </p:grpSpPr>
        <p:grpSp>
          <p:nvGrpSpPr>
            <p:cNvPr id="860" name="Group 860"/>
            <p:cNvGrpSpPr/>
            <p:nvPr/>
          </p:nvGrpSpPr>
          <p:grpSpPr>
            <a:xfrm>
              <a:off x="-1" y="295274"/>
              <a:ext cx="477839" cy="457201"/>
              <a:chOff x="0" y="0"/>
              <a:chExt cx="477837" cy="457200"/>
            </a:xfrm>
          </p:grpSpPr>
          <p:sp>
            <p:nvSpPr>
              <p:cNvPr id="858" name="Shape 858"/>
              <p:cNvSpPr/>
              <p:nvPr/>
            </p:nvSpPr>
            <p:spPr>
              <a:xfrm>
                <a:off x="-1" y="0"/>
                <a:ext cx="477839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76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59" name="Shape 859"/>
              <p:cNvSpPr/>
              <p:nvPr/>
            </p:nvSpPr>
            <p:spPr>
              <a:xfrm>
                <a:off x="131762" y="34925"/>
                <a:ext cx="234951" cy="387350"/>
              </a:xfrm>
              <a:prstGeom prst="rect">
                <a:avLst/>
              </a:prstGeom>
              <a:solidFill>
                <a:srgbClr val="FFFFFF"/>
              </a:solidFill>
              <a:ln w="5076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861" name="Shape 861"/>
            <p:cNvSpPr/>
            <p:nvPr/>
          </p:nvSpPr>
          <p:spPr>
            <a:xfrm flipV="1">
              <a:off x="238124" y="0"/>
              <a:ext cx="69852" cy="295275"/>
            </a:xfrm>
            <a:prstGeom prst="line">
              <a:avLst/>
            </a:prstGeom>
            <a:noFill/>
            <a:ln w="5076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863" name="Shape 863"/>
          <p:cNvSpPr/>
          <p:nvPr/>
        </p:nvSpPr>
        <p:spPr>
          <a:xfrm>
            <a:off x="6400800" y="43434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901" name="Group 901"/>
          <p:cNvGrpSpPr/>
          <p:nvPr/>
        </p:nvGrpSpPr>
        <p:grpSpPr>
          <a:xfrm>
            <a:off x="4419600" y="4876800"/>
            <a:ext cx="4572000" cy="655576"/>
            <a:chOff x="0" y="0"/>
            <a:chExt cx="4572000" cy="655575"/>
          </a:xfrm>
        </p:grpSpPr>
        <p:grpSp>
          <p:nvGrpSpPr>
            <p:cNvPr id="866" name="Group 866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864" name="Shape 86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65" name="Shape 86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grpSp>
          <p:nvGrpSpPr>
            <p:cNvPr id="869" name="Group 869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867" name="Shape 86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68" name="Shape 868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125</a:t>
                </a:r>
              </a:p>
            </p:txBody>
          </p:sp>
        </p:grpSp>
        <p:grpSp>
          <p:nvGrpSpPr>
            <p:cNvPr id="872" name="Group 872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870" name="Shape 87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71" name="Shape 87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875" name="Group 875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873" name="Shape 87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878" name="Group 878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876" name="Shape 87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881" name="Group 881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879" name="Shape 87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884" name="Group 884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882" name="Shape 88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887" name="Group 887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885" name="Shape 88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890" name="Group 890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888" name="Shape 88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sp>
          <p:nvSpPr>
            <p:cNvPr id="891" name="Shape 891"/>
            <p:cNvSpPr/>
            <p:nvPr/>
          </p:nvSpPr>
          <p:spPr>
            <a:xfrm>
              <a:off x="4114800" y="0"/>
              <a:ext cx="4572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893" name="Shape 893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894" name="Shape 894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895" name="Shape 895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896" name="Shape 896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897" name="Shape 897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898" name="Shape 898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899" name="Shape 899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900" name="Shape 900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</p:grpSp>
      <p:grpSp>
        <p:nvGrpSpPr>
          <p:cNvPr id="904" name="Group 904"/>
          <p:cNvGrpSpPr/>
          <p:nvPr/>
        </p:nvGrpSpPr>
        <p:grpSpPr>
          <a:xfrm>
            <a:off x="6775877" y="2036762"/>
            <a:ext cx="494445" cy="457201"/>
            <a:chOff x="0" y="0"/>
            <a:chExt cx="494443" cy="457200"/>
          </a:xfrm>
        </p:grpSpPr>
        <p:sp>
          <p:nvSpPr>
            <p:cNvPr id="902" name="Shape 902"/>
            <p:cNvSpPr/>
            <p:nvPr/>
          </p:nvSpPr>
          <p:spPr>
            <a:xfrm>
              <a:off x="5921" y="0"/>
              <a:ext cx="457201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-1" y="34925"/>
              <a:ext cx="494445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125</a:t>
              </a:r>
            </a:p>
          </p:txBody>
        </p:sp>
      </p:grpSp>
      <p:grpSp>
        <p:nvGrpSpPr>
          <p:cNvPr id="907" name="Group 907"/>
          <p:cNvGrpSpPr/>
          <p:nvPr/>
        </p:nvGrpSpPr>
        <p:grpSpPr>
          <a:xfrm>
            <a:off x="6019799" y="2479674"/>
            <a:ext cx="457201" cy="457201"/>
            <a:chOff x="0" y="0"/>
            <a:chExt cx="457200" cy="457200"/>
          </a:xfrm>
        </p:grpSpPr>
        <p:sp>
          <p:nvSpPr>
            <p:cNvPr id="905" name="Shape 905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28</a:t>
              </a:r>
            </a:p>
          </p:txBody>
        </p:sp>
      </p:grpSp>
      <p:grpSp>
        <p:nvGrpSpPr>
          <p:cNvPr id="910" name="Group 910"/>
          <p:cNvGrpSpPr/>
          <p:nvPr/>
        </p:nvGrpSpPr>
        <p:grpSpPr>
          <a:xfrm>
            <a:off x="5465762" y="3103562"/>
            <a:ext cx="457201" cy="457201"/>
            <a:chOff x="0" y="0"/>
            <a:chExt cx="457200" cy="457200"/>
          </a:xfrm>
        </p:grpSpPr>
        <p:sp>
          <p:nvSpPr>
            <p:cNvPr id="908" name="Shape 908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28</a:t>
              </a:r>
            </a:p>
          </p:txBody>
        </p:sp>
      </p:grpSp>
      <p:grpSp>
        <p:nvGrpSpPr>
          <p:cNvPr id="913" name="Group 913"/>
          <p:cNvGrpSpPr/>
          <p:nvPr/>
        </p:nvGrpSpPr>
        <p:grpSpPr>
          <a:xfrm>
            <a:off x="6007099" y="2479674"/>
            <a:ext cx="457201" cy="457201"/>
            <a:chOff x="0" y="0"/>
            <a:chExt cx="457200" cy="457200"/>
          </a:xfrm>
        </p:grpSpPr>
        <p:sp>
          <p:nvSpPr>
            <p:cNvPr id="911" name="Shape 911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80</a:t>
              </a:r>
            </a:p>
          </p:txBody>
        </p:sp>
      </p:grpSp>
      <p:grpSp>
        <p:nvGrpSpPr>
          <p:cNvPr id="951" name="Group 951"/>
          <p:cNvGrpSpPr/>
          <p:nvPr/>
        </p:nvGrpSpPr>
        <p:grpSpPr>
          <a:xfrm>
            <a:off x="4419600" y="4876800"/>
            <a:ext cx="4572000" cy="655576"/>
            <a:chOff x="0" y="0"/>
            <a:chExt cx="4572000" cy="655575"/>
          </a:xfrm>
        </p:grpSpPr>
        <p:grpSp>
          <p:nvGrpSpPr>
            <p:cNvPr id="916" name="Group 916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914" name="Shape 91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125</a:t>
                </a:r>
              </a:p>
            </p:txBody>
          </p:sp>
        </p:grpSp>
        <p:grpSp>
          <p:nvGrpSpPr>
            <p:cNvPr id="919" name="Group 919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917" name="Shape 91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922" name="Group 922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920" name="Shape 92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925" name="Group 925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923" name="Shape 92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24" name="Shape 92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grpSp>
          <p:nvGrpSpPr>
            <p:cNvPr id="928" name="Group 928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926" name="Shape 92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931" name="Group 931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929" name="Shape 92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934" name="Group 934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932" name="Shape 93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937" name="Group 937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935" name="Shape 93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940" name="Group 940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938" name="Shape 93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sp>
          <p:nvSpPr>
            <p:cNvPr id="941" name="Shape 941"/>
            <p:cNvSpPr/>
            <p:nvPr/>
          </p:nvSpPr>
          <p:spPr>
            <a:xfrm>
              <a:off x="4114800" y="0"/>
              <a:ext cx="4572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945" name="Shape 945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946" name="Shape 946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947" name="Shape 947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949" name="Shape 949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950" name="Shape 950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3" presetClass="entr" presetSubtype="3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3" presetClass="entr" presetSubtype="32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3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3" presetClass="entr" presetSubtype="32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1" build="p" animBg="1" advAuto="0"/>
      <p:bldP spid="813" grpId="2" animBg="1" advAuto="0"/>
      <p:bldP spid="854" grpId="3" animBg="1" advAuto="0"/>
      <p:bldP spid="857" grpId="4" animBg="1" advAuto="0"/>
      <p:bldP spid="862" grpId="5" animBg="1" advAuto="0"/>
      <p:bldP spid="863" grpId="6" animBg="1" advAuto="0"/>
      <p:bldP spid="901" grpId="7" animBg="1" advAuto="0"/>
      <p:bldP spid="904" grpId="8" animBg="1" advAuto="0"/>
      <p:bldP spid="907" grpId="9" animBg="1" advAuto="0"/>
      <p:bldP spid="910" grpId="10" animBg="1" advAuto="0"/>
      <p:bldP spid="913" grpId="11" animBg="1" advAuto="0"/>
      <p:bldP spid="951" grpId="1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>
            <a:spLocks noGrp="1"/>
          </p:cNvSpPr>
          <p:nvPr>
            <p:ph type="title"/>
          </p:nvPr>
        </p:nvSpPr>
        <p:spPr>
          <a:xfrm>
            <a:off x="381000" y="327025"/>
            <a:ext cx="8229600" cy="1557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40277">
              <a:lnSpc>
                <a:spcPct val="100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DESENCOLAR: IMPLEMENTACION</a:t>
            </a:r>
          </a:p>
        </p:txBody>
      </p:sp>
      <p:sp>
        <p:nvSpPr>
          <p:cNvPr id="954" name="Shape 954"/>
          <p:cNvSpPr/>
          <p:nvPr/>
        </p:nvSpPr>
        <p:spPr>
          <a:xfrm>
            <a:off x="533400" y="1884363"/>
            <a:ext cx="8075613" cy="4423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public</a:t>
            </a:r>
            <a:r>
              <a:rPr lang="en-US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 </a:t>
            </a:r>
            <a:r>
              <a:rPr lang="es-ES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desencolar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(){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 max</a:t>
            </a:r>
            <a:r>
              <a:rPr lang="es-ES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Value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dirty="0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if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(!</a:t>
            </a:r>
            <a:r>
              <a:rPr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isEmpty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(H)){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</a:t>
            </a:r>
            <a:r>
              <a:rPr lang="en-GB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maxValue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= </a:t>
            </a:r>
            <a:r>
              <a:rPr dirty="0" err="1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this</a:t>
            </a:r>
            <a:r>
              <a:rPr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.elementos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[0];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</a:t>
            </a:r>
            <a:r>
              <a:rPr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intercambiar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(0,</a:t>
            </a:r>
            <a:r>
              <a:rPr lang="es-ES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dirty="0" err="1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this</a:t>
            </a:r>
            <a:r>
              <a:rPr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.nEfectiv</a:t>
            </a:r>
            <a:r>
              <a:rPr lang="es-ES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o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-1);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</a:t>
            </a:r>
            <a:r>
              <a:rPr dirty="0" err="1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this</a:t>
            </a:r>
            <a:r>
              <a:rPr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.nEfectiv</a:t>
            </a:r>
            <a:r>
              <a:rPr lang="es-ES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o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--;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</a:t>
            </a:r>
            <a:r>
              <a:rPr b="1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ajustar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(0);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</a:t>
            </a:r>
            <a:r>
              <a:rPr dirty="0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return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maxValue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}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dirty="0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return null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}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ENCOLAR</a:t>
            </a:r>
          </a:p>
        </p:txBody>
      </p:sp>
      <p:sp>
        <p:nvSpPr>
          <p:cNvPr id="957" name="Shape 957"/>
          <p:cNvSpPr>
            <a:spLocks noGrp="1"/>
          </p:cNvSpPr>
          <p:nvPr>
            <p:ph type="body" idx="1"/>
          </p:nvPr>
        </p:nvSpPr>
        <p:spPr>
          <a:xfrm>
            <a:off x="990600" y="2017712"/>
            <a:ext cx="7964488" cy="47069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Al añadir un nuevo elemento el Heap</a:t>
            </a:r>
          </a:p>
          <a:p>
            <a:pPr marL="741362" lvl="1" indent="-284162">
              <a:lnSpc>
                <a:spcPct val="100000"/>
              </a:lnSpc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DEBE conservar su propiedad de orden</a:t>
            </a:r>
          </a:p>
          <a:p>
            <a:pPr lvl="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Se añade al final del arreglo</a:t>
            </a:r>
          </a:p>
          <a:p>
            <a:pPr lvl="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El elemento empieza a subir a su posición ideal</a:t>
            </a:r>
          </a:p>
          <a:p>
            <a:pPr marL="741362" lvl="1" indent="-284162">
              <a:lnSpc>
                <a:spcPct val="100000"/>
              </a:lnSpc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Comparando siempre con el padre</a:t>
            </a:r>
          </a:p>
          <a:p>
            <a:pPr marL="741362" lvl="1" indent="-284162">
              <a:lnSpc>
                <a:spcPct val="100000"/>
              </a:lnSpc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Hasta que el valor insertado sea menor que el del padre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" grpId="1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CONCEPTOS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4572000" y="4419600"/>
            <a:ext cx="4495800" cy="265747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u="sng">
                <a:solidFill>
                  <a:srgbClr val="002850"/>
                </a:solidFill>
              </a:rPr>
              <a:t>Arbol Parcialmente Ordenado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 Binario Completo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Con propiedad de orden</a:t>
            </a:r>
          </a:p>
          <a:p>
            <a:pPr marL="1103312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Entre raiz e hijos, la raiz contiene el mayor(o menor) de todos</a:t>
            </a:r>
          </a:p>
        </p:txBody>
      </p:sp>
      <p:sp>
        <p:nvSpPr>
          <p:cNvPr id="18" name="Shape 18"/>
          <p:cNvSpPr/>
          <p:nvPr/>
        </p:nvSpPr>
        <p:spPr>
          <a:xfrm>
            <a:off x="304800" y="1905000"/>
            <a:ext cx="4267200" cy="18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341312" lvl="0" indent="-341312">
              <a:lnSpc>
                <a:spcPct val="110000"/>
              </a:lnSpc>
              <a:spcBef>
                <a:spcPts val="6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400" u="sng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Arbol Binario Completo</a:t>
            </a:r>
          </a:p>
          <a:p>
            <a:pPr marL="694002" lvl="1" indent="-236802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Todos sus niveles estan completos</a:t>
            </a:r>
          </a:p>
          <a:p>
            <a:pPr marL="694002" lvl="1" indent="-236802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A excepción del ultimo nivel, </a:t>
            </a:r>
          </a:p>
          <a:p>
            <a:pPr marL="1103312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Alli las hojas van apareciendo seguidas de izquierda a derecha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5562599" y="76199"/>
            <a:ext cx="2667001" cy="1752601"/>
            <a:chOff x="0" y="0"/>
            <a:chExt cx="2667000" cy="1752600"/>
          </a:xfrm>
        </p:grpSpPr>
        <p:sp>
          <p:nvSpPr>
            <p:cNvPr id="19" name="Shape 19"/>
            <p:cNvSpPr/>
            <p:nvPr/>
          </p:nvSpPr>
          <p:spPr>
            <a:xfrm>
              <a:off x="106680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57200" y="6096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752600" y="6096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0" y="12954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8200" y="12954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371600" y="12954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209800" y="12954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847724" y="390524"/>
              <a:ext cx="285751" cy="2857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1457324" y="390525"/>
              <a:ext cx="361951" cy="28575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V="1">
              <a:off x="228600" y="1000124"/>
              <a:ext cx="2952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flipH="1" flipV="1">
              <a:off x="847725" y="1000124"/>
              <a:ext cx="2190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V="1">
              <a:off x="1600199" y="1000125"/>
              <a:ext cx="219076" cy="2952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 flipV="1">
              <a:off x="2143125" y="1000124"/>
              <a:ext cx="2952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4419599" y="2133599"/>
            <a:ext cx="2209801" cy="1752601"/>
            <a:chOff x="0" y="0"/>
            <a:chExt cx="2209800" cy="1752600"/>
          </a:xfrm>
        </p:grpSpPr>
        <p:sp>
          <p:nvSpPr>
            <p:cNvPr id="33" name="Shape 33"/>
            <p:cNvSpPr/>
            <p:nvPr/>
          </p:nvSpPr>
          <p:spPr>
            <a:xfrm>
              <a:off x="106680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57200" y="6096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752600" y="6096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12954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8200" y="12954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47724" y="390524"/>
              <a:ext cx="285751" cy="2857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457324" y="390525"/>
              <a:ext cx="361951" cy="28575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flipV="1">
              <a:off x="228600" y="1000124"/>
              <a:ext cx="2952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flipV="1">
              <a:off x="847725" y="1000124"/>
              <a:ext cx="2190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43" name="Shape 43"/>
          <p:cNvSpPr/>
          <p:nvPr/>
        </p:nvSpPr>
        <p:spPr>
          <a:xfrm>
            <a:off x="8153400" y="533400"/>
            <a:ext cx="587375" cy="590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096000" y="2057400"/>
            <a:ext cx="587375" cy="590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64" name="Group 64"/>
          <p:cNvGrpSpPr/>
          <p:nvPr/>
        </p:nvGrpSpPr>
        <p:grpSpPr>
          <a:xfrm>
            <a:off x="6629399" y="2133599"/>
            <a:ext cx="2209801" cy="1752601"/>
            <a:chOff x="0" y="0"/>
            <a:chExt cx="2209800" cy="1752600"/>
          </a:xfrm>
        </p:grpSpPr>
        <p:grpSp>
          <p:nvGrpSpPr>
            <p:cNvPr id="47" name="Group 47"/>
            <p:cNvGrpSpPr/>
            <p:nvPr/>
          </p:nvGrpSpPr>
          <p:grpSpPr>
            <a:xfrm>
              <a:off x="1066799" y="-1"/>
              <a:ext cx="457201" cy="457201"/>
              <a:chOff x="0" y="0"/>
              <a:chExt cx="457200" cy="457200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49225" y="34925"/>
                <a:ext cx="184151" cy="366713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457199" y="609599"/>
              <a:ext cx="457201" cy="457201"/>
              <a:chOff x="0" y="0"/>
              <a:chExt cx="457200" cy="457200"/>
            </a:xfrm>
          </p:grpSpPr>
          <p:sp>
            <p:nvSpPr>
              <p:cNvPr id="48" name="Shape 48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149225" y="34925"/>
                <a:ext cx="184151" cy="366713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>
              <a:off x="1752599" y="609599"/>
              <a:ext cx="457201" cy="457201"/>
              <a:chOff x="0" y="0"/>
              <a:chExt cx="457200" cy="457200"/>
            </a:xfrm>
          </p:grpSpPr>
          <p:sp>
            <p:nvSpPr>
              <p:cNvPr id="51" name="Shape 51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149225" y="34925"/>
                <a:ext cx="184151" cy="366713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>
              <a:off x="-1" y="1295399"/>
              <a:ext cx="457201" cy="457201"/>
              <a:chOff x="0" y="0"/>
              <a:chExt cx="457200" cy="457200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149225" y="34925"/>
                <a:ext cx="184151" cy="366713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57" name="Shape 57"/>
            <p:cNvSpPr/>
            <p:nvPr/>
          </p:nvSpPr>
          <p:spPr>
            <a:xfrm flipH="1">
              <a:off x="846137" y="390524"/>
              <a:ext cx="285751" cy="2857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57324" y="390525"/>
              <a:ext cx="361951" cy="28575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V="1">
              <a:off x="228600" y="1000124"/>
              <a:ext cx="2952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62" name="Group 62"/>
            <p:cNvGrpSpPr/>
            <p:nvPr/>
          </p:nvGrpSpPr>
          <p:grpSpPr>
            <a:xfrm>
              <a:off x="1295399" y="1295399"/>
              <a:ext cx="457201" cy="457201"/>
              <a:chOff x="0" y="0"/>
              <a:chExt cx="457200" cy="457200"/>
            </a:xfrm>
          </p:grpSpPr>
          <p:sp>
            <p:nvSpPr>
              <p:cNvPr id="60" name="Shape 60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149225" y="34925"/>
                <a:ext cx="184151" cy="366713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63" name="Shape 63"/>
            <p:cNvSpPr/>
            <p:nvPr/>
          </p:nvSpPr>
          <p:spPr>
            <a:xfrm flipH="1">
              <a:off x="1524000" y="1000124"/>
              <a:ext cx="2952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6934200" y="2438400"/>
            <a:ext cx="1524000" cy="1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2" y="15493"/>
                </a:moveTo>
                <a:cubicBezTo>
                  <a:pt x="19994" y="11847"/>
                  <a:pt x="19139" y="6790"/>
                  <a:pt x="15493" y="4198"/>
                </a:cubicBezTo>
                <a:cubicBezTo>
                  <a:pt x="12683" y="2201"/>
                  <a:pt x="8917" y="2201"/>
                  <a:pt x="6107" y="4198"/>
                </a:cubicBezTo>
                <a:close/>
                <a:moveTo>
                  <a:pt x="4198" y="6107"/>
                </a:moveTo>
                <a:cubicBezTo>
                  <a:pt x="1606" y="9753"/>
                  <a:pt x="2461" y="14810"/>
                  <a:pt x="6107" y="17402"/>
                </a:cubicBezTo>
                <a:cubicBezTo>
                  <a:pt x="8917" y="19399"/>
                  <a:pt x="12683" y="19399"/>
                  <a:pt x="15493" y="17402"/>
                </a:cubicBezTo>
                <a:close/>
              </a:path>
            </a:pathLst>
          </a:custGeom>
          <a:solidFill>
            <a:srgbClr val="FFFF00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05" name="Group 105"/>
          <p:cNvGrpSpPr/>
          <p:nvPr/>
        </p:nvGrpSpPr>
        <p:grpSpPr>
          <a:xfrm>
            <a:off x="685799" y="3933824"/>
            <a:ext cx="3352801" cy="2133601"/>
            <a:chOff x="0" y="0"/>
            <a:chExt cx="3352800" cy="2133600"/>
          </a:xfrm>
        </p:grpSpPr>
        <p:grpSp>
          <p:nvGrpSpPr>
            <p:cNvPr id="68" name="Group 68"/>
            <p:cNvGrpSpPr/>
            <p:nvPr/>
          </p:nvGrpSpPr>
          <p:grpSpPr>
            <a:xfrm>
              <a:off x="1599040" y="-1"/>
              <a:ext cx="494445" cy="457201"/>
              <a:chOff x="0" y="0"/>
              <a:chExt cx="494443" cy="457200"/>
            </a:xfrm>
          </p:grpSpPr>
          <p:sp>
            <p:nvSpPr>
              <p:cNvPr id="66" name="Shape 66"/>
              <p:cNvSpPr/>
              <p:nvPr/>
            </p:nvSpPr>
            <p:spPr>
              <a:xfrm>
                <a:off x="7509" y="0"/>
                <a:ext cx="457201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-1" y="34925"/>
                <a:ext cx="494445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150</a:t>
                </a: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>
              <a:off x="830690" y="457199"/>
              <a:ext cx="494445" cy="457201"/>
              <a:chOff x="0" y="0"/>
              <a:chExt cx="494443" cy="457200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7509" y="0"/>
                <a:ext cx="457201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-1" y="34925"/>
                <a:ext cx="494445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125</a:t>
                </a:r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>
              <a:off x="2362199" y="457199"/>
              <a:ext cx="457201" cy="457201"/>
              <a:chOff x="0" y="0"/>
              <a:chExt cx="457200" cy="4572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46068" y="61150"/>
                <a:ext cx="365064" cy="334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75</a:t>
                </a:r>
              </a:p>
            </p:txBody>
          </p:sp>
        </p:grpSp>
        <p:grpSp>
          <p:nvGrpSpPr>
            <p:cNvPr id="77" name="Group 77"/>
            <p:cNvGrpSpPr/>
            <p:nvPr/>
          </p:nvGrpSpPr>
          <p:grpSpPr>
            <a:xfrm>
              <a:off x="304799" y="1066799"/>
              <a:ext cx="457201" cy="457201"/>
              <a:chOff x="0" y="0"/>
              <a:chExt cx="457200" cy="457200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59562" y="34925"/>
                <a:ext cx="36506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80</a:t>
                </a:r>
              </a:p>
            </p:txBody>
          </p:sp>
        </p:grpSp>
        <p:grpSp>
          <p:nvGrpSpPr>
            <p:cNvPr id="80" name="Group 80"/>
            <p:cNvGrpSpPr/>
            <p:nvPr/>
          </p:nvGrpSpPr>
          <p:grpSpPr>
            <a:xfrm>
              <a:off x="1371599" y="1066799"/>
              <a:ext cx="457201" cy="457201"/>
              <a:chOff x="0" y="0"/>
              <a:chExt cx="457200" cy="457200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59562" y="34925"/>
                <a:ext cx="36506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30</a:t>
                </a:r>
              </a:p>
            </p:txBody>
          </p:sp>
        </p:grpSp>
        <p:sp>
          <p:nvSpPr>
            <p:cNvPr id="81" name="Shape 81"/>
            <p:cNvSpPr/>
            <p:nvPr/>
          </p:nvSpPr>
          <p:spPr>
            <a:xfrm flipH="1">
              <a:off x="1228724" y="390524"/>
              <a:ext cx="444501" cy="1333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997074" y="390524"/>
              <a:ext cx="431801" cy="1333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V="1">
              <a:off x="533399" y="847725"/>
              <a:ext cx="371477" cy="2190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 flipV="1">
              <a:off x="1228725" y="847724"/>
              <a:ext cx="3714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87" name="Group 87"/>
            <p:cNvGrpSpPr/>
            <p:nvPr/>
          </p:nvGrpSpPr>
          <p:grpSpPr>
            <a:xfrm>
              <a:off x="1904999" y="1066799"/>
              <a:ext cx="457201" cy="457201"/>
              <a:chOff x="0" y="0"/>
              <a:chExt cx="457200" cy="457200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90" name="Group 90"/>
            <p:cNvGrpSpPr/>
            <p:nvPr/>
          </p:nvGrpSpPr>
          <p:grpSpPr>
            <a:xfrm>
              <a:off x="2895599" y="1066799"/>
              <a:ext cx="457201" cy="457201"/>
              <a:chOff x="0" y="0"/>
              <a:chExt cx="457200" cy="457200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sp>
          <p:nvSpPr>
            <p:cNvPr id="91" name="Shape 91"/>
            <p:cNvSpPr/>
            <p:nvPr/>
          </p:nvSpPr>
          <p:spPr>
            <a:xfrm flipV="1">
              <a:off x="2133600" y="847724"/>
              <a:ext cx="2952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flipH="1" flipV="1">
              <a:off x="2752724" y="847724"/>
              <a:ext cx="3714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-1" y="1676399"/>
              <a:ext cx="457201" cy="457201"/>
              <a:chOff x="0" y="0"/>
              <a:chExt cx="457200" cy="457200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383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sp>
          <p:nvSpPr>
            <p:cNvPr id="96" name="Shape 96"/>
            <p:cNvSpPr/>
            <p:nvPr/>
          </p:nvSpPr>
          <p:spPr>
            <a:xfrm flipV="1">
              <a:off x="228599" y="1457325"/>
              <a:ext cx="142877" cy="2190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99" name="Group 99"/>
            <p:cNvGrpSpPr/>
            <p:nvPr/>
          </p:nvGrpSpPr>
          <p:grpSpPr>
            <a:xfrm>
              <a:off x="609599" y="1676399"/>
              <a:ext cx="457201" cy="457201"/>
              <a:chOff x="0" y="0"/>
              <a:chExt cx="457200" cy="457200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sp>
          <p:nvSpPr>
            <p:cNvPr id="100" name="Shape 100"/>
            <p:cNvSpPr/>
            <p:nvPr/>
          </p:nvSpPr>
          <p:spPr>
            <a:xfrm flipH="1" flipV="1">
              <a:off x="695325" y="1457325"/>
              <a:ext cx="142876" cy="2190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03" name="Group 103"/>
            <p:cNvGrpSpPr/>
            <p:nvPr/>
          </p:nvGrpSpPr>
          <p:grpSpPr>
            <a:xfrm>
              <a:off x="1142999" y="1676399"/>
              <a:ext cx="457201" cy="457201"/>
              <a:chOff x="0" y="0"/>
              <a:chExt cx="457200" cy="457200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104" name="Shape 104"/>
            <p:cNvSpPr/>
            <p:nvPr/>
          </p:nvSpPr>
          <p:spPr>
            <a:xfrm flipV="1">
              <a:off x="1371600" y="1457324"/>
              <a:ext cx="666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8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8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8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8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8" build="p" animBg="1" advAuto="0"/>
      <p:bldP spid="18" grpId="1" animBg="1" advAuto="0"/>
      <p:bldP spid="32" grpId="2" animBg="1" advAuto="0"/>
      <p:bldP spid="42" grpId="4" animBg="1" advAuto="0"/>
      <p:bldP spid="43" grpId="3" animBg="1" advAuto="0"/>
      <p:bldP spid="44" grpId="5" animBg="1" advAuto="0"/>
      <p:bldP spid="64" grpId="6" animBg="1" advAuto="0"/>
      <p:bldP spid="65" grpId="7" animBg="1" advAuto="0"/>
      <p:bldP spid="105" grpId="9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ENCOLAR: EJEMPLO</a:t>
            </a:r>
          </a:p>
        </p:txBody>
      </p:sp>
      <p:sp>
        <p:nvSpPr>
          <p:cNvPr id="960" name="Shape 960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3581400" cy="39243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0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Insertar al final</a:t>
            </a:r>
          </a:p>
          <a:p>
            <a:pPr marL="255984" lvl="0" indent="-255984">
              <a:lnSpc>
                <a:spcPct val="10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Subir el valor hasta que ya no sea necesario</a:t>
            </a:r>
          </a:p>
        </p:txBody>
      </p:sp>
      <p:grpSp>
        <p:nvGrpSpPr>
          <p:cNvPr id="1011" name="Group 1011"/>
          <p:cNvGrpSpPr/>
          <p:nvPr/>
        </p:nvGrpSpPr>
        <p:grpSpPr>
          <a:xfrm>
            <a:off x="5105399" y="1593850"/>
            <a:ext cx="3352801" cy="2947760"/>
            <a:chOff x="0" y="0"/>
            <a:chExt cx="3352800" cy="2947759"/>
          </a:xfrm>
        </p:grpSpPr>
        <p:grpSp>
          <p:nvGrpSpPr>
            <p:cNvPr id="1000" name="Group 1000"/>
            <p:cNvGrpSpPr/>
            <p:nvPr/>
          </p:nvGrpSpPr>
          <p:grpSpPr>
            <a:xfrm>
              <a:off x="-1" y="360362"/>
              <a:ext cx="3352801" cy="2209801"/>
              <a:chOff x="0" y="0"/>
              <a:chExt cx="3352800" cy="2209800"/>
            </a:xfrm>
          </p:grpSpPr>
          <p:grpSp>
            <p:nvGrpSpPr>
              <p:cNvPr id="963" name="Group 963"/>
              <p:cNvGrpSpPr/>
              <p:nvPr/>
            </p:nvGrpSpPr>
            <p:grpSpPr>
              <a:xfrm>
                <a:off x="1599040" y="-1"/>
                <a:ext cx="494445" cy="457201"/>
                <a:chOff x="0" y="0"/>
                <a:chExt cx="494443" cy="457200"/>
              </a:xfrm>
            </p:grpSpPr>
            <p:sp>
              <p:nvSpPr>
                <p:cNvPr id="961" name="Shape 961"/>
                <p:cNvSpPr/>
                <p:nvPr/>
              </p:nvSpPr>
              <p:spPr>
                <a:xfrm>
                  <a:off x="7509" y="0"/>
                  <a:ext cx="457201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>
                  <a:off x="-1" y="34925"/>
                  <a:ext cx="494445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150</a:t>
                  </a:r>
                </a:p>
              </p:txBody>
            </p:sp>
          </p:grpSp>
          <p:grpSp>
            <p:nvGrpSpPr>
              <p:cNvPr id="966" name="Group 966"/>
              <p:cNvGrpSpPr/>
              <p:nvPr/>
            </p:nvGrpSpPr>
            <p:grpSpPr>
              <a:xfrm>
                <a:off x="830690" y="457199"/>
                <a:ext cx="494445" cy="457201"/>
                <a:chOff x="0" y="0"/>
                <a:chExt cx="494443" cy="457200"/>
              </a:xfrm>
            </p:grpSpPr>
            <p:sp>
              <p:nvSpPr>
                <p:cNvPr id="964" name="Shape 964"/>
                <p:cNvSpPr/>
                <p:nvPr/>
              </p:nvSpPr>
              <p:spPr>
                <a:xfrm>
                  <a:off x="7509" y="0"/>
                  <a:ext cx="457201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-1" y="34925"/>
                  <a:ext cx="494445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125</a:t>
                  </a:r>
                </a:p>
              </p:txBody>
            </p:sp>
          </p:grpSp>
          <p:grpSp>
            <p:nvGrpSpPr>
              <p:cNvPr id="969" name="Group 969"/>
              <p:cNvGrpSpPr/>
              <p:nvPr/>
            </p:nvGrpSpPr>
            <p:grpSpPr>
              <a:xfrm>
                <a:off x="2362199" y="457199"/>
                <a:ext cx="457201" cy="457201"/>
                <a:chOff x="0" y="0"/>
                <a:chExt cx="457200" cy="457200"/>
              </a:xfrm>
            </p:grpSpPr>
            <p:sp>
              <p:nvSpPr>
                <p:cNvPr id="967" name="Shape 967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46068" y="61150"/>
                  <a:ext cx="365064" cy="334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75</a:t>
                  </a:r>
                </a:p>
              </p:txBody>
            </p:sp>
          </p:grpSp>
          <p:grpSp>
            <p:nvGrpSpPr>
              <p:cNvPr id="972" name="Group 972"/>
              <p:cNvGrpSpPr/>
              <p:nvPr/>
            </p:nvGrpSpPr>
            <p:grpSpPr>
              <a:xfrm>
                <a:off x="304799" y="1066799"/>
                <a:ext cx="457201" cy="457201"/>
                <a:chOff x="0" y="0"/>
                <a:chExt cx="457200" cy="457200"/>
              </a:xfrm>
            </p:grpSpPr>
            <p:sp>
              <p:nvSpPr>
                <p:cNvPr id="970" name="Shape 970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80</a:t>
                  </a:r>
                </a:p>
              </p:txBody>
            </p:sp>
          </p:grpSp>
          <p:grpSp>
            <p:nvGrpSpPr>
              <p:cNvPr id="975" name="Group 975"/>
              <p:cNvGrpSpPr/>
              <p:nvPr/>
            </p:nvGrpSpPr>
            <p:grpSpPr>
              <a:xfrm>
                <a:off x="1371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973" name="Shape 973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30</a:t>
                  </a:r>
                </a:p>
              </p:txBody>
            </p:sp>
          </p:grpSp>
          <p:sp>
            <p:nvSpPr>
              <p:cNvPr id="976" name="Shape 976"/>
              <p:cNvSpPr/>
              <p:nvPr/>
            </p:nvSpPr>
            <p:spPr>
              <a:xfrm flipH="1">
                <a:off x="1228724" y="390524"/>
                <a:ext cx="4445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77" name="Shape 977"/>
              <p:cNvSpPr/>
              <p:nvPr/>
            </p:nvSpPr>
            <p:spPr>
              <a:xfrm>
                <a:off x="1997074" y="390524"/>
                <a:ext cx="4318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 flipV="1">
                <a:off x="533399" y="847725"/>
                <a:ext cx="371477" cy="2190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 flipH="1" flipV="1">
                <a:off x="1228725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982" name="Group 982"/>
              <p:cNvGrpSpPr/>
              <p:nvPr/>
            </p:nvGrpSpPr>
            <p:grpSpPr>
              <a:xfrm>
                <a:off x="1904999" y="1066799"/>
                <a:ext cx="457201" cy="457201"/>
                <a:chOff x="0" y="0"/>
                <a:chExt cx="457200" cy="457200"/>
              </a:xfrm>
            </p:grpSpPr>
            <p:sp>
              <p:nvSpPr>
                <p:cNvPr id="980" name="Shape 980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25</a:t>
                  </a:r>
                </a:p>
              </p:txBody>
            </p:sp>
          </p:grpSp>
          <p:grpSp>
            <p:nvGrpSpPr>
              <p:cNvPr id="985" name="Group 985"/>
              <p:cNvGrpSpPr/>
              <p:nvPr/>
            </p:nvGrpSpPr>
            <p:grpSpPr>
              <a:xfrm>
                <a:off x="2895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983" name="Shape 983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72</a:t>
                  </a:r>
                </a:p>
              </p:txBody>
            </p:sp>
          </p:grpSp>
          <p:sp>
            <p:nvSpPr>
              <p:cNvPr id="986" name="Shape 986"/>
              <p:cNvSpPr/>
              <p:nvPr/>
            </p:nvSpPr>
            <p:spPr>
              <a:xfrm flipV="1">
                <a:off x="2133600" y="847724"/>
                <a:ext cx="2952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 flipH="1" flipV="1">
                <a:off x="2752724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990" name="Group 990"/>
              <p:cNvGrpSpPr/>
              <p:nvPr/>
            </p:nvGrpSpPr>
            <p:grpSpPr>
              <a:xfrm>
                <a:off x="-1" y="1752599"/>
                <a:ext cx="457201" cy="457201"/>
                <a:chOff x="0" y="0"/>
                <a:chExt cx="457200" cy="457200"/>
              </a:xfrm>
            </p:grpSpPr>
            <p:sp>
              <p:nvSpPr>
                <p:cNvPr id="988" name="Shape 988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383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15</a:t>
                  </a:r>
                </a:p>
              </p:txBody>
            </p:sp>
          </p:grpSp>
          <p:sp>
            <p:nvSpPr>
              <p:cNvPr id="991" name="Shape 991"/>
              <p:cNvSpPr/>
              <p:nvPr/>
            </p:nvSpPr>
            <p:spPr>
              <a:xfrm flipV="1">
                <a:off x="228599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994" name="Group 994"/>
              <p:cNvGrpSpPr/>
              <p:nvPr/>
            </p:nvGrpSpPr>
            <p:grpSpPr>
              <a:xfrm>
                <a:off x="609599" y="1752599"/>
                <a:ext cx="457201" cy="457201"/>
                <a:chOff x="0" y="0"/>
                <a:chExt cx="457200" cy="457200"/>
              </a:xfrm>
            </p:grpSpPr>
            <p:sp>
              <p:nvSpPr>
                <p:cNvPr id="992" name="Shape 992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20</a:t>
                  </a:r>
                </a:p>
              </p:txBody>
            </p:sp>
          </p:grpSp>
          <p:sp>
            <p:nvSpPr>
              <p:cNvPr id="995" name="Shape 995"/>
              <p:cNvSpPr/>
              <p:nvPr/>
            </p:nvSpPr>
            <p:spPr>
              <a:xfrm flipH="1" flipV="1">
                <a:off x="695324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998" name="Group 998"/>
              <p:cNvGrpSpPr/>
              <p:nvPr/>
            </p:nvGrpSpPr>
            <p:grpSpPr>
              <a:xfrm>
                <a:off x="1142999" y="1752599"/>
                <a:ext cx="457201" cy="457201"/>
                <a:chOff x="0" y="0"/>
                <a:chExt cx="457200" cy="457200"/>
              </a:xfrm>
            </p:grpSpPr>
            <p:sp>
              <p:nvSpPr>
                <p:cNvPr id="996" name="Shape 99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28</a:t>
                  </a:r>
                </a:p>
              </p:txBody>
            </p:sp>
          </p:grpSp>
          <p:sp>
            <p:nvSpPr>
              <p:cNvPr id="999" name="Shape 999"/>
              <p:cNvSpPr/>
              <p:nvPr/>
            </p:nvSpPr>
            <p:spPr>
              <a:xfrm flipV="1">
                <a:off x="1371599" y="1457325"/>
                <a:ext cx="66677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001" name="Shape 1001"/>
            <p:cNvSpPr/>
            <p:nvPr/>
          </p:nvSpPr>
          <p:spPr>
            <a:xfrm>
              <a:off x="1732547" y="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0</a:t>
              </a: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959435" y="4572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1</a:t>
              </a: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497722" y="4572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2</a:t>
              </a: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3641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3</a:t>
              </a: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15833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4</a:t>
              </a: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262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5</a:t>
              </a: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30930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6</a:t>
              </a: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114885" y="26463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7</a:t>
              </a: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724485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8</a:t>
              </a: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1280110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9</a:t>
              </a:r>
            </a:p>
          </p:txBody>
        </p:sp>
      </p:grpSp>
      <p:sp>
        <p:nvSpPr>
          <p:cNvPr id="1012" name="Shape 1012"/>
          <p:cNvSpPr/>
          <p:nvPr/>
        </p:nvSpPr>
        <p:spPr>
          <a:xfrm>
            <a:off x="338375" y="4638675"/>
            <a:ext cx="2650650" cy="471260"/>
          </a:xfrm>
          <a:prstGeom prst="rect">
            <a:avLst/>
          </a:prstGeom>
          <a:ln w="9360">
            <a:solidFill>
              <a:srgbClr val="99CCFF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lvl="0" algn="ctr">
              <a:lnSpc>
                <a:spcPct val="100000"/>
              </a:lnSpc>
              <a:spcBef>
                <a:spcPts val="15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400" b="1">
                <a:latin typeface="Tahoma"/>
                <a:ea typeface="Tahoma"/>
                <a:cs typeface="Tahoma"/>
                <a:sym typeface="Tahoma"/>
              </a:rPr>
              <a:t>Nuevo valor: </a:t>
            </a:r>
            <a:r>
              <a:rPr sz="2400">
                <a:latin typeface="Tahoma"/>
                <a:ea typeface="Tahoma"/>
                <a:cs typeface="Tahoma"/>
                <a:sym typeface="Tahoma"/>
              </a:rPr>
              <a:t>130</a:t>
            </a:r>
          </a:p>
        </p:txBody>
      </p:sp>
      <p:grpSp>
        <p:nvGrpSpPr>
          <p:cNvPr id="1053" name="Group 1053"/>
          <p:cNvGrpSpPr/>
          <p:nvPr/>
        </p:nvGrpSpPr>
        <p:grpSpPr>
          <a:xfrm>
            <a:off x="3810000" y="4683125"/>
            <a:ext cx="4572000" cy="655576"/>
            <a:chOff x="0" y="0"/>
            <a:chExt cx="4572000" cy="655575"/>
          </a:xfrm>
        </p:grpSpPr>
        <p:grpSp>
          <p:nvGrpSpPr>
            <p:cNvPr id="1015" name="Group 1015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1013" name="Shape 101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150</a:t>
                </a:r>
              </a:p>
            </p:txBody>
          </p:sp>
        </p:grpSp>
        <p:grpSp>
          <p:nvGrpSpPr>
            <p:cNvPr id="1018" name="Group 1018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1016" name="Shape 101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125</a:t>
                </a:r>
              </a:p>
            </p:txBody>
          </p:sp>
        </p:grpSp>
        <p:grpSp>
          <p:nvGrpSpPr>
            <p:cNvPr id="1021" name="Group 1021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1019" name="Shape 101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1024" name="Group 1024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1022" name="Shape 102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1027" name="Group 1027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1025" name="Shape 102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26" name="Shape 102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1030" name="Group 1030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1028" name="Shape 102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1033" name="Group 1033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1031" name="Shape 103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1036" name="Group 1036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1034" name="Shape 103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1039" name="Group 1039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1037" name="Shape 103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grpSp>
          <p:nvGrpSpPr>
            <p:cNvPr id="1042" name="Group 1042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1040" name="Shape 104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1043" name="Shape 1043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  <p:grpSp>
        <p:nvGrpSpPr>
          <p:cNvPr id="1058" name="Group 1058"/>
          <p:cNvGrpSpPr/>
          <p:nvPr/>
        </p:nvGrpSpPr>
        <p:grpSpPr>
          <a:xfrm>
            <a:off x="8361362" y="4683125"/>
            <a:ext cx="457201" cy="649226"/>
            <a:chOff x="0" y="0"/>
            <a:chExt cx="457200" cy="649225"/>
          </a:xfrm>
        </p:grpSpPr>
        <p:grpSp>
          <p:nvGrpSpPr>
            <p:cNvPr id="1056" name="Group 1056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1054" name="Shape 105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130</a:t>
                </a:r>
              </a:p>
            </p:txBody>
          </p:sp>
        </p:grpSp>
        <p:sp>
          <p:nvSpPr>
            <p:cNvPr id="1057" name="Shape 1057"/>
            <p:cNvSpPr/>
            <p:nvPr/>
          </p:nvSpPr>
          <p:spPr>
            <a:xfrm>
              <a:off x="70451" y="339725"/>
              <a:ext cx="30042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10</a:t>
              </a:r>
            </a:p>
          </p:txBody>
        </p:sp>
      </p:grpSp>
      <p:grpSp>
        <p:nvGrpSpPr>
          <p:cNvPr id="1063" name="Group 1063"/>
          <p:cNvGrpSpPr/>
          <p:nvPr/>
        </p:nvGrpSpPr>
        <p:grpSpPr>
          <a:xfrm>
            <a:off x="6867524" y="3411537"/>
            <a:ext cx="528310" cy="744538"/>
            <a:chOff x="0" y="0"/>
            <a:chExt cx="528308" cy="744537"/>
          </a:xfrm>
        </p:grpSpPr>
        <p:grpSp>
          <p:nvGrpSpPr>
            <p:cNvPr id="1061" name="Group 1061"/>
            <p:cNvGrpSpPr/>
            <p:nvPr/>
          </p:nvGrpSpPr>
          <p:grpSpPr>
            <a:xfrm>
              <a:off x="66674" y="287337"/>
              <a:ext cx="461635" cy="457201"/>
              <a:chOff x="0" y="0"/>
              <a:chExt cx="461633" cy="457200"/>
            </a:xfrm>
          </p:grpSpPr>
          <p:sp>
            <p:nvSpPr>
              <p:cNvPr id="1059" name="Shape 1059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2553" y="34925"/>
                <a:ext cx="439081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130</a:t>
                </a:r>
              </a:p>
            </p:txBody>
          </p:sp>
        </p:grpSp>
        <p:sp>
          <p:nvSpPr>
            <p:cNvPr id="1062" name="Shape 1062"/>
            <p:cNvSpPr/>
            <p:nvPr/>
          </p:nvSpPr>
          <p:spPr>
            <a:xfrm>
              <a:off x="-1" y="0"/>
              <a:ext cx="133352" cy="35401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066" name="Group 1066"/>
          <p:cNvGrpSpPr/>
          <p:nvPr/>
        </p:nvGrpSpPr>
        <p:grpSpPr>
          <a:xfrm>
            <a:off x="6471078" y="3027362"/>
            <a:ext cx="494445" cy="457201"/>
            <a:chOff x="0" y="0"/>
            <a:chExt cx="494443" cy="457200"/>
          </a:xfrm>
        </p:grpSpPr>
        <p:sp>
          <p:nvSpPr>
            <p:cNvPr id="1064" name="Shape 1064"/>
            <p:cNvSpPr/>
            <p:nvPr/>
          </p:nvSpPr>
          <p:spPr>
            <a:xfrm>
              <a:off x="5921" y="0"/>
              <a:ext cx="457201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-1" y="34925"/>
              <a:ext cx="494445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130</a:t>
              </a:r>
            </a:p>
          </p:txBody>
        </p:sp>
      </p:grpSp>
      <p:grpSp>
        <p:nvGrpSpPr>
          <p:cNvPr id="1069" name="Group 1069"/>
          <p:cNvGrpSpPr/>
          <p:nvPr/>
        </p:nvGrpSpPr>
        <p:grpSpPr>
          <a:xfrm>
            <a:off x="6934199" y="3692524"/>
            <a:ext cx="457201" cy="457201"/>
            <a:chOff x="0" y="0"/>
            <a:chExt cx="457200" cy="457200"/>
          </a:xfrm>
        </p:grpSpPr>
        <p:sp>
          <p:nvSpPr>
            <p:cNvPr id="1067" name="Shape 1067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76429" y="34925"/>
              <a:ext cx="328154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30</a:t>
              </a:r>
            </a:p>
          </p:txBody>
        </p:sp>
      </p:grpSp>
      <p:grpSp>
        <p:nvGrpSpPr>
          <p:cNvPr id="1072" name="Group 1072"/>
          <p:cNvGrpSpPr/>
          <p:nvPr/>
        </p:nvGrpSpPr>
        <p:grpSpPr>
          <a:xfrm>
            <a:off x="5928153" y="2417762"/>
            <a:ext cx="494445" cy="457201"/>
            <a:chOff x="0" y="0"/>
            <a:chExt cx="494443" cy="457200"/>
          </a:xfrm>
        </p:grpSpPr>
        <p:sp>
          <p:nvSpPr>
            <p:cNvPr id="1070" name="Shape 1070"/>
            <p:cNvSpPr/>
            <p:nvPr/>
          </p:nvSpPr>
          <p:spPr>
            <a:xfrm>
              <a:off x="5921" y="0"/>
              <a:ext cx="457201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-1" y="34925"/>
              <a:ext cx="494445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130</a:t>
              </a:r>
            </a:p>
          </p:txBody>
        </p:sp>
      </p:grpSp>
      <p:grpSp>
        <p:nvGrpSpPr>
          <p:cNvPr id="1075" name="Group 1075"/>
          <p:cNvGrpSpPr/>
          <p:nvPr/>
        </p:nvGrpSpPr>
        <p:grpSpPr>
          <a:xfrm>
            <a:off x="6475840" y="3033712"/>
            <a:ext cx="494445" cy="457201"/>
            <a:chOff x="0" y="0"/>
            <a:chExt cx="494443" cy="457200"/>
          </a:xfrm>
        </p:grpSpPr>
        <p:sp>
          <p:nvSpPr>
            <p:cNvPr id="1073" name="Shape 1073"/>
            <p:cNvSpPr/>
            <p:nvPr/>
          </p:nvSpPr>
          <p:spPr>
            <a:xfrm>
              <a:off x="5921" y="0"/>
              <a:ext cx="457201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-1" y="34925"/>
              <a:ext cx="494445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125</a:t>
              </a:r>
            </a:p>
          </p:txBody>
        </p:sp>
      </p:grpSp>
      <p:sp>
        <p:nvSpPr>
          <p:cNvPr id="1076" name="Shape 1076"/>
          <p:cNvSpPr/>
          <p:nvPr/>
        </p:nvSpPr>
        <p:spPr>
          <a:xfrm flipV="1">
            <a:off x="4191000" y="2894012"/>
            <a:ext cx="1588" cy="1222376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3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32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" grpId="1" build="p" animBg="1" advAuto="0"/>
      <p:bldP spid="1011" grpId="2" animBg="1" advAuto="0"/>
      <p:bldP spid="1012" grpId="4" animBg="1" advAuto="0"/>
      <p:bldP spid="1053" grpId="3" animBg="1" advAuto="0"/>
      <p:bldP spid="1058" grpId="6" animBg="1" advAuto="0"/>
      <p:bldP spid="1063" grpId="5" animBg="1" advAuto="0"/>
      <p:bldP spid="1066" grpId="7" animBg="1" advAuto="0"/>
      <p:bldP spid="1069" grpId="8" animBg="1" advAuto="0"/>
      <p:bldP spid="1072" grpId="9" animBg="1" advAuto="0"/>
      <p:bldP spid="1075" grpId="10" animBg="1" advAuto="0"/>
      <p:bldP spid="1076" grpId="1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UTILIDAD DE UN HEAP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8648" lvl="0" indent="-298648">
              <a:lnSpc>
                <a:spcPct val="120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Si el mayor valor </a:t>
            </a:r>
            <a:r>
              <a:rPr sz="2800" dirty="0" err="1">
                <a:solidFill>
                  <a:srgbClr val="002850"/>
                </a:solidFill>
              </a:rPr>
              <a:t>esta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siempre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en</a:t>
            </a:r>
            <a:r>
              <a:rPr sz="2800" dirty="0">
                <a:solidFill>
                  <a:srgbClr val="002850"/>
                </a:solidFill>
              </a:rPr>
              <a:t> la </a:t>
            </a:r>
            <a:r>
              <a:rPr sz="2800" dirty="0" err="1">
                <a:solidFill>
                  <a:srgbClr val="002850"/>
                </a:solidFill>
              </a:rPr>
              <a:t>raiz</a:t>
            </a:r>
            <a:endParaRPr sz="2800" dirty="0">
              <a:solidFill>
                <a:srgbClr val="002850"/>
              </a:solidFill>
            </a:endParaRPr>
          </a:p>
          <a:p>
            <a:pPr marL="700767" lvl="1" indent="-243567">
              <a:lnSpc>
                <a:spcPct val="12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El heap </a:t>
            </a:r>
            <a:r>
              <a:rPr sz="2400" dirty="0" err="1">
                <a:solidFill>
                  <a:srgbClr val="002850"/>
                </a:solidFill>
              </a:rPr>
              <a:t>presenta</a:t>
            </a:r>
            <a:r>
              <a:rPr sz="2400" dirty="0">
                <a:solidFill>
                  <a:srgbClr val="002850"/>
                </a:solidFill>
              </a:rPr>
              <a:t> un </a:t>
            </a:r>
            <a:r>
              <a:rPr sz="2400" dirty="0" err="1">
                <a:solidFill>
                  <a:srgbClr val="002850"/>
                </a:solidFill>
              </a:rPr>
              <a:t>cierto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orden</a:t>
            </a:r>
            <a:endParaRPr sz="2400" dirty="0">
              <a:solidFill>
                <a:srgbClr val="002850"/>
              </a:solidFill>
            </a:endParaRPr>
          </a:p>
          <a:p>
            <a:pPr marL="700767" lvl="1" indent="-243567">
              <a:lnSpc>
                <a:spcPct val="12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Al remover </a:t>
            </a:r>
            <a:r>
              <a:rPr sz="2400" dirty="0" err="1">
                <a:solidFill>
                  <a:srgbClr val="002850"/>
                </a:solidFill>
              </a:rPr>
              <a:t>consecutivamente</a:t>
            </a:r>
            <a:r>
              <a:rPr sz="2400" dirty="0">
                <a:solidFill>
                  <a:srgbClr val="002850"/>
                </a:solidFill>
              </a:rPr>
              <a:t> la </a:t>
            </a:r>
            <a:r>
              <a:rPr sz="2400" dirty="0" err="1">
                <a:solidFill>
                  <a:srgbClr val="002850"/>
                </a:solidFill>
              </a:rPr>
              <a:t>raiz</a:t>
            </a:r>
            <a:endParaRPr sz="2400" dirty="0">
              <a:solidFill>
                <a:srgbClr val="002850"/>
              </a:solidFill>
            </a:endParaRPr>
          </a:p>
          <a:p>
            <a:pPr marL="1104900" lvl="2" indent="-190500">
              <a:lnSpc>
                <a:spcPct val="120000"/>
              </a:lnSpc>
              <a:spcBef>
                <a:spcPts val="5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i="1" dirty="0" err="1">
                <a:solidFill>
                  <a:srgbClr val="002850"/>
                </a:solidFill>
              </a:rPr>
              <a:t>Vamos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consiguiendo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valores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b="1" i="1" dirty="0" err="1">
                <a:solidFill>
                  <a:srgbClr val="002850"/>
                </a:solidFill>
              </a:rPr>
              <a:t>ordenados</a:t>
            </a:r>
            <a:endParaRPr sz="2000" b="1" i="1" dirty="0">
              <a:solidFill>
                <a:srgbClr val="002850"/>
              </a:solidFill>
            </a:endParaRPr>
          </a:p>
          <a:p>
            <a:pPr marL="298648" lvl="0" indent="-298648">
              <a:lnSpc>
                <a:spcPct val="120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El heap se </a:t>
            </a:r>
            <a:r>
              <a:rPr sz="2800" dirty="0" err="1">
                <a:solidFill>
                  <a:srgbClr val="002850"/>
                </a:solidFill>
              </a:rPr>
              <a:t>utiliza</a:t>
            </a:r>
            <a:r>
              <a:rPr sz="2800" dirty="0">
                <a:solidFill>
                  <a:srgbClr val="002850"/>
                </a:solidFill>
              </a:rPr>
              <a:t> </a:t>
            </a:r>
          </a:p>
          <a:p>
            <a:pPr marL="700767" lvl="1" indent="-243567">
              <a:lnSpc>
                <a:spcPct val="12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Para el </a:t>
            </a:r>
            <a:r>
              <a:rPr sz="2400" dirty="0" err="1">
                <a:solidFill>
                  <a:srgbClr val="002850"/>
                </a:solidFill>
              </a:rPr>
              <a:t>ordenamiento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elementos</a:t>
            </a:r>
            <a:r>
              <a:rPr sz="2400" dirty="0">
                <a:solidFill>
                  <a:srgbClr val="002850"/>
                </a:solidFill>
              </a:rPr>
              <a:t>(</a:t>
            </a:r>
            <a:r>
              <a:rPr sz="2400" dirty="0" err="1">
                <a:solidFill>
                  <a:srgbClr val="002850"/>
                </a:solidFill>
              </a:rPr>
              <a:t>HeapSort</a:t>
            </a:r>
            <a:r>
              <a:rPr sz="2400" dirty="0">
                <a:solidFill>
                  <a:srgbClr val="002850"/>
                </a:solidFill>
              </a:rPr>
              <a:t>)‏</a:t>
            </a:r>
          </a:p>
          <a:p>
            <a:pPr marL="700767" lvl="1" indent="-243567">
              <a:lnSpc>
                <a:spcPct val="12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Para </a:t>
            </a:r>
            <a:r>
              <a:rPr sz="2400" dirty="0" err="1">
                <a:solidFill>
                  <a:srgbClr val="002850"/>
                </a:solidFill>
              </a:rPr>
              <a:t>implementar</a:t>
            </a:r>
            <a:r>
              <a:rPr sz="2400" dirty="0">
                <a:solidFill>
                  <a:srgbClr val="002850"/>
                </a:solidFill>
              </a:rPr>
              <a:t> colas de </a:t>
            </a:r>
            <a:r>
              <a:rPr sz="2400" dirty="0" err="1">
                <a:solidFill>
                  <a:srgbClr val="002850"/>
                </a:solidFill>
              </a:rPr>
              <a:t>prioridad</a:t>
            </a:r>
            <a:endParaRPr sz="2400" dirty="0">
              <a:solidFill>
                <a:srgbClr val="002850"/>
              </a:solidFill>
            </a:endParaRPr>
          </a:p>
          <a:p>
            <a:pPr marL="1104900" lvl="2" indent="-190500">
              <a:lnSpc>
                <a:spcPct val="120000"/>
              </a:lnSpc>
              <a:spcBef>
                <a:spcPts val="5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i="1" dirty="0" err="1">
                <a:solidFill>
                  <a:srgbClr val="002850"/>
                </a:solidFill>
              </a:rPr>
              <a:t>Desencolar</a:t>
            </a:r>
            <a:r>
              <a:rPr sz="2000" i="1" dirty="0">
                <a:solidFill>
                  <a:srgbClr val="002850"/>
                </a:solidFill>
              </a:rPr>
              <a:t> es</a:t>
            </a:r>
            <a:r>
              <a:rPr lang="en-GB" sz="2000" i="1" dirty="0">
                <a:solidFill>
                  <a:srgbClr val="002850"/>
                </a:solidFill>
              </a:rPr>
              <a:t>, </a:t>
            </a:r>
            <a:r>
              <a:rPr lang="en-GB" sz="2000" i="1" dirty="0" err="1">
                <a:solidFill>
                  <a:srgbClr val="002850"/>
                </a:solidFill>
              </a:rPr>
              <a:t>esencialmente</a:t>
            </a:r>
            <a:r>
              <a:rPr lang="en-GB" sz="2000" i="1" dirty="0">
                <a:solidFill>
                  <a:srgbClr val="002850"/>
                </a:solidFill>
              </a:rPr>
              <a:t>,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retirar</a:t>
            </a:r>
            <a:r>
              <a:rPr sz="2000" i="1" dirty="0">
                <a:solidFill>
                  <a:srgbClr val="002850"/>
                </a:solidFill>
              </a:rPr>
              <a:t> el valor </a:t>
            </a:r>
            <a:r>
              <a:rPr lang="en-GB" sz="2000" i="1" dirty="0" err="1">
                <a:solidFill>
                  <a:srgbClr val="002850"/>
                </a:solidFill>
              </a:rPr>
              <a:t>almacenado</a:t>
            </a:r>
            <a:r>
              <a:rPr lang="en-GB" sz="2000" i="1" dirty="0">
                <a:solidFill>
                  <a:srgbClr val="002850"/>
                </a:solidFill>
              </a:rPr>
              <a:t> </a:t>
            </a:r>
            <a:r>
              <a:rPr lang="en-GB" sz="2000" i="1" dirty="0" err="1">
                <a:solidFill>
                  <a:srgbClr val="002850"/>
                </a:solidFill>
              </a:rPr>
              <a:t>en</a:t>
            </a:r>
            <a:r>
              <a:rPr sz="2000" i="1" dirty="0">
                <a:solidFill>
                  <a:srgbClr val="002850"/>
                </a:solidFill>
              </a:rPr>
              <a:t> la </a:t>
            </a:r>
            <a:r>
              <a:rPr sz="2000" i="1" dirty="0" err="1">
                <a:solidFill>
                  <a:srgbClr val="002850"/>
                </a:solidFill>
              </a:rPr>
              <a:t>raiz</a:t>
            </a:r>
            <a:endParaRPr sz="2000" i="1" dirty="0">
              <a:solidFill>
                <a:srgbClr val="00285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IMPLEMENTACION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228600" y="2130425"/>
            <a:ext cx="5867400" cy="2173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Un heap no admite “huecos”, </a:t>
            </a:r>
          </a:p>
          <a:p>
            <a:pPr marL="735919" lvl="1" indent="-204107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C/nivel se va llenando de izq. A der</a:t>
            </a:r>
          </a:p>
          <a:p>
            <a:pPr marL="735919" lvl="1" indent="-204107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Hay una secuencia</a:t>
            </a:r>
          </a:p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Podriamos numerar c/nodo</a:t>
            </a:r>
          </a:p>
          <a:p>
            <a:pPr marL="735919" lvl="1" indent="-204107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En el orden de llenado</a:t>
            </a:r>
          </a:p>
        </p:txBody>
      </p:sp>
      <p:grpSp>
        <p:nvGrpSpPr>
          <p:cNvPr id="151" name="Group 151"/>
          <p:cNvGrpSpPr/>
          <p:nvPr/>
        </p:nvGrpSpPr>
        <p:grpSpPr>
          <a:xfrm>
            <a:off x="5410199" y="1655762"/>
            <a:ext cx="3352801" cy="2209801"/>
            <a:chOff x="0" y="0"/>
            <a:chExt cx="3352800" cy="2209800"/>
          </a:xfrm>
        </p:grpSpPr>
        <p:grpSp>
          <p:nvGrpSpPr>
            <p:cNvPr id="114" name="Group 114"/>
            <p:cNvGrpSpPr/>
            <p:nvPr/>
          </p:nvGrpSpPr>
          <p:grpSpPr>
            <a:xfrm>
              <a:off x="1599040" y="-1"/>
              <a:ext cx="494445" cy="457201"/>
              <a:chOff x="0" y="0"/>
              <a:chExt cx="494443" cy="457200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7509" y="0"/>
                <a:ext cx="457201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-1" y="34925"/>
                <a:ext cx="494445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150</a:t>
                </a:r>
              </a:p>
            </p:txBody>
          </p:sp>
        </p:grpSp>
        <p:grpSp>
          <p:nvGrpSpPr>
            <p:cNvPr id="117" name="Group 117"/>
            <p:cNvGrpSpPr/>
            <p:nvPr/>
          </p:nvGrpSpPr>
          <p:grpSpPr>
            <a:xfrm>
              <a:off x="830690" y="457199"/>
              <a:ext cx="494445" cy="457201"/>
              <a:chOff x="0" y="0"/>
              <a:chExt cx="494443" cy="457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7509" y="0"/>
                <a:ext cx="457201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-1" y="34925"/>
                <a:ext cx="494445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125</a:t>
                </a:r>
              </a:p>
            </p:txBody>
          </p:sp>
        </p:grpSp>
        <p:grpSp>
          <p:nvGrpSpPr>
            <p:cNvPr id="120" name="Group 120"/>
            <p:cNvGrpSpPr/>
            <p:nvPr/>
          </p:nvGrpSpPr>
          <p:grpSpPr>
            <a:xfrm>
              <a:off x="2362199" y="457199"/>
              <a:ext cx="457201" cy="457201"/>
              <a:chOff x="0" y="0"/>
              <a:chExt cx="457200" cy="457200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068" y="61150"/>
                <a:ext cx="365064" cy="334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75</a:t>
                </a:r>
              </a:p>
            </p:txBody>
          </p:sp>
        </p:grpSp>
        <p:grpSp>
          <p:nvGrpSpPr>
            <p:cNvPr id="123" name="Group 123"/>
            <p:cNvGrpSpPr/>
            <p:nvPr/>
          </p:nvGrpSpPr>
          <p:grpSpPr>
            <a:xfrm>
              <a:off x="304799" y="1066799"/>
              <a:ext cx="457201" cy="457201"/>
              <a:chOff x="0" y="0"/>
              <a:chExt cx="457200" cy="45720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59562" y="34925"/>
                <a:ext cx="36506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80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1371599" y="1066799"/>
              <a:ext cx="457201" cy="457201"/>
              <a:chOff x="0" y="0"/>
              <a:chExt cx="457200" cy="457200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59562" y="34925"/>
                <a:ext cx="36506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30</a:t>
                </a:r>
              </a:p>
            </p:txBody>
          </p:sp>
        </p:grpSp>
        <p:sp>
          <p:nvSpPr>
            <p:cNvPr id="127" name="Shape 127"/>
            <p:cNvSpPr/>
            <p:nvPr/>
          </p:nvSpPr>
          <p:spPr>
            <a:xfrm flipH="1">
              <a:off x="1228724" y="390524"/>
              <a:ext cx="444501" cy="1333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997074" y="390524"/>
              <a:ext cx="431801" cy="1333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flipV="1">
              <a:off x="533399" y="847725"/>
              <a:ext cx="371477" cy="2190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flipH="1" flipV="1">
              <a:off x="1228725" y="847724"/>
              <a:ext cx="3714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3" name="Group 133"/>
            <p:cNvGrpSpPr/>
            <p:nvPr/>
          </p:nvGrpSpPr>
          <p:grpSpPr>
            <a:xfrm>
              <a:off x="1904999" y="1066799"/>
              <a:ext cx="457201" cy="457201"/>
              <a:chOff x="0" y="0"/>
              <a:chExt cx="457200" cy="457200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136" name="Group 136"/>
            <p:cNvGrpSpPr/>
            <p:nvPr/>
          </p:nvGrpSpPr>
          <p:grpSpPr>
            <a:xfrm>
              <a:off x="2895599" y="1066799"/>
              <a:ext cx="457201" cy="457201"/>
              <a:chOff x="0" y="0"/>
              <a:chExt cx="457200" cy="457200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sp>
          <p:nvSpPr>
            <p:cNvPr id="137" name="Shape 137"/>
            <p:cNvSpPr/>
            <p:nvPr/>
          </p:nvSpPr>
          <p:spPr>
            <a:xfrm flipV="1">
              <a:off x="2133600" y="847724"/>
              <a:ext cx="2952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flipH="1" flipV="1">
              <a:off x="2752724" y="847724"/>
              <a:ext cx="3714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41" name="Group 141"/>
            <p:cNvGrpSpPr/>
            <p:nvPr/>
          </p:nvGrpSpPr>
          <p:grpSpPr>
            <a:xfrm>
              <a:off x="-1" y="1752599"/>
              <a:ext cx="457201" cy="457201"/>
              <a:chOff x="0" y="0"/>
              <a:chExt cx="457200" cy="457200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383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sp>
          <p:nvSpPr>
            <p:cNvPr id="142" name="Shape 142"/>
            <p:cNvSpPr/>
            <p:nvPr/>
          </p:nvSpPr>
          <p:spPr>
            <a:xfrm flipV="1">
              <a:off x="228599" y="1457325"/>
              <a:ext cx="142876" cy="2952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45" name="Group 145"/>
            <p:cNvGrpSpPr/>
            <p:nvPr/>
          </p:nvGrpSpPr>
          <p:grpSpPr>
            <a:xfrm>
              <a:off x="609599" y="1752599"/>
              <a:ext cx="457201" cy="457201"/>
              <a:chOff x="0" y="0"/>
              <a:chExt cx="457200" cy="457200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sp>
          <p:nvSpPr>
            <p:cNvPr id="146" name="Shape 146"/>
            <p:cNvSpPr/>
            <p:nvPr/>
          </p:nvSpPr>
          <p:spPr>
            <a:xfrm flipH="1" flipV="1">
              <a:off x="695324" y="1457325"/>
              <a:ext cx="142876" cy="2952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49" name="Group 149"/>
            <p:cNvGrpSpPr/>
            <p:nvPr/>
          </p:nvGrpSpPr>
          <p:grpSpPr>
            <a:xfrm>
              <a:off x="1142999" y="1752599"/>
              <a:ext cx="457201" cy="457201"/>
              <a:chOff x="0" y="0"/>
              <a:chExt cx="457200" cy="4572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150" name="Shape 150"/>
            <p:cNvSpPr/>
            <p:nvPr/>
          </p:nvSpPr>
          <p:spPr>
            <a:xfrm flipV="1">
              <a:off x="1371599" y="1457325"/>
              <a:ext cx="66677" cy="2952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7142747" y="1295400"/>
            <a:ext cx="198856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1</a:t>
            </a:r>
          </a:p>
        </p:txBody>
      </p:sp>
      <p:sp>
        <p:nvSpPr>
          <p:cNvPr id="153" name="Shape 153"/>
          <p:cNvSpPr/>
          <p:nvPr/>
        </p:nvSpPr>
        <p:spPr>
          <a:xfrm>
            <a:off x="6369635" y="1752600"/>
            <a:ext cx="198855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2</a:t>
            </a:r>
          </a:p>
        </p:txBody>
      </p:sp>
      <p:sp>
        <p:nvSpPr>
          <p:cNvPr id="154" name="Shape 154"/>
          <p:cNvSpPr/>
          <p:nvPr/>
        </p:nvSpPr>
        <p:spPr>
          <a:xfrm>
            <a:off x="7907922" y="1752600"/>
            <a:ext cx="198856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3</a:t>
            </a:r>
          </a:p>
        </p:txBody>
      </p:sp>
      <p:sp>
        <p:nvSpPr>
          <p:cNvPr id="155" name="Shape 155"/>
          <p:cNvSpPr/>
          <p:nvPr/>
        </p:nvSpPr>
        <p:spPr>
          <a:xfrm>
            <a:off x="5774322" y="2362200"/>
            <a:ext cx="198856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4</a:t>
            </a:r>
          </a:p>
        </p:txBody>
      </p:sp>
      <p:sp>
        <p:nvSpPr>
          <p:cNvPr id="156" name="Shape 156"/>
          <p:cNvSpPr/>
          <p:nvPr/>
        </p:nvSpPr>
        <p:spPr>
          <a:xfrm>
            <a:off x="6993522" y="2362200"/>
            <a:ext cx="198856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sp>
        <p:nvSpPr>
          <p:cNvPr id="157" name="Shape 157"/>
          <p:cNvSpPr/>
          <p:nvPr/>
        </p:nvSpPr>
        <p:spPr>
          <a:xfrm>
            <a:off x="7436435" y="2341562"/>
            <a:ext cx="198855" cy="280761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6</a:t>
            </a:r>
          </a:p>
        </p:txBody>
      </p:sp>
      <p:sp>
        <p:nvSpPr>
          <p:cNvPr id="158" name="Shape 158"/>
          <p:cNvSpPr/>
          <p:nvPr/>
        </p:nvSpPr>
        <p:spPr>
          <a:xfrm>
            <a:off x="8503235" y="2341562"/>
            <a:ext cx="198855" cy="280761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7</a:t>
            </a:r>
          </a:p>
        </p:txBody>
      </p:sp>
      <p:sp>
        <p:nvSpPr>
          <p:cNvPr id="159" name="Shape 159"/>
          <p:cNvSpPr/>
          <p:nvPr/>
        </p:nvSpPr>
        <p:spPr>
          <a:xfrm>
            <a:off x="5525085" y="3941762"/>
            <a:ext cx="198855" cy="280761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8</a:t>
            </a:r>
          </a:p>
        </p:txBody>
      </p:sp>
      <p:sp>
        <p:nvSpPr>
          <p:cNvPr id="160" name="Shape 160"/>
          <p:cNvSpPr/>
          <p:nvPr/>
        </p:nvSpPr>
        <p:spPr>
          <a:xfrm>
            <a:off x="6134685" y="3962400"/>
            <a:ext cx="198855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9</a:t>
            </a:r>
          </a:p>
        </p:txBody>
      </p:sp>
      <p:sp>
        <p:nvSpPr>
          <p:cNvPr id="161" name="Shape 161"/>
          <p:cNvSpPr/>
          <p:nvPr/>
        </p:nvSpPr>
        <p:spPr>
          <a:xfrm>
            <a:off x="6649506" y="3962400"/>
            <a:ext cx="282051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10</a:t>
            </a:r>
          </a:p>
        </p:txBody>
      </p:sp>
      <p:sp>
        <p:nvSpPr>
          <p:cNvPr id="162" name="Shape 162"/>
          <p:cNvSpPr/>
          <p:nvPr/>
        </p:nvSpPr>
        <p:spPr>
          <a:xfrm>
            <a:off x="228600" y="4303712"/>
            <a:ext cx="4800600" cy="153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341312" lvl="0" indent="-341312">
              <a:lnSpc>
                <a:spcPct val="110000"/>
              </a:lnSpc>
              <a:spcBef>
                <a:spcPts val="6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4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Si lo vemos asi, dado un índice</a:t>
            </a:r>
          </a:p>
          <a:p>
            <a:pPr marL="769937" lvl="1" indent="-238125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Podemos conocer los indices de los hijos y el padre de un nodo</a:t>
            </a:r>
          </a:p>
          <a:p>
            <a:pPr marL="769937" lvl="1" indent="-238125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Ejemplo: Del nodo 4, hijos 8 y 9, padre 2 </a:t>
            </a:r>
          </a:p>
        </p:txBody>
      </p:sp>
      <p:pic>
        <p:nvPicPr>
          <p:cNvPr id="163" name="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400" y="4511675"/>
            <a:ext cx="3937000" cy="24987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" name="Group 166"/>
          <p:cNvGrpSpPr/>
          <p:nvPr/>
        </p:nvGrpSpPr>
        <p:grpSpPr>
          <a:xfrm>
            <a:off x="6172200" y="5181600"/>
            <a:ext cx="685800" cy="381000"/>
            <a:chOff x="0" y="0"/>
            <a:chExt cx="685800" cy="381000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685800" cy="381000"/>
            </a:xfrm>
            <a:prstGeom prst="wedgeEllipseCallout">
              <a:avLst>
                <a:gd name="adj1" fmla="val -6944"/>
                <a:gd name="adj2" fmla="val -165833"/>
              </a:avLst>
            </a:prstGeom>
            <a:solidFill>
              <a:srgbClr val="CCFFCC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8838" y="4000"/>
              <a:ext cx="408124" cy="37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lnSpc>
                  <a:spcPct val="100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i*2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7239000" y="5181600"/>
            <a:ext cx="685800" cy="381000"/>
            <a:chOff x="0" y="0"/>
            <a:chExt cx="685800" cy="381000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685800" cy="381000"/>
            </a:xfrm>
            <a:prstGeom prst="wedgeEllipseCallout">
              <a:avLst>
                <a:gd name="adj1" fmla="val -19907"/>
                <a:gd name="adj2" fmla="val -187083"/>
              </a:avLst>
            </a:prstGeom>
            <a:solidFill>
              <a:srgbClr val="CCFFCC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6224" y="23050"/>
              <a:ext cx="633351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lnSpc>
                  <a:spcPct val="100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i*2+1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8001000" y="3657600"/>
            <a:ext cx="685800" cy="381000"/>
            <a:chOff x="0" y="0"/>
            <a:chExt cx="685800" cy="381000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685800" cy="381000"/>
            </a:xfrm>
            <a:prstGeom prst="wedgeEllipseCallout">
              <a:avLst>
                <a:gd name="adj1" fmla="val 46759"/>
                <a:gd name="adj2" fmla="val 192917"/>
              </a:avLst>
            </a:prstGeom>
            <a:solidFill>
              <a:srgbClr val="CCFFCC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72225" y="23050"/>
              <a:ext cx="34135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lnSpc>
                  <a:spcPct val="100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i/2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7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7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7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7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7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7" presetClass="entr" presetSubtype="1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7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17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6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9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1" build="p" animBg="1" advAuto="0"/>
      <p:bldP spid="151" grpId="2" animBg="1" advAuto="0"/>
      <p:bldP spid="152" grpId="3" animBg="1" advAuto="0"/>
      <p:bldP spid="153" grpId="4" animBg="1" advAuto="0"/>
      <p:bldP spid="154" grpId="5" animBg="1" advAuto="0"/>
      <p:bldP spid="155" grpId="6" animBg="1" advAuto="0"/>
      <p:bldP spid="156" grpId="7" animBg="1" advAuto="0"/>
      <p:bldP spid="157" grpId="8" animBg="1" advAuto="0"/>
      <p:bldP spid="158" grpId="9" animBg="1" advAuto="0"/>
      <p:bldP spid="159" grpId="10" animBg="1" advAuto="0"/>
      <p:bldP spid="160" grpId="11" animBg="1" advAuto="0"/>
      <p:bldP spid="161" grpId="12" animBg="1" advAuto="0"/>
      <p:bldP spid="162" grpId="13" animBg="1" advAuto="0"/>
      <p:bldP spid="163" grpId="14" animBg="1" advAuto="0"/>
      <p:bldP spid="166" grpId="15" animBg="1" advAuto="0"/>
      <p:bldP spid="169" grpId="16" animBg="1" advAuto="0"/>
      <p:bldP spid="172" grpId="17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CONTANDO DESDE 0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304800" y="1628775"/>
            <a:ext cx="4800600" cy="33543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13320" lvl="0" indent="-213320">
              <a:lnSpc>
                <a:spcPct val="11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GB" sz="2000" dirty="0">
                <a:solidFill>
                  <a:srgbClr val="002850"/>
                </a:solidFill>
              </a:rPr>
              <a:t>Podemos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usar</a:t>
            </a:r>
            <a:r>
              <a:rPr sz="2000" dirty="0">
                <a:solidFill>
                  <a:srgbClr val="002850"/>
                </a:solidFill>
              </a:rPr>
              <a:t> un vector</a:t>
            </a:r>
          </a:p>
          <a:p>
            <a:pPr marL="639875" lvl="1" indent="-182675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En</a:t>
            </a:r>
            <a:r>
              <a:rPr dirty="0">
                <a:solidFill>
                  <a:srgbClr val="002850"/>
                </a:solidFill>
              </a:rPr>
              <a:t> c/</a:t>
            </a:r>
            <a:r>
              <a:rPr dirty="0" err="1">
                <a:solidFill>
                  <a:srgbClr val="002850"/>
                </a:solidFill>
              </a:rPr>
              <a:t>elemento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almacenar</a:t>
            </a:r>
            <a:r>
              <a:rPr dirty="0">
                <a:solidFill>
                  <a:srgbClr val="002850"/>
                </a:solidFill>
              </a:rPr>
              <a:t> la </a:t>
            </a:r>
            <a:r>
              <a:rPr dirty="0" err="1">
                <a:solidFill>
                  <a:srgbClr val="002850"/>
                </a:solidFill>
              </a:rPr>
              <a:t>información</a:t>
            </a:r>
            <a:endParaRPr dirty="0">
              <a:solidFill>
                <a:srgbClr val="002850"/>
              </a:solidFill>
            </a:endParaRPr>
          </a:p>
          <a:p>
            <a:pPr marL="639875" lvl="1" indent="-182675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Dirigirnos</a:t>
            </a:r>
            <a:r>
              <a:rPr dirty="0">
                <a:solidFill>
                  <a:srgbClr val="002850"/>
                </a:solidFill>
              </a:rPr>
              <a:t> a </a:t>
            </a:r>
            <a:r>
              <a:rPr dirty="0" err="1">
                <a:solidFill>
                  <a:srgbClr val="002850"/>
                </a:solidFill>
              </a:rPr>
              <a:t>hijos</a:t>
            </a:r>
            <a:r>
              <a:rPr dirty="0">
                <a:solidFill>
                  <a:srgbClr val="002850"/>
                </a:solidFill>
              </a:rPr>
              <a:t> y padre </a:t>
            </a:r>
            <a:r>
              <a:rPr dirty="0" err="1">
                <a:solidFill>
                  <a:srgbClr val="002850"/>
                </a:solidFill>
              </a:rPr>
              <a:t>calculando</a:t>
            </a:r>
            <a:r>
              <a:rPr dirty="0">
                <a:solidFill>
                  <a:srgbClr val="002850"/>
                </a:solidFill>
              </a:rPr>
              <a:t> el </a:t>
            </a:r>
            <a:r>
              <a:rPr dirty="0" err="1">
                <a:solidFill>
                  <a:srgbClr val="002850"/>
                </a:solidFill>
              </a:rPr>
              <a:t>índice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respectiv</a:t>
            </a:r>
            <a:r>
              <a:rPr lang="en-GB" dirty="0">
                <a:solidFill>
                  <a:srgbClr val="002850"/>
                </a:solidFill>
              </a:rPr>
              <a:t>e. </a:t>
            </a:r>
            <a:r>
              <a:rPr lang="en-GB" dirty="0" err="1">
                <a:solidFill>
                  <a:srgbClr val="002850"/>
                </a:solidFill>
              </a:rPr>
              <a:t>Desde</a:t>
            </a:r>
            <a:r>
              <a:rPr lang="en-GB" dirty="0">
                <a:solidFill>
                  <a:srgbClr val="002850"/>
                </a:solidFill>
              </a:rPr>
              <a:t> 1:</a:t>
            </a:r>
            <a:endParaRPr dirty="0">
              <a:solidFill>
                <a:srgbClr val="002850"/>
              </a:solidFill>
            </a:endParaRPr>
          </a:p>
          <a:p>
            <a:pPr marL="639875" lvl="1" indent="-182675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002850"/>
                </a:solidFill>
              </a:rPr>
              <a:t>Izq</a:t>
            </a:r>
            <a:r>
              <a:rPr b="1" dirty="0">
                <a:solidFill>
                  <a:srgbClr val="002850"/>
                </a:solidFill>
              </a:rPr>
              <a:t>(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) = 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*2</a:t>
            </a:r>
          </a:p>
          <a:p>
            <a:pPr marL="639875" lvl="1" indent="-182675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 dirty="0">
                <a:solidFill>
                  <a:srgbClr val="002850"/>
                </a:solidFill>
              </a:rPr>
              <a:t>Der(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) = 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*2+1</a:t>
            </a:r>
          </a:p>
          <a:p>
            <a:pPr marL="639875" lvl="1" indent="-182675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 dirty="0">
                <a:solidFill>
                  <a:srgbClr val="002850"/>
                </a:solidFill>
              </a:rPr>
              <a:t>Padre(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) = 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/2</a:t>
            </a:r>
          </a:p>
        </p:txBody>
      </p:sp>
      <p:sp>
        <p:nvSpPr>
          <p:cNvPr id="176" name="Shape 176"/>
          <p:cNvSpPr/>
          <p:nvPr/>
        </p:nvSpPr>
        <p:spPr>
          <a:xfrm>
            <a:off x="304800" y="4149725"/>
            <a:ext cx="5410200" cy="165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284427" lvl="0" indent="-284427">
              <a:lnSpc>
                <a:spcPct val="100000"/>
              </a:lnSpc>
              <a:spcBef>
                <a:spcPts val="5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Los vectores empiezan desde 0</a:t>
            </a:r>
          </a:p>
          <a:p>
            <a:pPr marL="746125" lvl="1" indent="-214312">
              <a:lnSpc>
                <a:spcPct val="10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Cambia un poquito la regla</a:t>
            </a:r>
          </a:p>
          <a:p>
            <a:pPr marL="746125" lvl="1" indent="-214312">
              <a:lnSpc>
                <a:spcPct val="10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b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Izq(i)</a:t>
            </a:r>
            <a:r>
              <a:rPr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= (i+1)*2-1 =</a:t>
            </a:r>
            <a:r>
              <a:rPr b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i*2+1</a:t>
            </a:r>
          </a:p>
          <a:p>
            <a:pPr marL="746125" lvl="1" indent="-214312">
              <a:lnSpc>
                <a:spcPct val="10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b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Der(i)</a:t>
            </a:r>
            <a:r>
              <a:rPr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= (i+1)*2 =</a:t>
            </a:r>
            <a:r>
              <a:rPr b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i*2+2</a:t>
            </a:r>
          </a:p>
          <a:p>
            <a:pPr marL="746125" lvl="1" indent="-214312">
              <a:lnSpc>
                <a:spcPct val="10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b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Padre(i) </a:t>
            </a:r>
            <a:r>
              <a:rPr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= (i+1)/2-1 = </a:t>
            </a:r>
            <a:r>
              <a:rPr b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(i-1)/2</a:t>
            </a:r>
          </a:p>
        </p:txBody>
      </p:sp>
      <p:grpSp>
        <p:nvGrpSpPr>
          <p:cNvPr id="227" name="Group 227"/>
          <p:cNvGrpSpPr/>
          <p:nvPr/>
        </p:nvGrpSpPr>
        <p:grpSpPr>
          <a:xfrm>
            <a:off x="5410199" y="1177925"/>
            <a:ext cx="3352801" cy="2947760"/>
            <a:chOff x="0" y="0"/>
            <a:chExt cx="3352800" cy="2947759"/>
          </a:xfrm>
        </p:grpSpPr>
        <p:grpSp>
          <p:nvGrpSpPr>
            <p:cNvPr id="216" name="Group 216"/>
            <p:cNvGrpSpPr/>
            <p:nvPr/>
          </p:nvGrpSpPr>
          <p:grpSpPr>
            <a:xfrm>
              <a:off x="-1" y="360362"/>
              <a:ext cx="3352801" cy="2209801"/>
              <a:chOff x="0" y="0"/>
              <a:chExt cx="3352800" cy="2209800"/>
            </a:xfrm>
          </p:grpSpPr>
          <p:grpSp>
            <p:nvGrpSpPr>
              <p:cNvPr id="179" name="Group 179"/>
              <p:cNvGrpSpPr/>
              <p:nvPr/>
            </p:nvGrpSpPr>
            <p:grpSpPr>
              <a:xfrm>
                <a:off x="1599040" y="-1"/>
                <a:ext cx="494445" cy="457201"/>
                <a:chOff x="0" y="0"/>
                <a:chExt cx="494443" cy="457200"/>
              </a:xfrm>
            </p:grpSpPr>
            <p:sp>
              <p:nvSpPr>
                <p:cNvPr id="177" name="Shape 177"/>
                <p:cNvSpPr/>
                <p:nvPr/>
              </p:nvSpPr>
              <p:spPr>
                <a:xfrm>
                  <a:off x="7509" y="0"/>
                  <a:ext cx="457201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-1" y="34925"/>
                  <a:ext cx="494445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150</a:t>
                  </a:r>
                </a:p>
              </p:txBody>
            </p:sp>
          </p:grpSp>
          <p:grpSp>
            <p:nvGrpSpPr>
              <p:cNvPr id="182" name="Group 182"/>
              <p:cNvGrpSpPr/>
              <p:nvPr/>
            </p:nvGrpSpPr>
            <p:grpSpPr>
              <a:xfrm>
                <a:off x="830690" y="457199"/>
                <a:ext cx="494445" cy="457201"/>
                <a:chOff x="0" y="0"/>
                <a:chExt cx="494443" cy="457200"/>
              </a:xfrm>
            </p:grpSpPr>
            <p:sp>
              <p:nvSpPr>
                <p:cNvPr id="180" name="Shape 180"/>
                <p:cNvSpPr/>
                <p:nvPr/>
              </p:nvSpPr>
              <p:spPr>
                <a:xfrm>
                  <a:off x="7509" y="0"/>
                  <a:ext cx="457201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-1" y="34925"/>
                  <a:ext cx="494445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125</a:t>
                  </a:r>
                </a:p>
              </p:txBody>
            </p:sp>
          </p:grpSp>
          <p:grpSp>
            <p:nvGrpSpPr>
              <p:cNvPr id="185" name="Group 185"/>
              <p:cNvGrpSpPr/>
              <p:nvPr/>
            </p:nvGrpSpPr>
            <p:grpSpPr>
              <a:xfrm>
                <a:off x="2362199" y="457199"/>
                <a:ext cx="457201" cy="457201"/>
                <a:chOff x="0" y="0"/>
                <a:chExt cx="457200" cy="457200"/>
              </a:xfrm>
            </p:grpSpPr>
            <p:sp>
              <p:nvSpPr>
                <p:cNvPr id="183" name="Shape 183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46068" y="61150"/>
                  <a:ext cx="365064" cy="334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75</a:t>
                  </a:r>
                </a:p>
              </p:txBody>
            </p:sp>
          </p:grpSp>
          <p:grpSp>
            <p:nvGrpSpPr>
              <p:cNvPr id="188" name="Group 188"/>
              <p:cNvGrpSpPr/>
              <p:nvPr/>
            </p:nvGrpSpPr>
            <p:grpSpPr>
              <a:xfrm>
                <a:off x="304799" y="1066799"/>
                <a:ext cx="457201" cy="457201"/>
                <a:chOff x="0" y="0"/>
                <a:chExt cx="457200" cy="457200"/>
              </a:xfrm>
            </p:grpSpPr>
            <p:sp>
              <p:nvSpPr>
                <p:cNvPr id="186" name="Shape 18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80</a:t>
                  </a:r>
                </a:p>
              </p:txBody>
            </p:sp>
          </p:grpSp>
          <p:grpSp>
            <p:nvGrpSpPr>
              <p:cNvPr id="191" name="Group 191"/>
              <p:cNvGrpSpPr/>
              <p:nvPr/>
            </p:nvGrpSpPr>
            <p:grpSpPr>
              <a:xfrm>
                <a:off x="1371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189" name="Shape 189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30</a:t>
                  </a:r>
                </a:p>
              </p:txBody>
            </p:sp>
          </p:grpSp>
          <p:sp>
            <p:nvSpPr>
              <p:cNvPr id="192" name="Shape 192"/>
              <p:cNvSpPr/>
              <p:nvPr/>
            </p:nvSpPr>
            <p:spPr>
              <a:xfrm flipH="1">
                <a:off x="1228724" y="390524"/>
                <a:ext cx="4445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1997074" y="390524"/>
                <a:ext cx="4318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 flipV="1">
                <a:off x="533399" y="847725"/>
                <a:ext cx="371477" cy="2190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 flipH="1" flipV="1">
                <a:off x="1228725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198" name="Group 198"/>
              <p:cNvGrpSpPr/>
              <p:nvPr/>
            </p:nvGrpSpPr>
            <p:grpSpPr>
              <a:xfrm>
                <a:off x="1904999" y="1066799"/>
                <a:ext cx="457201" cy="457201"/>
                <a:chOff x="0" y="0"/>
                <a:chExt cx="457200" cy="457200"/>
              </a:xfrm>
            </p:grpSpPr>
            <p:sp>
              <p:nvSpPr>
                <p:cNvPr id="196" name="Shape 19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7" name="Shape 197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25</a:t>
                  </a:r>
                </a:p>
              </p:txBody>
            </p:sp>
          </p:grpSp>
          <p:grpSp>
            <p:nvGrpSpPr>
              <p:cNvPr id="201" name="Group 201"/>
              <p:cNvGrpSpPr/>
              <p:nvPr/>
            </p:nvGrpSpPr>
            <p:grpSpPr>
              <a:xfrm>
                <a:off x="2895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72</a:t>
                  </a:r>
                </a:p>
              </p:txBody>
            </p:sp>
          </p:grpSp>
          <p:sp>
            <p:nvSpPr>
              <p:cNvPr id="202" name="Shape 202"/>
              <p:cNvSpPr/>
              <p:nvPr/>
            </p:nvSpPr>
            <p:spPr>
              <a:xfrm flipV="1">
                <a:off x="2133600" y="847724"/>
                <a:ext cx="2952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 flipH="1" flipV="1">
                <a:off x="2752724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206" name="Group 206"/>
              <p:cNvGrpSpPr/>
              <p:nvPr/>
            </p:nvGrpSpPr>
            <p:grpSpPr>
              <a:xfrm>
                <a:off x="-1" y="1752599"/>
                <a:ext cx="457201" cy="457201"/>
                <a:chOff x="0" y="0"/>
                <a:chExt cx="457200" cy="457200"/>
              </a:xfrm>
            </p:grpSpPr>
            <p:sp>
              <p:nvSpPr>
                <p:cNvPr id="204" name="Shape 204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383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15</a:t>
                  </a:r>
                </a:p>
              </p:txBody>
            </p:sp>
          </p:grpSp>
          <p:sp>
            <p:nvSpPr>
              <p:cNvPr id="207" name="Shape 207"/>
              <p:cNvSpPr/>
              <p:nvPr/>
            </p:nvSpPr>
            <p:spPr>
              <a:xfrm flipV="1">
                <a:off x="228599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210" name="Group 210"/>
              <p:cNvGrpSpPr/>
              <p:nvPr/>
            </p:nvGrpSpPr>
            <p:grpSpPr>
              <a:xfrm>
                <a:off x="609599" y="1752599"/>
                <a:ext cx="457201" cy="457201"/>
                <a:chOff x="0" y="0"/>
                <a:chExt cx="457200" cy="457200"/>
              </a:xfrm>
            </p:grpSpPr>
            <p:sp>
              <p:nvSpPr>
                <p:cNvPr id="208" name="Shape 208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20</a:t>
                  </a:r>
                </a:p>
              </p:txBody>
            </p:sp>
          </p:grpSp>
          <p:sp>
            <p:nvSpPr>
              <p:cNvPr id="211" name="Shape 211"/>
              <p:cNvSpPr/>
              <p:nvPr/>
            </p:nvSpPr>
            <p:spPr>
              <a:xfrm flipH="1" flipV="1">
                <a:off x="695324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214" name="Group 214"/>
              <p:cNvGrpSpPr/>
              <p:nvPr/>
            </p:nvGrpSpPr>
            <p:grpSpPr>
              <a:xfrm>
                <a:off x="1142999" y="1752599"/>
                <a:ext cx="457201" cy="457201"/>
                <a:chOff x="0" y="0"/>
                <a:chExt cx="457200" cy="457200"/>
              </a:xfrm>
            </p:grpSpPr>
            <p:sp>
              <p:nvSpPr>
                <p:cNvPr id="212" name="Shape 212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28</a:t>
                  </a:r>
                </a:p>
              </p:txBody>
            </p:sp>
          </p:grpSp>
          <p:sp>
            <p:nvSpPr>
              <p:cNvPr id="215" name="Shape 215"/>
              <p:cNvSpPr/>
              <p:nvPr/>
            </p:nvSpPr>
            <p:spPr>
              <a:xfrm flipV="1">
                <a:off x="1371599" y="1457325"/>
                <a:ext cx="66677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217" name="Shape 217"/>
            <p:cNvSpPr/>
            <p:nvPr/>
          </p:nvSpPr>
          <p:spPr>
            <a:xfrm>
              <a:off x="1732547" y="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0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959435" y="4572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1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2497722" y="4572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2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3641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3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15833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4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20262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5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30930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6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14885" y="26463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7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724485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8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1280110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9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4495800" y="4267200"/>
            <a:ext cx="4572000" cy="655576"/>
            <a:chOff x="0" y="0"/>
            <a:chExt cx="4572000" cy="655575"/>
          </a:xfrm>
        </p:grpSpPr>
        <p:grpSp>
          <p:nvGrpSpPr>
            <p:cNvPr id="230" name="Group 230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228" name="Shape 22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150</a:t>
                </a:r>
              </a:p>
            </p:txBody>
          </p:sp>
        </p:grpSp>
        <p:grpSp>
          <p:nvGrpSpPr>
            <p:cNvPr id="233" name="Group 233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231" name="Shape 23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125</a:t>
                </a:r>
              </a:p>
            </p:txBody>
          </p:sp>
        </p:grpSp>
        <p:grpSp>
          <p:nvGrpSpPr>
            <p:cNvPr id="236" name="Group 236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234" name="Shape 23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239" name="Group 239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242" name="Group 242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240" name="Shape 24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245" name="Group 245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248" name="Group 248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246" name="Shape 24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251" name="Group 251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254" name="Group 254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252" name="Shape 25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grpSp>
          <p:nvGrpSpPr>
            <p:cNvPr id="257" name="Group 257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255" name="Shape 25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258" name="Shape 258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2" build="p" animBg="1" advAuto="0"/>
      <p:bldP spid="176" grpId="4" animBg="1" advAuto="0"/>
      <p:bldP spid="227" grpId="1" animBg="1" advAuto="0"/>
      <p:bldP spid="268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REGLAS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381000" y="1700213"/>
            <a:ext cx="8574088" cy="35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02850"/>
                </a:solidFill>
              </a:rPr>
              <a:t>Vector V de </a:t>
            </a:r>
            <a:r>
              <a:rPr sz="3200" dirty="0" err="1">
                <a:solidFill>
                  <a:srgbClr val="002850"/>
                </a:solidFill>
              </a:rPr>
              <a:t>tamaño</a:t>
            </a:r>
            <a:r>
              <a:rPr sz="3200" dirty="0">
                <a:solidFill>
                  <a:srgbClr val="002850"/>
                </a:solidFill>
              </a:rPr>
              <a:t> </a:t>
            </a:r>
            <a:r>
              <a:rPr sz="3200" dirty="0" err="1">
                <a:solidFill>
                  <a:srgbClr val="002850"/>
                </a:solidFill>
              </a:rPr>
              <a:t>efectivo</a:t>
            </a:r>
            <a:r>
              <a:rPr sz="3200" dirty="0">
                <a:solidFill>
                  <a:srgbClr val="002850"/>
                </a:solidFill>
              </a:rPr>
              <a:t> n</a:t>
            </a:r>
          </a:p>
          <a:p>
            <a:pPr marL="817562" lvl="1" indent="-285750">
              <a:lnSpc>
                <a:spcPct val="100000"/>
              </a:lnSpc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V[0] es la </a:t>
            </a:r>
            <a:r>
              <a:rPr sz="2800" dirty="0" err="1">
                <a:solidFill>
                  <a:srgbClr val="002850"/>
                </a:solidFill>
              </a:rPr>
              <a:t>raiz</a:t>
            </a:r>
            <a:endParaRPr sz="2800" dirty="0">
              <a:solidFill>
                <a:srgbClr val="002850"/>
              </a:solidFill>
            </a:endParaRPr>
          </a:p>
          <a:p>
            <a:pPr marL="817562" lvl="1" indent="-285750">
              <a:lnSpc>
                <a:spcPct val="100000"/>
              </a:lnSpc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Dado un </a:t>
            </a:r>
            <a:r>
              <a:rPr sz="2800" dirty="0" err="1">
                <a:solidFill>
                  <a:srgbClr val="002850"/>
                </a:solidFill>
              </a:rPr>
              <a:t>nodo</a:t>
            </a:r>
            <a:r>
              <a:rPr sz="2800" dirty="0">
                <a:solidFill>
                  <a:srgbClr val="002850"/>
                </a:solidFill>
              </a:rPr>
              <a:t> V[</a:t>
            </a:r>
            <a:r>
              <a:rPr sz="2800" dirty="0" err="1">
                <a:solidFill>
                  <a:srgbClr val="002850"/>
                </a:solidFill>
              </a:rPr>
              <a:t>i</a:t>
            </a:r>
            <a:r>
              <a:rPr sz="2800" dirty="0">
                <a:solidFill>
                  <a:srgbClr val="002850"/>
                </a:solidFill>
              </a:rPr>
              <a:t>]</a:t>
            </a:r>
          </a:p>
          <a:p>
            <a:pPr marL="1143000" lvl="2" indent="-2286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 dirty="0">
                <a:solidFill>
                  <a:srgbClr val="002850"/>
                </a:solidFill>
              </a:rPr>
              <a:t>Si 2i+1 &lt; n, V[2i+1] es el </a:t>
            </a:r>
            <a:r>
              <a:rPr sz="2400" i="1" dirty="0" err="1">
                <a:solidFill>
                  <a:srgbClr val="002850"/>
                </a:solidFill>
              </a:rPr>
              <a:t>hijo</a:t>
            </a:r>
            <a:r>
              <a:rPr sz="2400" i="1" dirty="0">
                <a:solidFill>
                  <a:srgbClr val="002850"/>
                </a:solidFill>
              </a:rPr>
              <a:t> </a:t>
            </a:r>
            <a:r>
              <a:rPr sz="2400" i="1" dirty="0" err="1">
                <a:solidFill>
                  <a:srgbClr val="002850"/>
                </a:solidFill>
              </a:rPr>
              <a:t>izq</a:t>
            </a:r>
            <a:endParaRPr sz="2400" i="1" dirty="0">
              <a:solidFill>
                <a:srgbClr val="002850"/>
              </a:solidFill>
            </a:endParaRPr>
          </a:p>
          <a:p>
            <a:pPr marL="1143000" lvl="2" indent="-2286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 dirty="0">
                <a:solidFill>
                  <a:srgbClr val="002850"/>
                </a:solidFill>
              </a:rPr>
              <a:t>Si 2i+2 &lt; n, V[2i+2] es el </a:t>
            </a:r>
            <a:r>
              <a:rPr sz="2400" i="1" dirty="0" err="1">
                <a:solidFill>
                  <a:srgbClr val="002850"/>
                </a:solidFill>
              </a:rPr>
              <a:t>hijo</a:t>
            </a:r>
            <a:r>
              <a:rPr sz="2400" i="1" dirty="0">
                <a:solidFill>
                  <a:srgbClr val="002850"/>
                </a:solidFill>
              </a:rPr>
              <a:t> der</a:t>
            </a:r>
          </a:p>
          <a:p>
            <a:pPr marL="1143000" lvl="2" indent="-2286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 dirty="0">
                <a:solidFill>
                  <a:srgbClr val="002850"/>
                </a:solidFill>
              </a:rPr>
              <a:t>Si </a:t>
            </a:r>
            <a:r>
              <a:rPr sz="2400" i="1" dirty="0" err="1">
                <a:solidFill>
                  <a:srgbClr val="002850"/>
                </a:solidFill>
              </a:rPr>
              <a:t>i</a:t>
            </a:r>
            <a:r>
              <a:rPr sz="2400" i="1" dirty="0">
                <a:solidFill>
                  <a:srgbClr val="002850"/>
                </a:solidFill>
              </a:rPr>
              <a:t> != 0, v[(i-1)/2] es el padre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DECLARACION: TDA HEAP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990599" y="1582737"/>
            <a:ext cx="7772401" cy="18462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8648" lvl="0" indent="-298648">
              <a:lnSpc>
                <a:spcPct val="100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Tipo de Dato</a:t>
            </a:r>
          </a:p>
          <a:p>
            <a:pPr marL="700767" lvl="1" indent="-243567">
              <a:lnSpc>
                <a:spcPct val="10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Necesitamos</a:t>
            </a:r>
            <a:r>
              <a:rPr sz="2400" dirty="0">
                <a:solidFill>
                  <a:srgbClr val="002850"/>
                </a:solidFill>
              </a:rPr>
              <a:t> un </a:t>
            </a:r>
            <a:r>
              <a:rPr sz="2400" dirty="0" err="1">
                <a:solidFill>
                  <a:srgbClr val="002850"/>
                </a:solidFill>
              </a:rPr>
              <a:t>arreglo</a:t>
            </a:r>
            <a:endParaRPr sz="2400" dirty="0">
              <a:solidFill>
                <a:srgbClr val="002850"/>
              </a:solidFill>
            </a:endParaRPr>
          </a:p>
          <a:p>
            <a:pPr marL="700767" lvl="1" indent="-243567">
              <a:lnSpc>
                <a:spcPct val="10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Llevar</a:t>
            </a:r>
            <a:r>
              <a:rPr sz="2400" dirty="0">
                <a:solidFill>
                  <a:srgbClr val="002850"/>
                </a:solidFill>
              </a:rPr>
              <a:t> el </a:t>
            </a:r>
            <a:r>
              <a:rPr sz="2400" dirty="0" err="1">
                <a:solidFill>
                  <a:srgbClr val="002850"/>
                </a:solidFill>
              </a:rPr>
              <a:t>tamaño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efectivo</a:t>
            </a:r>
            <a:endParaRPr sz="2400" dirty="0">
              <a:solidFill>
                <a:srgbClr val="002850"/>
              </a:solidFill>
            </a:endParaRPr>
          </a:p>
          <a:p>
            <a:pPr marL="700767" lvl="1" indent="-243567">
              <a:lnSpc>
                <a:spcPct val="10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Llevar</a:t>
            </a:r>
            <a:r>
              <a:rPr sz="2400" dirty="0">
                <a:solidFill>
                  <a:srgbClr val="002850"/>
                </a:solidFill>
              </a:rPr>
              <a:t> el </a:t>
            </a:r>
            <a:r>
              <a:rPr sz="2400" dirty="0" err="1">
                <a:solidFill>
                  <a:srgbClr val="002850"/>
                </a:solidFill>
              </a:rPr>
              <a:t>máximo</a:t>
            </a:r>
            <a:r>
              <a:rPr sz="2400" dirty="0">
                <a:solidFill>
                  <a:srgbClr val="002850"/>
                </a:solidFill>
              </a:rPr>
              <a:t> del </a:t>
            </a:r>
            <a:r>
              <a:rPr sz="2400" dirty="0" err="1">
                <a:solidFill>
                  <a:srgbClr val="002850"/>
                </a:solidFill>
              </a:rPr>
              <a:t>arreglo</a:t>
            </a:r>
            <a:endParaRPr sz="2400" dirty="0">
              <a:solidFill>
                <a:srgbClr val="002850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918066" y="3563937"/>
            <a:ext cx="4976446" cy="2547812"/>
          </a:xfrm>
          <a:prstGeom prst="rect">
            <a:avLst/>
          </a:prstGeom>
          <a:ln w="9360">
            <a:solidFill>
              <a:srgbClr val="FF66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public class Heap&lt;E&gt; {</a:t>
            </a:r>
          </a:p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   private Comparator&lt;E&gt; f;</a:t>
            </a:r>
          </a:p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   private E[] </a:t>
            </a:r>
            <a:r>
              <a:rPr lang="en-US" sz="2000" dirty="0" err="1">
                <a:latin typeface="Tahoma"/>
                <a:ea typeface="Tahoma"/>
                <a:cs typeface="Tahoma"/>
                <a:sym typeface="Tahoma"/>
              </a:rPr>
              <a:t>arreglo</a:t>
            </a: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;</a:t>
            </a:r>
          </a:p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   private </a:t>
            </a:r>
            <a:r>
              <a:rPr lang="en-US" sz="2000" dirty="0" err="1"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MAX=100;</a:t>
            </a:r>
          </a:p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   private </a:t>
            </a:r>
            <a:r>
              <a:rPr lang="en-US" sz="2000" dirty="0" err="1"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  <a:sym typeface="Tahoma"/>
              </a:rPr>
              <a:t>efectivo</a:t>
            </a: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;</a:t>
            </a:r>
          </a:p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   private </a:t>
            </a:r>
            <a:r>
              <a:rPr lang="en-US" sz="2000" dirty="0" err="1">
                <a:latin typeface="Tahoma"/>
                <a:ea typeface="Tahoma"/>
                <a:cs typeface="Tahoma"/>
                <a:sym typeface="Tahoma"/>
              </a:rPr>
              <a:t>boolean</a:t>
            </a: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  <a:sym typeface="Tahoma"/>
              </a:rPr>
              <a:t>isMax</a:t>
            </a: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;</a:t>
            </a:r>
          </a:p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}</a:t>
            </a:r>
            <a:endParaRPr sz="2000"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build="p" animBg="1" advAuto="0"/>
      <p:bldP spid="276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381000" y="327025"/>
            <a:ext cx="8229600" cy="1557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40277">
              <a:lnSpc>
                <a:spcPct val="100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OPERACIONES BASICAS: TDA HEAP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xfrm>
            <a:off x="457200" y="2071687"/>
            <a:ext cx="8229600" cy="4929188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marL="255984" lvl="0" indent="-255984">
              <a:lnSpc>
                <a:spcPct val="9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u="sng" dirty="0" err="1">
                <a:solidFill>
                  <a:srgbClr val="002850"/>
                </a:solidFill>
              </a:rPr>
              <a:t>Desencolar</a:t>
            </a:r>
            <a:r>
              <a:rPr sz="2400" u="sng" dirty="0">
                <a:solidFill>
                  <a:srgbClr val="002850"/>
                </a:solidFill>
              </a:rPr>
              <a:t> y </a:t>
            </a:r>
            <a:r>
              <a:rPr sz="2400" u="sng" dirty="0" err="1">
                <a:solidFill>
                  <a:srgbClr val="002850"/>
                </a:solidFill>
              </a:rPr>
              <a:t>Encolar</a:t>
            </a:r>
            <a:endParaRPr sz="2400" u="sng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Desencolar</a:t>
            </a:r>
            <a:r>
              <a:rPr sz="2000" dirty="0">
                <a:solidFill>
                  <a:srgbClr val="002850"/>
                </a:solidFill>
              </a:rPr>
              <a:t>: </a:t>
            </a:r>
            <a:r>
              <a:rPr sz="2000" dirty="0" err="1">
                <a:solidFill>
                  <a:srgbClr val="002850"/>
                </a:solidFill>
              </a:rPr>
              <a:t>Extraer</a:t>
            </a:r>
            <a:r>
              <a:rPr sz="2000" dirty="0">
                <a:solidFill>
                  <a:srgbClr val="002850"/>
                </a:solidFill>
              </a:rPr>
              <a:t> el </a:t>
            </a:r>
            <a:r>
              <a:rPr sz="2000" dirty="0" err="1">
                <a:solidFill>
                  <a:srgbClr val="002850"/>
                </a:solidFill>
              </a:rPr>
              <a:t>elemento</a:t>
            </a:r>
            <a:r>
              <a:rPr sz="2000" dirty="0">
                <a:solidFill>
                  <a:srgbClr val="002850"/>
                </a:solidFill>
              </a:rPr>
              <a:t> mas </a:t>
            </a:r>
            <a:r>
              <a:rPr sz="2000" dirty="0" err="1">
                <a:solidFill>
                  <a:srgbClr val="002850"/>
                </a:solidFill>
              </a:rPr>
              <a:t>grande</a:t>
            </a:r>
            <a:r>
              <a:rPr sz="2000" dirty="0">
                <a:solidFill>
                  <a:srgbClr val="002850"/>
                </a:solidFill>
              </a:rPr>
              <a:t>/</a:t>
            </a:r>
            <a:r>
              <a:rPr sz="2000" dirty="0" err="1">
                <a:solidFill>
                  <a:srgbClr val="002850"/>
                </a:solidFill>
              </a:rPr>
              <a:t>pequeño</a:t>
            </a:r>
            <a:r>
              <a:rPr sz="2000" dirty="0">
                <a:solidFill>
                  <a:srgbClr val="002850"/>
                </a:solidFill>
              </a:rPr>
              <a:t> del heap(la </a:t>
            </a:r>
            <a:r>
              <a:rPr sz="2000" dirty="0" err="1">
                <a:solidFill>
                  <a:srgbClr val="002850"/>
                </a:solidFill>
              </a:rPr>
              <a:t>raiz</a:t>
            </a:r>
            <a:r>
              <a:rPr sz="2000" dirty="0">
                <a:solidFill>
                  <a:srgbClr val="002850"/>
                </a:solidFill>
              </a:rPr>
              <a:t>)‏</a:t>
            </a: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Encolar</a:t>
            </a:r>
            <a:r>
              <a:rPr sz="2000" dirty="0">
                <a:solidFill>
                  <a:srgbClr val="002850"/>
                </a:solidFill>
              </a:rPr>
              <a:t>: </a:t>
            </a:r>
            <a:r>
              <a:rPr sz="2000" dirty="0" err="1">
                <a:solidFill>
                  <a:srgbClr val="002850"/>
                </a:solidFill>
              </a:rPr>
              <a:t>Insertar</a:t>
            </a:r>
            <a:r>
              <a:rPr sz="2000" dirty="0">
                <a:solidFill>
                  <a:srgbClr val="002850"/>
                </a:solidFill>
              </a:rPr>
              <a:t> un valor al heap y </a:t>
            </a:r>
            <a:r>
              <a:rPr sz="2000" dirty="0" err="1">
                <a:solidFill>
                  <a:srgbClr val="002850"/>
                </a:solidFill>
              </a:rPr>
              <a:t>ubicarlo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la </a:t>
            </a:r>
            <a:r>
              <a:rPr sz="2000" dirty="0" err="1">
                <a:solidFill>
                  <a:srgbClr val="002850"/>
                </a:solidFill>
              </a:rPr>
              <a:t>posicion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correcta</a:t>
            </a:r>
            <a:endParaRPr sz="2000" dirty="0">
              <a:solidFill>
                <a:srgbClr val="002850"/>
              </a:solidFill>
            </a:endParaRPr>
          </a:p>
          <a:p>
            <a:pPr marL="255984" lvl="0" indent="-255984">
              <a:lnSpc>
                <a:spcPct val="9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u="sng" dirty="0" err="1">
                <a:solidFill>
                  <a:srgbClr val="002850"/>
                </a:solidFill>
              </a:rPr>
              <a:t>HeapSort</a:t>
            </a:r>
            <a:endParaRPr sz="2400" u="sng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Dado un Heap </a:t>
            </a:r>
            <a:r>
              <a:rPr sz="2000" dirty="0" err="1">
                <a:solidFill>
                  <a:srgbClr val="002850"/>
                </a:solidFill>
              </a:rPr>
              <a:t>permite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generar</a:t>
            </a:r>
            <a:r>
              <a:rPr sz="2000" dirty="0">
                <a:solidFill>
                  <a:srgbClr val="002850"/>
                </a:solidFill>
              </a:rPr>
              <a:t> un </a:t>
            </a:r>
            <a:r>
              <a:rPr sz="2000" dirty="0" err="1">
                <a:solidFill>
                  <a:srgbClr val="002850"/>
                </a:solidFill>
              </a:rPr>
              <a:t>arreglo</a:t>
            </a:r>
            <a:r>
              <a:rPr sz="2000" dirty="0">
                <a:solidFill>
                  <a:srgbClr val="002850"/>
                </a:solidFill>
              </a:rPr>
              <a:t>/</a:t>
            </a:r>
            <a:r>
              <a:rPr sz="2000" dirty="0" err="1">
                <a:solidFill>
                  <a:srgbClr val="002850"/>
                </a:solidFill>
              </a:rPr>
              <a:t>lista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ordenado</a:t>
            </a:r>
            <a:endParaRPr sz="2000" dirty="0">
              <a:solidFill>
                <a:srgbClr val="002850"/>
              </a:solidFill>
            </a:endParaRPr>
          </a:p>
          <a:p>
            <a:pPr marL="255984" lvl="0" indent="-255984">
              <a:lnSpc>
                <a:spcPct val="9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u="sng" dirty="0" err="1">
                <a:solidFill>
                  <a:srgbClr val="002850"/>
                </a:solidFill>
              </a:rPr>
              <a:t>Operaciones</a:t>
            </a:r>
            <a:r>
              <a:rPr sz="2400" u="sng" dirty="0">
                <a:solidFill>
                  <a:srgbClr val="002850"/>
                </a:solidFill>
              </a:rPr>
              <a:t> </a:t>
            </a:r>
            <a:r>
              <a:rPr sz="2400" u="sng" dirty="0" err="1">
                <a:solidFill>
                  <a:srgbClr val="002850"/>
                </a:solidFill>
              </a:rPr>
              <a:t>Adicionales</a:t>
            </a:r>
            <a:endParaRPr sz="2400" u="sng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u="sng" dirty="0" err="1">
                <a:solidFill>
                  <a:srgbClr val="002850"/>
                </a:solidFill>
              </a:rPr>
              <a:t>Ajustar</a:t>
            </a:r>
            <a:endParaRPr sz="2000" u="sng" dirty="0">
              <a:solidFill>
                <a:srgbClr val="002850"/>
              </a:solidFill>
            </a:endParaRP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 dirty="0" err="1">
                <a:solidFill>
                  <a:srgbClr val="002850"/>
                </a:solidFill>
              </a:rPr>
              <a:t>Reestablece</a:t>
            </a:r>
            <a:r>
              <a:rPr i="1" dirty="0">
                <a:solidFill>
                  <a:srgbClr val="002850"/>
                </a:solidFill>
              </a:rPr>
              <a:t> la </a:t>
            </a:r>
            <a:r>
              <a:rPr i="1" dirty="0" err="1">
                <a:solidFill>
                  <a:srgbClr val="002850"/>
                </a:solidFill>
              </a:rPr>
              <a:t>propiedad</a:t>
            </a:r>
            <a:r>
              <a:rPr i="1" dirty="0">
                <a:solidFill>
                  <a:srgbClr val="002850"/>
                </a:solidFill>
              </a:rPr>
              <a:t> de </a:t>
            </a:r>
            <a:r>
              <a:rPr i="1" dirty="0" err="1">
                <a:solidFill>
                  <a:srgbClr val="002850"/>
                </a:solidFill>
              </a:rPr>
              <a:t>orden</a:t>
            </a:r>
            <a:r>
              <a:rPr i="1" dirty="0">
                <a:solidFill>
                  <a:srgbClr val="002850"/>
                </a:solidFill>
              </a:rPr>
              <a:t> de un subheap </a:t>
            </a:r>
            <a:r>
              <a:rPr i="1" dirty="0" err="1">
                <a:solidFill>
                  <a:srgbClr val="002850"/>
                </a:solidFill>
              </a:rPr>
              <a:t>hacia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abajo</a:t>
            </a:r>
            <a:endParaRPr i="1" dirty="0">
              <a:solidFill>
                <a:srgbClr val="002850"/>
              </a:solidFill>
            </a:endParaRP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 dirty="0">
                <a:solidFill>
                  <a:srgbClr val="002850"/>
                </a:solidFill>
              </a:rPr>
              <a:t>No a </a:t>
            </a:r>
            <a:r>
              <a:rPr i="1" dirty="0" err="1">
                <a:solidFill>
                  <a:srgbClr val="002850"/>
                </a:solidFill>
              </a:rPr>
              <a:t>todo</a:t>
            </a:r>
            <a:r>
              <a:rPr i="1" dirty="0">
                <a:solidFill>
                  <a:srgbClr val="002850"/>
                </a:solidFill>
              </a:rPr>
              <a:t> el arbol!</a:t>
            </a: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u="sng" dirty="0" err="1">
                <a:solidFill>
                  <a:srgbClr val="002850"/>
                </a:solidFill>
              </a:rPr>
              <a:t>Construir_heap</a:t>
            </a:r>
            <a:endParaRPr sz="2000" u="sng" dirty="0">
              <a:solidFill>
                <a:srgbClr val="002850"/>
              </a:solidFill>
            </a:endParaRP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 dirty="0">
                <a:solidFill>
                  <a:srgbClr val="002850"/>
                </a:solidFill>
              </a:rPr>
              <a:t>Dado un </a:t>
            </a:r>
            <a:r>
              <a:rPr i="1" dirty="0" err="1">
                <a:solidFill>
                  <a:srgbClr val="002850"/>
                </a:solidFill>
              </a:rPr>
              <a:t>arreglo</a:t>
            </a:r>
            <a:r>
              <a:rPr i="1" dirty="0">
                <a:solidFill>
                  <a:srgbClr val="002850"/>
                </a:solidFill>
              </a:rPr>
              <a:t> que no </a:t>
            </a:r>
            <a:r>
              <a:rPr i="1" dirty="0" err="1">
                <a:solidFill>
                  <a:srgbClr val="002850"/>
                </a:solidFill>
              </a:rPr>
              <a:t>representa</a:t>
            </a:r>
            <a:r>
              <a:rPr i="1" dirty="0">
                <a:solidFill>
                  <a:srgbClr val="002850"/>
                </a:solidFill>
              </a:rPr>
              <a:t> un heap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 dirty="0" err="1">
                <a:solidFill>
                  <a:srgbClr val="002850"/>
                </a:solidFill>
              </a:rPr>
              <a:t>Arregla</a:t>
            </a:r>
            <a:r>
              <a:rPr i="1" dirty="0">
                <a:solidFill>
                  <a:srgbClr val="002850"/>
                </a:solidFill>
              </a:rPr>
              <a:t> el </a:t>
            </a:r>
            <a:r>
              <a:rPr i="1" dirty="0" err="1">
                <a:solidFill>
                  <a:srgbClr val="002850"/>
                </a:solidFill>
              </a:rPr>
              <a:t>arreglo</a:t>
            </a:r>
            <a:r>
              <a:rPr i="1" dirty="0">
                <a:solidFill>
                  <a:srgbClr val="002850"/>
                </a:solidFill>
              </a:rPr>
              <a:t> y lo </a:t>
            </a:r>
            <a:r>
              <a:rPr i="1" dirty="0" err="1">
                <a:solidFill>
                  <a:srgbClr val="002850"/>
                </a:solidFill>
              </a:rPr>
              <a:t>convierte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en</a:t>
            </a:r>
            <a:r>
              <a:rPr i="1" dirty="0">
                <a:solidFill>
                  <a:srgbClr val="002850"/>
                </a:solidFill>
              </a:rPr>
              <a:t> un Heap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MAS OPERACIONES</a:t>
            </a:r>
          </a:p>
        </p:txBody>
      </p:sp>
      <p:sp>
        <p:nvSpPr>
          <p:cNvPr id="282" name="Shape 282"/>
          <p:cNvSpPr>
            <a:spLocks noGrp="1"/>
          </p:cNvSpPr>
          <p:nvPr>
            <p:ph type="body" idx="1"/>
          </p:nvPr>
        </p:nvSpPr>
        <p:spPr>
          <a:xfrm>
            <a:off x="152399" y="1905000"/>
            <a:ext cx="4572002" cy="48974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191988" lvl="0" indent="-191988">
              <a:lnSpc>
                <a:spcPct val="16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rgbClr val="002060"/>
                </a:solidFill>
              </a:rPr>
              <a:t>public</a:t>
            </a:r>
            <a:r>
              <a:rPr lang="en-US" sz="1800" b="1" dirty="0"/>
              <a:t> </a:t>
            </a:r>
            <a:r>
              <a:rPr b="1" dirty="0" err="1">
                <a:solidFill>
                  <a:srgbClr val="002850"/>
                </a:solidFill>
              </a:rPr>
              <a:t>int</a:t>
            </a:r>
            <a:r>
              <a:rPr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posIzq</a:t>
            </a:r>
            <a:r>
              <a:rPr b="1" dirty="0">
                <a:solidFill>
                  <a:srgbClr val="002850"/>
                </a:solidFill>
              </a:rPr>
              <a:t>(</a:t>
            </a:r>
            <a:r>
              <a:rPr b="1" dirty="0" err="1">
                <a:solidFill>
                  <a:srgbClr val="002850"/>
                </a:solidFill>
              </a:rPr>
              <a:t>int</a:t>
            </a:r>
            <a:r>
              <a:rPr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);</a:t>
            </a:r>
          </a:p>
          <a:p>
            <a:pPr marL="695098" lvl="1" indent="-163285">
              <a:lnSpc>
                <a:spcPct val="16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002850"/>
                </a:solidFill>
              </a:rPr>
              <a:t>Retorna</a:t>
            </a:r>
            <a:r>
              <a:rPr sz="1600" dirty="0">
                <a:solidFill>
                  <a:srgbClr val="002850"/>
                </a:solidFill>
              </a:rPr>
              <a:t> el </a:t>
            </a:r>
            <a:r>
              <a:rPr sz="1600" dirty="0" err="1">
                <a:solidFill>
                  <a:srgbClr val="002850"/>
                </a:solidFill>
              </a:rPr>
              <a:t>indice</a:t>
            </a:r>
            <a:r>
              <a:rPr sz="1600" dirty="0">
                <a:solidFill>
                  <a:srgbClr val="002850"/>
                </a:solidFill>
              </a:rPr>
              <a:t> del </a:t>
            </a:r>
            <a:r>
              <a:rPr sz="1600" dirty="0" err="1">
                <a:solidFill>
                  <a:srgbClr val="002850"/>
                </a:solidFill>
              </a:rPr>
              <a:t>nodo</a:t>
            </a:r>
            <a:r>
              <a:rPr sz="1600" dirty="0">
                <a:solidFill>
                  <a:srgbClr val="002850"/>
                </a:solidFill>
              </a:rPr>
              <a:t> </a:t>
            </a:r>
            <a:r>
              <a:rPr sz="1600" dirty="0" err="1">
                <a:solidFill>
                  <a:srgbClr val="002850"/>
                </a:solidFill>
              </a:rPr>
              <a:t>izq</a:t>
            </a:r>
            <a:r>
              <a:rPr sz="1600" dirty="0">
                <a:solidFill>
                  <a:srgbClr val="002850"/>
                </a:solidFill>
              </a:rPr>
              <a:t> de </a:t>
            </a:r>
            <a:r>
              <a:rPr sz="1600" dirty="0" err="1">
                <a:solidFill>
                  <a:srgbClr val="002850"/>
                </a:solidFill>
              </a:rPr>
              <a:t>i</a:t>
            </a:r>
            <a:endParaRPr sz="1600" dirty="0">
              <a:solidFill>
                <a:srgbClr val="002850"/>
              </a:solidFill>
            </a:endParaRPr>
          </a:p>
          <a:p>
            <a:pPr marL="695098" lvl="1" indent="-163285">
              <a:lnSpc>
                <a:spcPct val="16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2850"/>
                </a:solidFill>
              </a:rPr>
              <a:t>Si no </a:t>
            </a:r>
            <a:r>
              <a:rPr sz="1600" dirty="0" err="1">
                <a:solidFill>
                  <a:srgbClr val="002850"/>
                </a:solidFill>
              </a:rPr>
              <a:t>cumple</a:t>
            </a:r>
            <a:r>
              <a:rPr sz="1600" dirty="0">
                <a:solidFill>
                  <a:srgbClr val="002850"/>
                </a:solidFill>
              </a:rPr>
              <a:t> las </a:t>
            </a:r>
            <a:r>
              <a:rPr sz="1600" dirty="0" err="1">
                <a:solidFill>
                  <a:srgbClr val="002850"/>
                </a:solidFill>
              </a:rPr>
              <a:t>reglas</a:t>
            </a:r>
            <a:r>
              <a:rPr sz="1600" dirty="0">
                <a:solidFill>
                  <a:srgbClr val="002850"/>
                </a:solidFill>
              </a:rPr>
              <a:t>, </a:t>
            </a:r>
            <a:r>
              <a:rPr sz="1600" dirty="0" err="1">
                <a:solidFill>
                  <a:srgbClr val="002850"/>
                </a:solidFill>
              </a:rPr>
              <a:t>retorna</a:t>
            </a:r>
            <a:r>
              <a:rPr sz="1600" dirty="0">
                <a:solidFill>
                  <a:srgbClr val="002850"/>
                </a:solidFill>
              </a:rPr>
              <a:t> -1</a:t>
            </a:r>
          </a:p>
          <a:p>
            <a:pPr marL="191988" lvl="0" indent="-191988">
              <a:lnSpc>
                <a:spcPct val="16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2060"/>
                </a:solidFill>
              </a:rPr>
              <a:t>public</a:t>
            </a:r>
            <a:r>
              <a:rPr lang="en-US" b="1" dirty="0"/>
              <a:t> </a:t>
            </a:r>
            <a:r>
              <a:rPr b="1" dirty="0" err="1">
                <a:solidFill>
                  <a:srgbClr val="002850"/>
                </a:solidFill>
              </a:rPr>
              <a:t>int</a:t>
            </a:r>
            <a:r>
              <a:rPr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posDer</a:t>
            </a:r>
            <a:r>
              <a:rPr b="1" dirty="0">
                <a:solidFill>
                  <a:srgbClr val="002850"/>
                </a:solidFill>
              </a:rPr>
              <a:t>(</a:t>
            </a:r>
            <a:r>
              <a:rPr b="1" dirty="0" err="1">
                <a:solidFill>
                  <a:srgbClr val="002850"/>
                </a:solidFill>
              </a:rPr>
              <a:t>int</a:t>
            </a:r>
            <a:r>
              <a:rPr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);</a:t>
            </a:r>
          </a:p>
          <a:p>
            <a:pPr marL="695098" lvl="1" indent="-163285">
              <a:lnSpc>
                <a:spcPct val="16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002850"/>
                </a:solidFill>
              </a:rPr>
              <a:t>Retorna</a:t>
            </a:r>
            <a:r>
              <a:rPr sz="1600" dirty="0">
                <a:solidFill>
                  <a:srgbClr val="002850"/>
                </a:solidFill>
              </a:rPr>
              <a:t> el </a:t>
            </a:r>
            <a:r>
              <a:rPr sz="1600" dirty="0" err="1">
                <a:solidFill>
                  <a:srgbClr val="002850"/>
                </a:solidFill>
              </a:rPr>
              <a:t>índice</a:t>
            </a:r>
            <a:r>
              <a:rPr sz="1600" dirty="0">
                <a:solidFill>
                  <a:srgbClr val="002850"/>
                </a:solidFill>
              </a:rPr>
              <a:t> del </a:t>
            </a:r>
            <a:r>
              <a:rPr sz="1600" dirty="0" err="1">
                <a:solidFill>
                  <a:srgbClr val="002850"/>
                </a:solidFill>
              </a:rPr>
              <a:t>nodo</a:t>
            </a:r>
            <a:r>
              <a:rPr sz="1600" dirty="0">
                <a:solidFill>
                  <a:srgbClr val="002850"/>
                </a:solidFill>
              </a:rPr>
              <a:t> der de </a:t>
            </a:r>
            <a:r>
              <a:rPr sz="1600" dirty="0" err="1">
                <a:solidFill>
                  <a:srgbClr val="002850"/>
                </a:solidFill>
              </a:rPr>
              <a:t>i</a:t>
            </a:r>
            <a:endParaRPr sz="1600" dirty="0">
              <a:solidFill>
                <a:srgbClr val="002850"/>
              </a:solidFill>
            </a:endParaRPr>
          </a:p>
          <a:p>
            <a:pPr marL="695098" lvl="1" indent="-163285">
              <a:lnSpc>
                <a:spcPct val="16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2850"/>
                </a:solidFill>
              </a:rPr>
              <a:t>Si no </a:t>
            </a:r>
            <a:r>
              <a:rPr sz="1600" dirty="0" err="1">
                <a:solidFill>
                  <a:srgbClr val="002850"/>
                </a:solidFill>
              </a:rPr>
              <a:t>cumple</a:t>
            </a:r>
            <a:r>
              <a:rPr sz="1600" dirty="0">
                <a:solidFill>
                  <a:srgbClr val="002850"/>
                </a:solidFill>
              </a:rPr>
              <a:t> las </a:t>
            </a:r>
            <a:r>
              <a:rPr sz="1600" dirty="0" err="1">
                <a:solidFill>
                  <a:srgbClr val="002850"/>
                </a:solidFill>
              </a:rPr>
              <a:t>reglas</a:t>
            </a:r>
            <a:r>
              <a:rPr sz="1600" dirty="0">
                <a:solidFill>
                  <a:srgbClr val="002850"/>
                </a:solidFill>
              </a:rPr>
              <a:t>, </a:t>
            </a:r>
            <a:r>
              <a:rPr sz="1600" dirty="0" err="1">
                <a:solidFill>
                  <a:srgbClr val="002850"/>
                </a:solidFill>
              </a:rPr>
              <a:t>retorna</a:t>
            </a:r>
            <a:r>
              <a:rPr sz="1600" dirty="0">
                <a:solidFill>
                  <a:srgbClr val="002850"/>
                </a:solidFill>
              </a:rPr>
              <a:t> -1</a:t>
            </a:r>
          </a:p>
          <a:p>
            <a:pPr marL="191988" lvl="0" indent="-191988">
              <a:lnSpc>
                <a:spcPct val="16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2060"/>
                </a:solidFill>
              </a:rPr>
              <a:t>public</a:t>
            </a:r>
            <a:r>
              <a:rPr lang="en-US"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int</a:t>
            </a:r>
            <a:r>
              <a:rPr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posPadre</a:t>
            </a:r>
            <a:r>
              <a:rPr b="1" dirty="0">
                <a:solidFill>
                  <a:srgbClr val="002850"/>
                </a:solidFill>
              </a:rPr>
              <a:t>(</a:t>
            </a:r>
            <a:r>
              <a:rPr b="1" dirty="0" err="1">
                <a:solidFill>
                  <a:srgbClr val="002850"/>
                </a:solidFill>
              </a:rPr>
              <a:t>int</a:t>
            </a:r>
            <a:r>
              <a:rPr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);</a:t>
            </a:r>
          </a:p>
          <a:p>
            <a:pPr marL="695098" lvl="1" indent="-163285">
              <a:lnSpc>
                <a:spcPct val="15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002850"/>
                </a:solidFill>
              </a:rPr>
              <a:t>Retorna</a:t>
            </a:r>
            <a:r>
              <a:rPr sz="1600" dirty="0">
                <a:solidFill>
                  <a:srgbClr val="002850"/>
                </a:solidFill>
              </a:rPr>
              <a:t> el </a:t>
            </a:r>
            <a:r>
              <a:rPr sz="1600" dirty="0" err="1">
                <a:solidFill>
                  <a:srgbClr val="002850"/>
                </a:solidFill>
              </a:rPr>
              <a:t>índice</a:t>
            </a:r>
            <a:r>
              <a:rPr sz="1600" dirty="0">
                <a:solidFill>
                  <a:srgbClr val="002850"/>
                </a:solidFill>
              </a:rPr>
              <a:t> del </a:t>
            </a:r>
            <a:r>
              <a:rPr sz="1600" dirty="0" err="1">
                <a:solidFill>
                  <a:srgbClr val="002850"/>
                </a:solidFill>
              </a:rPr>
              <a:t>nodo</a:t>
            </a:r>
            <a:r>
              <a:rPr sz="1600" dirty="0">
                <a:solidFill>
                  <a:srgbClr val="002850"/>
                </a:solidFill>
              </a:rPr>
              <a:t> padre de </a:t>
            </a:r>
            <a:r>
              <a:rPr sz="1600" dirty="0" err="1">
                <a:solidFill>
                  <a:srgbClr val="002850"/>
                </a:solidFill>
              </a:rPr>
              <a:t>i</a:t>
            </a:r>
            <a:endParaRPr sz="1600" dirty="0">
              <a:solidFill>
                <a:srgbClr val="002850"/>
              </a:solidFill>
            </a:endParaRPr>
          </a:p>
          <a:p>
            <a:pPr marL="695098" lvl="1" indent="-163285">
              <a:lnSpc>
                <a:spcPct val="15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2850"/>
                </a:solidFill>
              </a:rPr>
              <a:t>Si no </a:t>
            </a:r>
            <a:r>
              <a:rPr sz="1600" dirty="0" err="1">
                <a:solidFill>
                  <a:srgbClr val="002850"/>
                </a:solidFill>
              </a:rPr>
              <a:t>cumple</a:t>
            </a:r>
            <a:r>
              <a:rPr sz="1600" dirty="0">
                <a:solidFill>
                  <a:srgbClr val="002850"/>
                </a:solidFill>
              </a:rPr>
              <a:t> las </a:t>
            </a:r>
            <a:r>
              <a:rPr sz="1600" dirty="0" err="1">
                <a:solidFill>
                  <a:srgbClr val="002850"/>
                </a:solidFill>
              </a:rPr>
              <a:t>reglas</a:t>
            </a:r>
            <a:r>
              <a:rPr sz="1600" dirty="0">
                <a:solidFill>
                  <a:srgbClr val="002850"/>
                </a:solidFill>
              </a:rPr>
              <a:t>, </a:t>
            </a:r>
            <a:r>
              <a:rPr sz="1600" dirty="0" err="1">
                <a:solidFill>
                  <a:srgbClr val="002850"/>
                </a:solidFill>
              </a:rPr>
              <a:t>retorna</a:t>
            </a:r>
            <a:r>
              <a:rPr sz="1600" dirty="0">
                <a:solidFill>
                  <a:srgbClr val="002850"/>
                </a:solidFill>
              </a:rPr>
              <a:t> -1 </a:t>
            </a:r>
          </a:p>
        </p:txBody>
      </p:sp>
      <p:sp>
        <p:nvSpPr>
          <p:cNvPr id="283" name="Shape 283"/>
          <p:cNvSpPr/>
          <p:nvPr/>
        </p:nvSpPr>
        <p:spPr>
          <a:xfrm>
            <a:off x="4724401" y="1905000"/>
            <a:ext cx="4572001" cy="23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255984" lvl="0" indent="-255984">
              <a:lnSpc>
                <a:spcPct val="15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b="1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Heap(</a:t>
            </a:r>
            <a:r>
              <a:rPr b="1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int</a:t>
            </a:r>
            <a:r>
              <a:rPr b="1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tmax</a:t>
            </a:r>
            <a:r>
              <a:rPr b="1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b="1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TipoOrden</a:t>
            </a:r>
            <a:r>
              <a:rPr b="1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t);</a:t>
            </a:r>
          </a:p>
          <a:p>
            <a:pPr marL="646641" lvl="1" indent="-189441">
              <a:lnSpc>
                <a:spcPct val="15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Constructor de un heap,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inicializa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para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tener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un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tamaño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maximo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tmax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y un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orden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t(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ascendente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o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descendente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)‏</a:t>
            </a:r>
          </a:p>
          <a:p>
            <a:pPr marL="255984" lvl="0" indent="-255984">
              <a:lnSpc>
                <a:spcPct val="15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b="1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bool </a:t>
            </a:r>
            <a:r>
              <a:rPr b="1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estaVacio</a:t>
            </a:r>
            <a:r>
              <a:rPr b="1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();</a:t>
            </a:r>
          </a:p>
          <a:p>
            <a:pPr marL="646641" lvl="1" indent="-189441">
              <a:lnSpc>
                <a:spcPct val="15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Recibe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un Heap y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determina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si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esta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Vacio</a:t>
            </a:r>
            <a:endParaRPr sz="1600" dirty="0">
              <a:solidFill>
                <a:srgbClr val="00285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build="p" animBg="1" advAuto="0"/>
      <p:bldP spid="283" grpId="2" build="p" bldLvl="5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1653</Words>
  <Application>Microsoft Office PowerPoint</Application>
  <PresentationFormat>On-screen Show (4:3)</PresentationFormat>
  <Paragraphs>579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Narrow</vt:lpstr>
      <vt:lpstr>Century Gothic</vt:lpstr>
      <vt:lpstr>Consolas</vt:lpstr>
      <vt:lpstr>Gill Sans MT</vt:lpstr>
      <vt:lpstr>Helvetica</vt:lpstr>
      <vt:lpstr>Helvetica Neue</vt:lpstr>
      <vt:lpstr>Tahoma</vt:lpstr>
      <vt:lpstr>Times New Roman</vt:lpstr>
      <vt:lpstr>Wingdings</vt:lpstr>
      <vt:lpstr>Default</vt:lpstr>
      <vt:lpstr>PowerPoint Presentation</vt:lpstr>
      <vt:lpstr>CONCEPTOS</vt:lpstr>
      <vt:lpstr>UTILIDAD DE UN HEAP</vt:lpstr>
      <vt:lpstr>IMPLEMENTACION</vt:lpstr>
      <vt:lpstr>CONTANDO DESDE 0</vt:lpstr>
      <vt:lpstr>REGLAS</vt:lpstr>
      <vt:lpstr>DECLARACION: TDA HEAP</vt:lpstr>
      <vt:lpstr>OPERACIONES BASICAS: TDA HEAP</vt:lpstr>
      <vt:lpstr>MAS OPERACIONES</vt:lpstr>
      <vt:lpstr>AJUSTAR</vt:lpstr>
      <vt:lpstr>AJUSTAR: EJEMPLO</vt:lpstr>
      <vt:lpstr>AJUSTAR: IMPLEMENTACION</vt:lpstr>
      <vt:lpstr>CONSTRUIR UN HEAP</vt:lpstr>
      <vt:lpstr>CONSTRUIR HEAP: EJEMPLO</vt:lpstr>
      <vt:lpstr>CONSTRUIR HEAP: IMPLEMENTACION</vt:lpstr>
      <vt:lpstr>DESENCOLAR</vt:lpstr>
      <vt:lpstr>DESENCOLAR: EJEMPLO</vt:lpstr>
      <vt:lpstr>DESENCOLAR: IMPLEMENTACION</vt:lpstr>
      <vt:lpstr>ENCOLAR</vt:lpstr>
      <vt:lpstr>ENCOLAR: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PARCIALMENTE ORDENADOS</dc:title>
  <cp:lastModifiedBy>Gonzalo Gabriel Méndez Cobeña</cp:lastModifiedBy>
  <cp:revision>22</cp:revision>
  <dcterms:modified xsi:type="dcterms:W3CDTF">2020-08-03T23:47:23Z</dcterms:modified>
</cp:coreProperties>
</file>