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00" r:id="rId2"/>
    <p:sldId id="260" r:id="rId3"/>
    <p:sldId id="261" r:id="rId4"/>
    <p:sldId id="269" r:id="rId5"/>
    <p:sldId id="277" r:id="rId6"/>
  </p:sldIdLst>
  <p:sldSz cx="9144000" cy="6858000" type="screen4x3"/>
  <p:notesSz cx="6858000" cy="9144000"/>
  <p:defaultTextStyle>
    <a:defPPr>
      <a:defRPr lang="es-EC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2" autoAdjust="0"/>
    <p:restoredTop sz="94691"/>
  </p:normalViewPr>
  <p:slideViewPr>
    <p:cSldViewPr>
      <p:cViewPr>
        <p:scale>
          <a:sx n="100" d="100"/>
          <a:sy n="100" d="100"/>
        </p:scale>
        <p:origin x="1338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7772400" cy="1371600"/>
          </a:xfrm>
        </p:spPr>
        <p:txBody>
          <a:bodyPr/>
          <a:lstStyle>
            <a:lvl1pPr>
              <a:defRPr sz="5400">
                <a:solidFill>
                  <a:srgbClr val="336699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altLang="es-EC" noProof="0"/>
              <a:t>TIPOS DE DATOS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es-ES" altLang="es-EC" noProof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245118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795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533400"/>
            <a:ext cx="2076450" cy="5791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76950" cy="5791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249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819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794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347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339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72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166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50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2788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35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7D5B12-CC52-0F4F-9FF5-A4702A865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ARBOLES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436E50-A817-6446-A66D-B3B87738B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Haga clic para modificar el estilo de texto del patrón</a:t>
            </a:r>
          </a:p>
          <a:p>
            <a:pPr lvl="1"/>
            <a:r>
              <a:rPr lang="es-EC" altLang="es-EC"/>
              <a:t>Segundo nivel</a:t>
            </a:r>
          </a:p>
          <a:p>
            <a:pPr lvl="2"/>
            <a:r>
              <a:rPr lang="es-EC" altLang="es-EC"/>
              <a:t>Tercer nivel</a:t>
            </a:r>
          </a:p>
          <a:p>
            <a:pPr lvl="3"/>
            <a:r>
              <a:rPr lang="es-EC" altLang="es-EC"/>
              <a:t>Cuarto nivel</a:t>
            </a:r>
          </a:p>
          <a:p>
            <a:pPr lvl="4"/>
            <a:r>
              <a:rPr lang="es-EC" altLang="es-EC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"/>
        <a:defRPr sz="3200" kern="120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"/>
        <a:defRPr sz="2800" kern="120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"/>
        <a:defRPr sz="2400" i="1" kern="120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80000"/>
        <a:buFont typeface="Wingdings" pitchFamily="2" charset="2"/>
        <a:buChar char=""/>
        <a:defRPr sz="2000" kern="120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 kern="120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gmendez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91A6ED28-45F5-0240-A981-B652E56B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41663"/>
            <a:ext cx="6858000" cy="403225"/>
          </a:xfrm>
        </p:spPr>
        <p:txBody>
          <a:bodyPr/>
          <a:lstStyle/>
          <a:p>
            <a:pPr eaLnBrk="1" hangingPunct="1"/>
            <a:r>
              <a:rPr lang="es-ES_tradnl" altLang="es-EC" sz="3600"/>
              <a:t>ESTRUCTURAS DE DATOS</a:t>
            </a:r>
          </a:p>
        </p:txBody>
      </p:sp>
      <p:pic>
        <p:nvPicPr>
          <p:cNvPr id="4099" name="Picture 8">
            <a:extLst>
              <a:ext uri="{FF2B5EF4-FFF2-40B4-BE49-F238E27FC236}">
                <a16:creationId xmlns:a16="http://schemas.microsoft.com/office/drawing/2014/main" id="{28F8EDB5-BDA7-ED4B-A4FB-1EBA4787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24500"/>
            <a:ext cx="13239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9">
            <a:extLst>
              <a:ext uri="{FF2B5EF4-FFF2-40B4-BE49-F238E27FC236}">
                <a16:creationId xmlns:a16="http://schemas.microsoft.com/office/drawing/2014/main" id="{0146EEA3-48FE-124B-928D-F1D27494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89588"/>
            <a:ext cx="3238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13916-6D0D-7248-8172-1AAA4E1D515B}"/>
              </a:ext>
            </a:extLst>
          </p:cNvPr>
          <p:cNvSpPr/>
          <p:nvPr/>
        </p:nvSpPr>
        <p:spPr>
          <a:xfrm>
            <a:off x="0" y="2278063"/>
            <a:ext cx="9144000" cy="2016125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C40653DD-9ACA-AA49-994A-D307CB82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679700"/>
            <a:ext cx="6813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77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FDA35373-DB89-6E4D-804D-80BA01D8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410" y="3500377"/>
            <a:ext cx="4099199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Algoritmo</a:t>
            </a:r>
            <a:r>
              <a:rPr lang="en-US" altLang="en-US" sz="3600" dirty="0">
                <a:solidFill>
                  <a:schemeClr val="bg1"/>
                </a:solidFill>
                <a:latin typeface="Gill Sans MT" panose="020B0502020104020203" pitchFamily="34" charset="77"/>
              </a:rPr>
              <a:t> de Dijkstra</a:t>
            </a:r>
          </a:p>
        </p:txBody>
      </p:sp>
      <p:sp>
        <p:nvSpPr>
          <p:cNvPr id="4104" name="Rectangle 10">
            <a:extLst>
              <a:ext uri="{FF2B5EF4-FFF2-40B4-BE49-F238E27FC236}">
                <a16:creationId xmlns:a16="http://schemas.microsoft.com/office/drawing/2014/main" id="{66FF4A6F-8386-1240-9DAB-FCFE83D2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4408488"/>
            <a:ext cx="465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entury Gothic" panose="020B0502020202020204" pitchFamily="34" charset="0"/>
              </a:rPr>
              <a:t>Gonzalo Gabriel Méndez, Ph.D.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entury Gothic" panose="020B0502020202020204" pitchFamily="34" charset="0"/>
                <a:hlinkClick r:id="rId4"/>
              </a:rPr>
              <a:t>www.ggmendez.com</a:t>
            </a:r>
            <a:endParaRPr lang="en-US" altLang="en-US" sz="1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9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32DDEC63-CED5-BF48-B495-E5745E71F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CAMINOS MAS CORTOS</a:t>
            </a:r>
            <a:endParaRPr lang="es-EC" altLang="es-EC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3F7F45E-2B59-A64E-ADB0-EE97529B4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14475"/>
            <a:ext cx="8343900" cy="450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EC" sz="2800"/>
              <a:t>Frecuentemente, se desea conocer en una red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Cual es el camino mas corto 	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/>
              <a:t>Entre un par de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En este caso 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/>
              <a:t>Importa cuantos caminos existen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/>
              <a:t>Si ya conozco un camino, pero encuentro uno mejor, se sustituye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C" sz="2800"/>
              <a:t>Se aplica el algoritmo de Dijkstra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Es un algoritmo ávido, ya que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Resuelve el problema en sucesivos pasos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En cada paso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/>
              <a:t>Selecciona la solución más óptima</a:t>
            </a:r>
            <a:endParaRPr lang="es-EC" altLang="es-EC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D8F075E8-5AB4-EB43-BA27-1DEFA2D34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88913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C"/>
              <a:t>DIJKSTRA</a:t>
            </a:r>
            <a:endParaRPr lang="es-EC" altLang="es-EC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9BB281A-FC1D-7549-8D55-3EFBD1153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8128000" cy="5256212"/>
          </a:xfrm>
        </p:spPr>
        <p:txBody>
          <a:bodyPr/>
          <a:lstStyle/>
          <a:p>
            <a:pPr eaLnBrk="1" hangingPunct="1"/>
            <a:r>
              <a:rPr lang="es-ES" altLang="es-EC" sz="2800"/>
              <a:t>Dado un V</a:t>
            </a:r>
            <a:r>
              <a:rPr lang="es-ES" altLang="es-EC" sz="2800" baseline="-25000"/>
              <a:t>0</a:t>
            </a:r>
            <a:r>
              <a:rPr lang="es-ES" altLang="es-EC" sz="2800"/>
              <a:t>, Dijkstra busca un conjunto </a:t>
            </a:r>
            <a:r>
              <a:rPr lang="es-ES" altLang="es-EC" sz="2800" b="1"/>
              <a:t>D</a:t>
            </a:r>
            <a:r>
              <a:rPr lang="es-ES" altLang="es-EC" sz="2800"/>
              <a:t> con</a:t>
            </a:r>
          </a:p>
          <a:p>
            <a:pPr lvl="1" eaLnBrk="1" hangingPunct="1"/>
            <a:r>
              <a:rPr lang="es-ES" altLang="es-EC" sz="2400"/>
              <a:t>Las menores distancias de V</a:t>
            </a:r>
            <a:r>
              <a:rPr lang="es-ES" altLang="es-EC" sz="2400" baseline="-25000"/>
              <a:t>0</a:t>
            </a:r>
            <a:r>
              <a:rPr lang="es-ES" altLang="es-EC" sz="2400"/>
              <a:t> al resto de vértices</a:t>
            </a:r>
          </a:p>
          <a:p>
            <a:pPr eaLnBrk="1" hangingPunct="1"/>
            <a:r>
              <a:rPr lang="es-ES" altLang="es-EC" sz="2800"/>
              <a:t>Al inicio, solo conocemos </a:t>
            </a:r>
          </a:p>
          <a:p>
            <a:pPr lvl="1" eaLnBrk="1" hangingPunct="1"/>
            <a:r>
              <a:rPr lang="es-ES" altLang="es-EC" sz="2400"/>
              <a:t>Las distancias de los vértices adyacentes</a:t>
            </a:r>
          </a:p>
          <a:p>
            <a:pPr lvl="1" eaLnBrk="1" hangingPunct="1"/>
            <a:r>
              <a:rPr lang="es-ES" altLang="es-EC" sz="2400" b="1"/>
              <a:t>I</a:t>
            </a:r>
            <a:r>
              <a:rPr lang="es-ES" altLang="es-EC" sz="2400"/>
              <a:t>nicializamos </a:t>
            </a:r>
            <a:r>
              <a:rPr lang="es-ES" altLang="es-EC" sz="2400" b="1"/>
              <a:t>D</a:t>
            </a:r>
          </a:p>
          <a:p>
            <a:pPr lvl="2" eaLnBrk="1" hangingPunct="1"/>
            <a:r>
              <a:rPr lang="es-ES" altLang="es-EC" sz="2000"/>
              <a:t>Factor de peso para los adyacentes, Infinito para los no adyacentes</a:t>
            </a:r>
          </a:p>
          <a:p>
            <a:pPr eaLnBrk="1" hangingPunct="1"/>
            <a:r>
              <a:rPr lang="es-ES" altLang="es-EC" sz="2800"/>
              <a:t>Los valores de </a:t>
            </a:r>
            <a:r>
              <a:rPr lang="es-ES" altLang="es-EC" sz="2800" b="1"/>
              <a:t>D</a:t>
            </a:r>
            <a:r>
              <a:rPr lang="es-ES" altLang="es-EC" sz="2800"/>
              <a:t> son mejorados sucesivamente</a:t>
            </a:r>
          </a:p>
          <a:p>
            <a:pPr lvl="1" eaLnBrk="1" hangingPunct="1"/>
            <a:r>
              <a:rPr lang="es-ES" altLang="es-EC" sz="2400"/>
              <a:t>Escogiendo el vertice V</a:t>
            </a:r>
            <a:r>
              <a:rPr lang="es-ES" altLang="es-EC" sz="2400" baseline="-25000"/>
              <a:t>k</a:t>
            </a:r>
            <a:r>
              <a:rPr lang="es-ES" altLang="es-EC" sz="2400"/>
              <a:t> no elegido antes</a:t>
            </a:r>
          </a:p>
          <a:p>
            <a:pPr lvl="2" eaLnBrk="1" hangingPunct="1"/>
            <a:r>
              <a:rPr lang="es-ES" altLang="es-EC" sz="2000"/>
              <a:t>Que tenga la distancia más corta V</a:t>
            </a:r>
            <a:r>
              <a:rPr lang="es-ES" altLang="es-EC" sz="2000" baseline="-25000"/>
              <a:t>0</a:t>
            </a:r>
            <a:r>
              <a:rPr lang="es-ES" altLang="es-EC" sz="2000"/>
              <a:t>, V</a:t>
            </a:r>
            <a:r>
              <a:rPr lang="es-ES" altLang="es-EC" sz="2000" baseline="-25000"/>
              <a:t>k</a:t>
            </a:r>
          </a:p>
          <a:p>
            <a:pPr lvl="1" eaLnBrk="1" hangingPunct="1"/>
            <a:r>
              <a:rPr lang="es-ES" altLang="es-EC" sz="2400"/>
              <a:t>Probamos si pasando por V</a:t>
            </a:r>
            <a:r>
              <a:rPr lang="es-ES" altLang="es-EC" sz="2400" baseline="-25000"/>
              <a:t>k</a:t>
            </a:r>
          </a:p>
          <a:p>
            <a:pPr lvl="2" eaLnBrk="1" hangingPunct="1"/>
            <a:r>
              <a:rPr lang="es-ES" altLang="es-EC" sz="2000"/>
              <a:t>Se puede obtener distancias más cortas de las que tenemos</a:t>
            </a:r>
          </a:p>
          <a:p>
            <a:pPr lvl="2" eaLnBrk="1" hangingPunct="1"/>
            <a:r>
              <a:rPr lang="es-ES" altLang="es-EC" sz="2000"/>
              <a:t>Para cada vértice restante del grafo</a:t>
            </a:r>
            <a:endParaRPr lang="es-EC" altLang="es-EC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A38A1C7D-AC6B-A340-A41E-9F57EEF2F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EJEMPLO DE DIJKSTRA</a:t>
            </a:r>
            <a:endParaRPr lang="es-EC" altLang="es-EC"/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0CF19466-DC08-384C-AB8B-B8A2630C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99" y="2432050"/>
            <a:ext cx="287337" cy="287338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8DA58432-99FC-BB46-82DC-517E2A71C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161" y="2432050"/>
            <a:ext cx="287338" cy="287338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A081303E-227F-584F-A126-99287686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99" y="3224213"/>
            <a:ext cx="287337" cy="287337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90B35CF4-969F-3743-9E16-E5227DE11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74" y="3800475"/>
            <a:ext cx="287337" cy="287338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6" name="Oval 8">
            <a:extLst>
              <a:ext uri="{FF2B5EF4-FFF2-40B4-BE49-F238E27FC236}">
                <a16:creationId xmlns:a16="http://schemas.microsoft.com/office/drawing/2014/main" id="{CB772D87-333E-5549-9348-328D341AA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624" y="3729038"/>
            <a:ext cx="287337" cy="287337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A32C7300-63EC-9349-A5B5-722BE84CB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224" y="3092450"/>
            <a:ext cx="287337" cy="287338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14" name="AutoShape 10">
            <a:extLst>
              <a:ext uri="{FF2B5EF4-FFF2-40B4-BE49-F238E27FC236}">
                <a16:creationId xmlns:a16="http://schemas.microsoft.com/office/drawing/2014/main" id="{9D589690-35A8-D648-BAF5-100BE99614A2}"/>
              </a:ext>
            </a:extLst>
          </p:cNvPr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645174" y="2676525"/>
            <a:ext cx="446087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5" name="AutoShape 11">
            <a:extLst>
              <a:ext uri="{FF2B5EF4-FFF2-40B4-BE49-F238E27FC236}">
                <a16:creationId xmlns:a16="http://schemas.microsoft.com/office/drawing/2014/main" id="{DFA1E0B7-D781-3940-9DB8-FD756625C5A7}"/>
              </a:ext>
            </a:extLst>
          </p:cNvPr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645174" y="3468688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6" name="AutoShape 12">
            <a:extLst>
              <a:ext uri="{FF2B5EF4-FFF2-40B4-BE49-F238E27FC236}">
                <a16:creationId xmlns:a16="http://schemas.microsoft.com/office/drawing/2014/main" id="{6E8B77E2-9F39-0F45-93BE-724240992B11}"/>
              </a:ext>
            </a:extLst>
          </p:cNvPr>
          <p:cNvCxnSpPr>
            <a:cxnSpLocks noChangeShapeType="1"/>
            <a:stCxn id="21510" idx="6"/>
            <a:endCxn id="21509" idx="3"/>
          </p:cNvCxnSpPr>
          <p:nvPr/>
        </p:nvCxnSpPr>
        <p:spPr bwMode="auto">
          <a:xfrm flipV="1">
            <a:off x="688036" y="2676525"/>
            <a:ext cx="2058988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AutoShape 13">
            <a:extLst>
              <a:ext uri="{FF2B5EF4-FFF2-40B4-BE49-F238E27FC236}">
                <a16:creationId xmlns:a16="http://schemas.microsoft.com/office/drawing/2014/main" id="{C981A8C0-E414-464B-97FD-AA52E083E7E7}"/>
              </a:ext>
            </a:extLst>
          </p:cNvPr>
          <p:cNvCxnSpPr>
            <a:cxnSpLocks noChangeShapeType="1"/>
            <a:stCxn id="21508" idx="7"/>
            <a:endCxn id="21509" idx="2"/>
          </p:cNvCxnSpPr>
          <p:nvPr/>
        </p:nvCxnSpPr>
        <p:spPr bwMode="auto">
          <a:xfrm>
            <a:off x="1292874" y="2474913"/>
            <a:ext cx="1411287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AutoShape 14">
            <a:extLst>
              <a:ext uri="{FF2B5EF4-FFF2-40B4-BE49-F238E27FC236}">
                <a16:creationId xmlns:a16="http://schemas.microsoft.com/office/drawing/2014/main" id="{459A8535-86DE-9041-BA66-B3002F472796}"/>
              </a:ext>
            </a:extLst>
          </p:cNvPr>
          <p:cNvCxnSpPr>
            <a:cxnSpLocks noChangeShapeType="1"/>
            <a:stCxn id="21511" idx="6"/>
            <a:endCxn id="21509" idx="4"/>
          </p:cNvCxnSpPr>
          <p:nvPr/>
        </p:nvCxnSpPr>
        <p:spPr bwMode="auto">
          <a:xfrm flipV="1">
            <a:off x="1478611" y="2719388"/>
            <a:ext cx="1370013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AutoShape 15">
            <a:extLst>
              <a:ext uri="{FF2B5EF4-FFF2-40B4-BE49-F238E27FC236}">
                <a16:creationId xmlns:a16="http://schemas.microsoft.com/office/drawing/2014/main" id="{4AD958AC-2871-C146-837B-6D9088D1A8AA}"/>
              </a:ext>
            </a:extLst>
          </p:cNvPr>
          <p:cNvCxnSpPr>
            <a:cxnSpLocks noChangeShapeType="1"/>
            <a:stCxn id="21509" idx="4"/>
            <a:endCxn id="5126" idx="0"/>
          </p:cNvCxnSpPr>
          <p:nvPr/>
        </p:nvCxnSpPr>
        <p:spPr bwMode="auto">
          <a:xfrm>
            <a:off x="2848624" y="2719388"/>
            <a:ext cx="144462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0" name="AutoShape 16">
            <a:extLst>
              <a:ext uri="{FF2B5EF4-FFF2-40B4-BE49-F238E27FC236}">
                <a16:creationId xmlns:a16="http://schemas.microsoft.com/office/drawing/2014/main" id="{38C38885-43CE-8846-A1C4-E32684D7ADB8}"/>
              </a:ext>
            </a:extLst>
          </p:cNvPr>
          <p:cNvCxnSpPr>
            <a:cxnSpLocks noChangeShapeType="1"/>
            <a:stCxn id="21509" idx="5"/>
            <a:endCxn id="21513" idx="1"/>
          </p:cNvCxnSpPr>
          <p:nvPr/>
        </p:nvCxnSpPr>
        <p:spPr bwMode="auto">
          <a:xfrm>
            <a:off x="2948636" y="267652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1" name="AutoShape 17">
            <a:extLst>
              <a:ext uri="{FF2B5EF4-FFF2-40B4-BE49-F238E27FC236}">
                <a16:creationId xmlns:a16="http://schemas.microsoft.com/office/drawing/2014/main" id="{925CC383-0BD7-484E-A67D-3387D7B46BCB}"/>
              </a:ext>
            </a:extLst>
          </p:cNvPr>
          <p:cNvCxnSpPr>
            <a:cxnSpLocks noChangeShapeType="1"/>
            <a:stCxn id="21513" idx="3"/>
            <a:endCxn id="5126" idx="6"/>
          </p:cNvCxnSpPr>
          <p:nvPr/>
        </p:nvCxnSpPr>
        <p:spPr bwMode="auto">
          <a:xfrm flipH="1">
            <a:off x="3135961" y="333692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6" name="Text Box 18">
            <a:extLst>
              <a:ext uri="{FF2B5EF4-FFF2-40B4-BE49-F238E27FC236}">
                <a16:creationId xmlns:a16="http://schemas.microsoft.com/office/drawing/2014/main" id="{34FE6FC1-86F2-784C-A291-25856C4D7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99" y="25050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37" name="Text Box 19">
            <a:extLst>
              <a:ext uri="{FF2B5EF4-FFF2-40B4-BE49-F238E27FC236}">
                <a16:creationId xmlns:a16="http://schemas.microsoft.com/office/drawing/2014/main" id="{AA11CD78-452F-CC4C-AC39-B6F41FEFD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736" y="27924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8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38" name="Text Box 20">
            <a:extLst>
              <a:ext uri="{FF2B5EF4-FFF2-40B4-BE49-F238E27FC236}">
                <a16:creationId xmlns:a16="http://schemas.microsoft.com/office/drawing/2014/main" id="{A3D8C634-8E2B-A247-AEEE-27034672C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536" y="22161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5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39" name="Text Box 21">
            <a:extLst>
              <a:ext uri="{FF2B5EF4-FFF2-40B4-BE49-F238E27FC236}">
                <a16:creationId xmlns:a16="http://schemas.microsoft.com/office/drawing/2014/main" id="{D7FDDB73-8281-4E4B-B1C8-B887FEE3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999" y="35131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40" name="Text Box 22">
            <a:extLst>
              <a:ext uri="{FF2B5EF4-FFF2-40B4-BE49-F238E27FC236}">
                <a16:creationId xmlns:a16="http://schemas.microsoft.com/office/drawing/2014/main" id="{8EE46449-60BE-FE43-9B92-ED688A8DE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74" y="36576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41" name="Text Box 23">
            <a:extLst>
              <a:ext uri="{FF2B5EF4-FFF2-40B4-BE49-F238E27FC236}">
                <a16:creationId xmlns:a16="http://schemas.microsoft.com/office/drawing/2014/main" id="{4CF44970-B2EB-624F-8CD7-9BC5319CD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699" y="32242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42" name="Text Box 24">
            <a:extLst>
              <a:ext uri="{FF2B5EF4-FFF2-40B4-BE49-F238E27FC236}">
                <a16:creationId xmlns:a16="http://schemas.microsoft.com/office/drawing/2014/main" id="{687D8010-52E0-4946-AEA1-77E982158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861" y="26479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8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43" name="Text Box 25">
            <a:extLst>
              <a:ext uri="{FF2B5EF4-FFF2-40B4-BE49-F238E27FC236}">
                <a16:creationId xmlns:a16="http://schemas.microsoft.com/office/drawing/2014/main" id="{20CE0C04-5154-C146-8E23-29513A5BA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861" y="36496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44" name="Text Box 26">
            <a:extLst>
              <a:ext uri="{FF2B5EF4-FFF2-40B4-BE49-F238E27FC236}">
                <a16:creationId xmlns:a16="http://schemas.microsoft.com/office/drawing/2014/main" id="{DECC287C-821A-9747-9345-0948EB47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002" y="2106612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dirty="0">
                <a:solidFill>
                  <a:srgbClr val="FF7F3F"/>
                </a:solidFill>
                <a:latin typeface="Tahoma" panose="020B0604030504040204" pitchFamily="34" charset="0"/>
              </a:rPr>
              <a:t>Escogidos</a:t>
            </a:r>
            <a:endParaRPr lang="es-EC" altLang="es-EC" sz="1400" dirty="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45" name="Text Box 27">
            <a:extLst>
              <a:ext uri="{FF2B5EF4-FFF2-40B4-BE49-F238E27FC236}">
                <a16:creationId xmlns:a16="http://schemas.microsoft.com/office/drawing/2014/main" id="{FC2733A6-94ED-E14C-85E0-D36A29BEB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883" y="2000250"/>
            <a:ext cx="895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dirty="0">
                <a:solidFill>
                  <a:srgbClr val="FF7F3F"/>
                </a:solidFill>
                <a:latin typeface="Tahoma" panose="020B0604030504040204" pitchFamily="34" charset="0"/>
              </a:rPr>
              <a:t>Vértice Evaluado</a:t>
            </a:r>
            <a:endParaRPr lang="es-EC" altLang="es-EC" sz="1400" dirty="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46" name="Text Box 28">
            <a:extLst>
              <a:ext uri="{FF2B5EF4-FFF2-40B4-BE49-F238E27FC236}">
                <a16:creationId xmlns:a16="http://schemas.microsoft.com/office/drawing/2014/main" id="{D6DC0BF9-4BC9-E14C-82EE-90A2F7AB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358" y="2106612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D[0]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47" name="Text Box 29">
            <a:extLst>
              <a:ext uri="{FF2B5EF4-FFF2-40B4-BE49-F238E27FC236}">
                <a16:creationId xmlns:a16="http://schemas.microsoft.com/office/drawing/2014/main" id="{A9D8D0DA-42FE-804C-A3C7-B1F6F3169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096" y="2106612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D[1]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48" name="Text Box 30">
            <a:extLst>
              <a:ext uri="{FF2B5EF4-FFF2-40B4-BE49-F238E27FC236}">
                <a16:creationId xmlns:a16="http://schemas.microsoft.com/office/drawing/2014/main" id="{63FC5EAB-A4D3-654C-A478-3FEEC0E3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721" y="2106612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D[2]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49" name="Text Box 31">
            <a:extLst>
              <a:ext uri="{FF2B5EF4-FFF2-40B4-BE49-F238E27FC236}">
                <a16:creationId xmlns:a16="http://schemas.microsoft.com/office/drawing/2014/main" id="{53CF2E1B-A1C3-F040-855B-9E901DFF9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996" y="2106612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D[3]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50" name="Text Box 32">
            <a:extLst>
              <a:ext uri="{FF2B5EF4-FFF2-40B4-BE49-F238E27FC236}">
                <a16:creationId xmlns:a16="http://schemas.microsoft.com/office/drawing/2014/main" id="{87C5114C-9417-EB4A-83B2-5B63103CA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896" y="2106612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D[4]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51" name="Text Box 33">
            <a:extLst>
              <a:ext uri="{FF2B5EF4-FFF2-40B4-BE49-F238E27FC236}">
                <a16:creationId xmlns:a16="http://schemas.microsoft.com/office/drawing/2014/main" id="{3D7FC06B-0121-B24E-8A5D-9A97F4A65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233" y="2106612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D[5]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52" name="Text Box 34">
            <a:extLst>
              <a:ext uri="{FF2B5EF4-FFF2-40B4-BE49-F238E27FC236}">
                <a16:creationId xmlns:a16="http://schemas.microsoft.com/office/drawing/2014/main" id="{7E004B52-A5F4-C645-B0D2-52A3E7F29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31" y="1751806"/>
            <a:ext cx="42360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 dirty="0">
                <a:solidFill>
                  <a:schemeClr val="folHlink"/>
                </a:solidFill>
                <a:latin typeface="Tahoma" panose="020B0604030504040204" pitchFamily="34" charset="0"/>
              </a:rPr>
              <a:t>A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1539" name="Text Box 35">
            <a:extLst>
              <a:ext uri="{FF2B5EF4-FFF2-40B4-BE49-F238E27FC236}">
                <a16:creationId xmlns:a16="http://schemas.microsoft.com/office/drawing/2014/main" id="{4D3F9DB7-6747-C947-9C43-C9007137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792" y="1751806"/>
            <a:ext cx="4251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folHlink"/>
                </a:solidFill>
                <a:latin typeface="Tahoma" panose="020B0604030504040204" pitchFamily="34" charset="0"/>
              </a:rPr>
              <a:t>B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1540" name="Text Box 36">
            <a:extLst>
              <a:ext uri="{FF2B5EF4-FFF2-40B4-BE49-F238E27FC236}">
                <a16:creationId xmlns:a16="http://schemas.microsoft.com/office/drawing/2014/main" id="{9C40D9C4-E87B-0644-AA13-3D9E69319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249" y="1751806"/>
            <a:ext cx="4251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folHlink"/>
                </a:solidFill>
                <a:latin typeface="Tahoma" panose="020B0604030504040204" pitchFamily="34" charset="0"/>
              </a:rPr>
              <a:t>C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155" name="Text Box 37">
            <a:extLst>
              <a:ext uri="{FF2B5EF4-FFF2-40B4-BE49-F238E27FC236}">
                <a16:creationId xmlns:a16="http://schemas.microsoft.com/office/drawing/2014/main" id="{88FA1720-F00A-914E-94DE-80D635E95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706" y="1751806"/>
            <a:ext cx="4251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folHlink"/>
                </a:solidFill>
                <a:latin typeface="Tahoma" panose="020B0604030504040204" pitchFamily="34" charset="0"/>
              </a:rPr>
              <a:t>D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1542" name="Text Box 38">
            <a:extLst>
              <a:ext uri="{FF2B5EF4-FFF2-40B4-BE49-F238E27FC236}">
                <a16:creationId xmlns:a16="http://schemas.microsoft.com/office/drawing/2014/main" id="{739DB654-F980-574C-9860-1C078F792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163" y="1751806"/>
            <a:ext cx="4251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folHlink"/>
                </a:solidFill>
                <a:latin typeface="Tahoma" panose="020B0604030504040204" pitchFamily="34" charset="0"/>
              </a:rPr>
              <a:t>E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1543" name="Text Box 39">
            <a:extLst>
              <a:ext uri="{FF2B5EF4-FFF2-40B4-BE49-F238E27FC236}">
                <a16:creationId xmlns:a16="http://schemas.microsoft.com/office/drawing/2014/main" id="{B334729F-D23B-9045-86D0-21BC502C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619" y="1751806"/>
            <a:ext cx="4251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folHlink"/>
                </a:solidFill>
                <a:latin typeface="Tahoma" panose="020B0604030504040204" pitchFamily="34" charset="0"/>
              </a:rPr>
              <a:t>F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158" name="Rectangle 40">
            <a:extLst>
              <a:ext uri="{FF2B5EF4-FFF2-40B4-BE49-F238E27FC236}">
                <a16:creationId xmlns:a16="http://schemas.microsoft.com/office/drawing/2014/main" id="{19710D82-D345-5241-AF3D-B5C7A30C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233" y="2000252"/>
            <a:ext cx="1100138" cy="2197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59" name="Rectangle 41">
            <a:extLst>
              <a:ext uri="{FF2B5EF4-FFF2-40B4-BE49-F238E27FC236}">
                <a16:creationId xmlns:a16="http://schemas.microsoft.com/office/drawing/2014/main" id="{9C8381F7-3638-3749-8E71-CE1850EAA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783" y="2000252"/>
            <a:ext cx="971550" cy="2197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0" name="Rectangle 42">
            <a:extLst>
              <a:ext uri="{FF2B5EF4-FFF2-40B4-BE49-F238E27FC236}">
                <a16:creationId xmlns:a16="http://schemas.microsoft.com/office/drawing/2014/main" id="{8CEF81BF-96D3-D946-A125-1846BABC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333" y="2000252"/>
            <a:ext cx="431800" cy="2197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1" name="Rectangle 43">
            <a:extLst>
              <a:ext uri="{FF2B5EF4-FFF2-40B4-BE49-F238E27FC236}">
                <a16:creationId xmlns:a16="http://schemas.microsoft.com/office/drawing/2014/main" id="{381117A2-666C-E941-8BB4-5EEC48CB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451" y="2000251"/>
            <a:ext cx="431800" cy="219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2" name="Rectangle 44">
            <a:extLst>
              <a:ext uri="{FF2B5EF4-FFF2-40B4-BE49-F238E27FC236}">
                <a16:creationId xmlns:a16="http://schemas.microsoft.com/office/drawing/2014/main" id="{46280080-47C3-8048-9F74-7D72A2A91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569" y="2000251"/>
            <a:ext cx="431800" cy="219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3" name="Rectangle 45">
            <a:extLst>
              <a:ext uri="{FF2B5EF4-FFF2-40B4-BE49-F238E27FC236}">
                <a16:creationId xmlns:a16="http://schemas.microsoft.com/office/drawing/2014/main" id="{47504214-B2B2-F04B-97C2-E025B2CA8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687" y="2000251"/>
            <a:ext cx="431800" cy="219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4" name="Rectangle 46">
            <a:extLst>
              <a:ext uri="{FF2B5EF4-FFF2-40B4-BE49-F238E27FC236}">
                <a16:creationId xmlns:a16="http://schemas.microsoft.com/office/drawing/2014/main" id="{B9C53952-EEFD-5B48-9FA2-A612BD97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805" y="2000251"/>
            <a:ext cx="431800" cy="219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5" name="Rectangle 49">
            <a:extLst>
              <a:ext uri="{FF2B5EF4-FFF2-40B4-BE49-F238E27FC236}">
                <a16:creationId xmlns:a16="http://schemas.microsoft.com/office/drawing/2014/main" id="{6C6DA5F0-CEC4-434C-A388-B06AFCB0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921" y="2000251"/>
            <a:ext cx="431800" cy="219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54" name="Rectangle 50">
            <a:extLst>
              <a:ext uri="{FF2B5EF4-FFF2-40B4-BE49-F238E27FC236}">
                <a16:creationId xmlns:a16="http://schemas.microsoft.com/office/drawing/2014/main" id="{5E9509B5-2AD9-1745-B143-C4DC5B30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99" y="1855788"/>
            <a:ext cx="1943100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De </a:t>
            </a:r>
            <a:r>
              <a:rPr lang="es-ES" altLang="es-EC" sz="1800" b="1" dirty="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 al resto</a:t>
            </a:r>
            <a:endParaRPr lang="es-EC" altLang="es-EC" sz="18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55" name="Text Box 51">
            <a:extLst>
              <a:ext uri="{FF2B5EF4-FFF2-40B4-BE49-F238E27FC236}">
                <a16:creationId xmlns:a16="http://schemas.microsoft.com/office/drawing/2014/main" id="{FE6FD87A-BD5A-834F-A207-C3267BD7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955" y="2503488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dirty="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6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57" name="Text Box 53">
            <a:extLst>
              <a:ext uri="{FF2B5EF4-FFF2-40B4-BE49-F238E27FC236}">
                <a16:creationId xmlns:a16="http://schemas.microsoft.com/office/drawing/2014/main" id="{1623C63F-4D0C-7349-8316-B07CF3FA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85" y="2503488"/>
            <a:ext cx="28892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58" name="Text Box 54">
            <a:extLst>
              <a:ext uri="{FF2B5EF4-FFF2-40B4-BE49-F238E27FC236}">
                <a16:creationId xmlns:a16="http://schemas.microsoft.com/office/drawing/2014/main" id="{B5DB6D3D-5010-7041-95F6-54E6CB023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25" y="2503488"/>
            <a:ext cx="29209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59" name="Text Box 55">
            <a:extLst>
              <a:ext uri="{FF2B5EF4-FFF2-40B4-BE49-F238E27FC236}">
                <a16:creationId xmlns:a16="http://schemas.microsoft.com/office/drawing/2014/main" id="{B6ABEC1B-55F7-1B4D-B22A-AC94154B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702" y="2503488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0" name="Text Box 56">
            <a:extLst>
              <a:ext uri="{FF2B5EF4-FFF2-40B4-BE49-F238E27FC236}">
                <a16:creationId xmlns:a16="http://schemas.microsoft.com/office/drawing/2014/main" id="{17DEEB63-B46F-234A-8E57-6CC4BA9C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8383" y="2503488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61" name="Text Box 57">
            <a:extLst>
              <a:ext uri="{FF2B5EF4-FFF2-40B4-BE49-F238E27FC236}">
                <a16:creationId xmlns:a16="http://schemas.microsoft.com/office/drawing/2014/main" id="{A2EB9B57-7DCE-8C40-BE2F-245953140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33" y="2503488"/>
            <a:ext cx="29527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1562" name="Text Box 58">
            <a:extLst>
              <a:ext uri="{FF2B5EF4-FFF2-40B4-BE49-F238E27FC236}">
                <a16:creationId xmlns:a16="http://schemas.microsoft.com/office/drawing/2014/main" id="{AA69097A-B210-FF4C-A565-B78BF81D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15" y="2503488"/>
            <a:ext cx="452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63" name="Text Box 59">
            <a:extLst>
              <a:ext uri="{FF2B5EF4-FFF2-40B4-BE49-F238E27FC236}">
                <a16:creationId xmlns:a16="http://schemas.microsoft.com/office/drawing/2014/main" id="{11C3716E-45A3-6C4B-AFB1-FB9A2FC7E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871" y="2576793"/>
            <a:ext cx="9297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dirty="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2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5" name="Rectangle 61">
            <a:extLst>
              <a:ext uri="{FF2B5EF4-FFF2-40B4-BE49-F238E27FC236}">
                <a16:creationId xmlns:a16="http://schemas.microsoft.com/office/drawing/2014/main" id="{E10C5BDC-0871-B046-A137-00E0CC105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81525"/>
            <a:ext cx="4752975" cy="433388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1. D[] se incializa con F.P. de adyacentes al origen 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6" name="Rectangle 62">
            <a:extLst>
              <a:ext uri="{FF2B5EF4-FFF2-40B4-BE49-F238E27FC236}">
                <a16:creationId xmlns:a16="http://schemas.microsoft.com/office/drawing/2014/main" id="{6CF3C67F-F407-564D-90FA-9BECA574B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157788"/>
            <a:ext cx="4824412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2. Escoger vertice Vk que no haya sido escogido, con la menor distancia del Vevaluado a Vk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7" name="Text Box 63">
            <a:extLst>
              <a:ext uri="{FF2B5EF4-FFF2-40B4-BE49-F238E27FC236}">
                <a16:creationId xmlns:a16="http://schemas.microsoft.com/office/drawing/2014/main" id="{B83C5C04-E6BE-9B4E-8521-E49C78918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955" y="2836863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6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8" name="Rectangle 64">
            <a:extLst>
              <a:ext uri="{FF2B5EF4-FFF2-40B4-BE49-F238E27FC236}">
                <a16:creationId xmlns:a16="http://schemas.microsoft.com/office/drawing/2014/main" id="{DE6907FC-1C47-8A44-9A50-08E56C38F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949950"/>
            <a:ext cx="4824412" cy="647700"/>
          </a:xfrm>
          <a:prstGeom prst="rect">
            <a:avLst/>
          </a:prstGeom>
          <a:solidFill>
            <a:srgbClr val="FFF3C1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3. Revisar si alguna distancia puede ser mejorada pasando por Vk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9" name="AutoShape 65">
            <a:extLst>
              <a:ext uri="{FF2B5EF4-FFF2-40B4-BE49-F238E27FC236}">
                <a16:creationId xmlns:a16="http://schemas.microsoft.com/office/drawing/2014/main" id="{FBF2335D-1A42-414C-962D-6BA4286FFBE9}"/>
              </a:ext>
            </a:extLst>
          </p:cNvPr>
          <p:cNvSpPr>
            <a:spLocks/>
          </p:cNvSpPr>
          <p:nvPr/>
        </p:nvSpPr>
        <p:spPr bwMode="auto">
          <a:xfrm>
            <a:off x="1387921" y="333375"/>
            <a:ext cx="2803525" cy="546100"/>
          </a:xfrm>
          <a:prstGeom prst="borderCallout1">
            <a:avLst>
              <a:gd name="adj1" fmla="val 50001"/>
              <a:gd name="adj2" fmla="val 99773"/>
              <a:gd name="adj3" fmla="val 490407"/>
              <a:gd name="adj4" fmla="val 243034"/>
            </a:avLst>
          </a:prstGeom>
          <a:solidFill>
            <a:srgbClr val="FFE7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400" dirty="0">
                <a:solidFill>
                  <a:schemeClr val="tx1"/>
                </a:solidFill>
                <a:latin typeface="Tahoma" panose="020B0604030504040204" pitchFamily="34" charset="0"/>
              </a:rPr>
              <a:t>Pasando por B, la distancia de A </a:t>
            </a:r>
            <a:r>
              <a:rPr lang="es-ES" altLang="es-EC" sz="1400" dirty="0" err="1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r>
              <a:rPr lang="es-ES" altLang="es-EC" sz="1400" dirty="0">
                <a:solidFill>
                  <a:schemeClr val="tx1"/>
                </a:solidFill>
                <a:latin typeface="Tahoma" panose="020B0604030504040204" pitchFamily="34" charset="0"/>
              </a:rPr>
              <a:t> E sería 8, no hay mejora</a:t>
            </a:r>
            <a:endParaRPr lang="es-EC" altLang="es-EC" sz="1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76" name="Text Box 72">
            <a:extLst>
              <a:ext uri="{FF2B5EF4-FFF2-40B4-BE49-F238E27FC236}">
                <a16:creationId xmlns:a16="http://schemas.microsoft.com/office/drawing/2014/main" id="{223123BA-AE68-DD4A-A08B-FCA157439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85" y="2838450"/>
            <a:ext cx="28892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77" name="Text Box 73">
            <a:extLst>
              <a:ext uri="{FF2B5EF4-FFF2-40B4-BE49-F238E27FC236}">
                <a16:creationId xmlns:a16="http://schemas.microsoft.com/office/drawing/2014/main" id="{059217EE-1020-EF42-B24C-E8656E2A2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25" y="2838450"/>
            <a:ext cx="29209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78" name="Text Box 74">
            <a:extLst>
              <a:ext uri="{FF2B5EF4-FFF2-40B4-BE49-F238E27FC236}">
                <a16:creationId xmlns:a16="http://schemas.microsoft.com/office/drawing/2014/main" id="{8FD9AAAD-74C2-804C-A35C-89CFB96F9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702" y="2838450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79" name="Text Box 75">
            <a:extLst>
              <a:ext uri="{FF2B5EF4-FFF2-40B4-BE49-F238E27FC236}">
                <a16:creationId xmlns:a16="http://schemas.microsoft.com/office/drawing/2014/main" id="{FAF6244B-F626-7C42-8BB3-D17E84177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8383" y="2838450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80" name="Text Box 76">
            <a:extLst>
              <a:ext uri="{FF2B5EF4-FFF2-40B4-BE49-F238E27FC236}">
                <a16:creationId xmlns:a16="http://schemas.microsoft.com/office/drawing/2014/main" id="{49539D9C-9881-4F42-BB5A-F31504A1A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33" y="2838450"/>
            <a:ext cx="29527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1581" name="Text Box 77">
            <a:extLst>
              <a:ext uri="{FF2B5EF4-FFF2-40B4-BE49-F238E27FC236}">
                <a16:creationId xmlns:a16="http://schemas.microsoft.com/office/drawing/2014/main" id="{41CF9FEE-0534-C84D-85EC-6086F7E59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15" y="2838450"/>
            <a:ext cx="452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82" name="Text Box 78">
            <a:extLst>
              <a:ext uri="{FF2B5EF4-FFF2-40B4-BE49-F238E27FC236}">
                <a16:creationId xmlns:a16="http://schemas.microsoft.com/office/drawing/2014/main" id="{BFE0F16D-586E-C746-A33A-D5CE9A9C8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41" y="2911854"/>
            <a:ext cx="230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A,B</a:t>
            </a:r>
            <a:endParaRPr lang="es-EC" altLang="es-EC" sz="12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83" name="Freeform 79">
            <a:extLst>
              <a:ext uri="{FF2B5EF4-FFF2-40B4-BE49-F238E27FC236}">
                <a16:creationId xmlns:a16="http://schemas.microsoft.com/office/drawing/2014/main" id="{457EE4DA-EF0B-1844-A1BB-D783A752842A}"/>
              </a:ext>
            </a:extLst>
          </p:cNvPr>
          <p:cNvSpPr>
            <a:spLocks/>
          </p:cNvSpPr>
          <p:nvPr/>
        </p:nvSpPr>
        <p:spPr bwMode="auto">
          <a:xfrm>
            <a:off x="5200650" y="5084763"/>
            <a:ext cx="638175" cy="1633537"/>
          </a:xfrm>
          <a:custGeom>
            <a:avLst/>
            <a:gdLst>
              <a:gd name="T0" fmla="*/ 2147483646 w 402"/>
              <a:gd name="T1" fmla="*/ 2147483646 h 1410"/>
              <a:gd name="T2" fmla="*/ 2147483646 w 402"/>
              <a:gd name="T3" fmla="*/ 2147483646 h 1410"/>
              <a:gd name="T4" fmla="*/ 2147483646 w 402"/>
              <a:gd name="T5" fmla="*/ 2147483646 h 1410"/>
              <a:gd name="T6" fmla="*/ 2147483646 w 402"/>
              <a:gd name="T7" fmla="*/ 2147483646 h 1410"/>
              <a:gd name="T8" fmla="*/ 2147483646 w 402"/>
              <a:gd name="T9" fmla="*/ 2147483646 h 1410"/>
              <a:gd name="T10" fmla="*/ 2147483646 w 402"/>
              <a:gd name="T11" fmla="*/ 2147483646 h 1410"/>
              <a:gd name="T12" fmla="*/ 2147483646 w 402"/>
              <a:gd name="T13" fmla="*/ 2147483646 h 1410"/>
              <a:gd name="T14" fmla="*/ 0 w 402"/>
              <a:gd name="T15" fmla="*/ 2147483646 h 14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2" h="1410">
                <a:moveTo>
                  <a:pt x="60" y="1306"/>
                </a:moveTo>
                <a:cubicBezTo>
                  <a:pt x="84" y="1318"/>
                  <a:pt x="160" y="1376"/>
                  <a:pt x="204" y="1378"/>
                </a:cubicBezTo>
                <a:cubicBezTo>
                  <a:pt x="248" y="1380"/>
                  <a:pt x="292" y="1410"/>
                  <a:pt x="324" y="1318"/>
                </a:cubicBezTo>
                <a:cubicBezTo>
                  <a:pt x="356" y="1226"/>
                  <a:pt x="390" y="994"/>
                  <a:pt x="396" y="826"/>
                </a:cubicBezTo>
                <a:cubicBezTo>
                  <a:pt x="402" y="658"/>
                  <a:pt x="382" y="440"/>
                  <a:pt x="360" y="310"/>
                </a:cubicBezTo>
                <a:cubicBezTo>
                  <a:pt x="338" y="180"/>
                  <a:pt x="302" y="92"/>
                  <a:pt x="264" y="46"/>
                </a:cubicBezTo>
                <a:cubicBezTo>
                  <a:pt x="226" y="0"/>
                  <a:pt x="176" y="16"/>
                  <a:pt x="132" y="34"/>
                </a:cubicBezTo>
                <a:cubicBezTo>
                  <a:pt x="88" y="52"/>
                  <a:pt x="27" y="129"/>
                  <a:pt x="0" y="15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Text Box 80">
            <a:extLst>
              <a:ext uri="{FF2B5EF4-FFF2-40B4-BE49-F238E27FC236}">
                <a16:creationId xmlns:a16="http://schemas.microsoft.com/office/drawing/2014/main" id="{726A2BC5-C992-7142-8662-AF118FD9F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5229225"/>
            <a:ext cx="28098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i="1">
                <a:solidFill>
                  <a:schemeClr val="tx1"/>
                </a:solidFill>
                <a:latin typeface="Tahoma" panose="020B0604030504040204" pitchFamily="34" charset="0"/>
              </a:rPr>
              <a:t>Repetir hasta que se hayan visitado todos los vertices</a:t>
            </a:r>
            <a:endParaRPr lang="es-EC" altLang="es-EC" sz="1600" i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89" name="Rectangle 83">
            <a:extLst>
              <a:ext uri="{FF2B5EF4-FFF2-40B4-BE49-F238E27FC236}">
                <a16:creationId xmlns:a16="http://schemas.microsoft.com/office/drawing/2014/main" id="{10144BFB-68EF-6646-A3BF-FF2666616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79" y="2565400"/>
            <a:ext cx="3384550" cy="216000"/>
          </a:xfrm>
          <a:prstGeom prst="rect">
            <a:avLst/>
          </a:prstGeom>
          <a:solidFill>
            <a:srgbClr val="CCFFFF">
              <a:alpha val="3098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90" name="Rectangle 84">
            <a:extLst>
              <a:ext uri="{FF2B5EF4-FFF2-40B4-BE49-F238E27FC236}">
                <a16:creationId xmlns:a16="http://schemas.microsoft.com/office/drawing/2014/main" id="{B13E8E7F-44D0-7842-914B-2DBB5A30E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79" y="2900722"/>
            <a:ext cx="3384550" cy="216000"/>
          </a:xfrm>
          <a:prstGeom prst="rect">
            <a:avLst/>
          </a:prstGeom>
          <a:solidFill>
            <a:srgbClr val="CCFFFF">
              <a:alpha val="3098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89" name="Text Box 85">
            <a:extLst>
              <a:ext uri="{FF2B5EF4-FFF2-40B4-BE49-F238E27FC236}">
                <a16:creationId xmlns:a16="http://schemas.microsoft.com/office/drawing/2014/main" id="{43B20051-C0AF-BA4C-A8EB-C4BA8F451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955" y="3172444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6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90" name="Text Box 86">
            <a:extLst>
              <a:ext uri="{FF2B5EF4-FFF2-40B4-BE49-F238E27FC236}">
                <a16:creationId xmlns:a16="http://schemas.microsoft.com/office/drawing/2014/main" id="{B0EB6E50-EB30-E448-927A-5068D9CC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85" y="3170238"/>
            <a:ext cx="28892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91" name="Text Box 87">
            <a:extLst>
              <a:ext uri="{FF2B5EF4-FFF2-40B4-BE49-F238E27FC236}">
                <a16:creationId xmlns:a16="http://schemas.microsoft.com/office/drawing/2014/main" id="{0D11A3C4-6EE6-E743-A8FA-1E89D7DAF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25" y="3170238"/>
            <a:ext cx="29209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92" name="Text Box 88">
            <a:extLst>
              <a:ext uri="{FF2B5EF4-FFF2-40B4-BE49-F238E27FC236}">
                <a16:creationId xmlns:a16="http://schemas.microsoft.com/office/drawing/2014/main" id="{4518FEDA-A339-BB4D-8CE1-8FC093CD8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702" y="3170238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93" name="Text Box 89">
            <a:extLst>
              <a:ext uri="{FF2B5EF4-FFF2-40B4-BE49-F238E27FC236}">
                <a16:creationId xmlns:a16="http://schemas.microsoft.com/office/drawing/2014/main" id="{DA453B8E-D93D-A243-A247-B2FFB1D54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8383" y="3170238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94" name="Text Box 90">
            <a:extLst>
              <a:ext uri="{FF2B5EF4-FFF2-40B4-BE49-F238E27FC236}">
                <a16:creationId xmlns:a16="http://schemas.microsoft.com/office/drawing/2014/main" id="{D18EA533-C0E2-2A4F-A1CC-4B42A60DB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33" y="3170238"/>
            <a:ext cx="29527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b="1">
                <a:solidFill>
                  <a:schemeClr val="hlink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595" name="Text Box 91">
            <a:extLst>
              <a:ext uri="{FF2B5EF4-FFF2-40B4-BE49-F238E27FC236}">
                <a16:creationId xmlns:a16="http://schemas.microsoft.com/office/drawing/2014/main" id="{B6434103-9510-6142-B2BC-1738738C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15" y="3170238"/>
            <a:ext cx="452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96" name="Text Box 92">
            <a:extLst>
              <a:ext uri="{FF2B5EF4-FFF2-40B4-BE49-F238E27FC236}">
                <a16:creationId xmlns:a16="http://schemas.microsoft.com/office/drawing/2014/main" id="{46B25FED-C77D-384E-9E9F-E1EBEBF9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884" y="3246915"/>
            <a:ext cx="3689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A,B,C</a:t>
            </a:r>
            <a:endParaRPr lang="es-EC" altLang="es-EC" sz="12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99" name="Rectangle 93">
            <a:extLst>
              <a:ext uri="{FF2B5EF4-FFF2-40B4-BE49-F238E27FC236}">
                <a16:creationId xmlns:a16="http://schemas.microsoft.com/office/drawing/2014/main" id="{84D87150-0B0D-5348-A769-9B0886599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79" y="3236044"/>
            <a:ext cx="3384550" cy="216000"/>
          </a:xfrm>
          <a:prstGeom prst="rect">
            <a:avLst/>
          </a:prstGeom>
          <a:solidFill>
            <a:srgbClr val="CCFFFF">
              <a:alpha val="3098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98" name="Text Box 94">
            <a:extLst>
              <a:ext uri="{FF2B5EF4-FFF2-40B4-BE49-F238E27FC236}">
                <a16:creationId xmlns:a16="http://schemas.microsoft.com/office/drawing/2014/main" id="{A5836F07-3740-4548-8EA1-2BF67BD0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955" y="3509963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E</a:t>
            </a:r>
            <a:endParaRPr lang="es-EC" altLang="es-EC" sz="16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99" name="Text Box 95">
            <a:extLst>
              <a:ext uri="{FF2B5EF4-FFF2-40B4-BE49-F238E27FC236}">
                <a16:creationId xmlns:a16="http://schemas.microsoft.com/office/drawing/2014/main" id="{0B12FD17-11FB-0340-A500-7F5D3F432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85" y="3509169"/>
            <a:ext cx="28892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00" name="Text Box 96">
            <a:extLst>
              <a:ext uri="{FF2B5EF4-FFF2-40B4-BE49-F238E27FC236}">
                <a16:creationId xmlns:a16="http://schemas.microsoft.com/office/drawing/2014/main" id="{BA784F09-78C0-C645-87EA-E7E3F1956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25" y="3509169"/>
            <a:ext cx="29209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01" name="Text Box 97">
            <a:extLst>
              <a:ext uri="{FF2B5EF4-FFF2-40B4-BE49-F238E27FC236}">
                <a16:creationId xmlns:a16="http://schemas.microsoft.com/office/drawing/2014/main" id="{C80F6908-5705-0C40-B29D-53D674E7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702" y="3509169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02" name="Text Box 98">
            <a:extLst>
              <a:ext uri="{FF2B5EF4-FFF2-40B4-BE49-F238E27FC236}">
                <a16:creationId xmlns:a16="http://schemas.microsoft.com/office/drawing/2014/main" id="{A8BA1AE4-7D7C-E44E-BE5D-A7473CE79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8383" y="3509169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b="1">
                <a:solidFill>
                  <a:schemeClr val="hlink"/>
                </a:solidFill>
                <a:latin typeface="Tahoma" panose="020B0604030504040204" pitchFamily="34" charset="0"/>
              </a:rPr>
              <a:t>14</a:t>
            </a:r>
          </a:p>
        </p:txBody>
      </p:sp>
      <p:sp>
        <p:nvSpPr>
          <p:cNvPr id="21603" name="Text Box 99">
            <a:extLst>
              <a:ext uri="{FF2B5EF4-FFF2-40B4-BE49-F238E27FC236}">
                <a16:creationId xmlns:a16="http://schemas.microsoft.com/office/drawing/2014/main" id="{320D9761-E12D-4545-AFBC-D5A18852A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33" y="3509169"/>
            <a:ext cx="29527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604" name="Text Box 100">
            <a:extLst>
              <a:ext uri="{FF2B5EF4-FFF2-40B4-BE49-F238E27FC236}">
                <a16:creationId xmlns:a16="http://schemas.microsoft.com/office/drawing/2014/main" id="{B1AB382C-1372-3543-B1F3-B877BA58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15" y="3509169"/>
            <a:ext cx="452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b="1">
                <a:solidFill>
                  <a:schemeClr val="hlink"/>
                </a:solidFill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21605" name="Text Box 101">
            <a:extLst>
              <a:ext uri="{FF2B5EF4-FFF2-40B4-BE49-F238E27FC236}">
                <a16:creationId xmlns:a16="http://schemas.microsoft.com/office/drawing/2014/main" id="{CADA4DB3-222D-C342-AD90-BC3DAC1E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359" y="3581976"/>
            <a:ext cx="50199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A,B,C,E</a:t>
            </a:r>
            <a:endParaRPr lang="es-EC" altLang="es-EC" sz="12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08" name="Rectangle 102">
            <a:extLst>
              <a:ext uri="{FF2B5EF4-FFF2-40B4-BE49-F238E27FC236}">
                <a16:creationId xmlns:a16="http://schemas.microsoft.com/office/drawing/2014/main" id="{AAFDB17D-5200-C547-BCDC-824A4B579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79" y="3906688"/>
            <a:ext cx="3384550" cy="216000"/>
          </a:xfrm>
          <a:prstGeom prst="rect">
            <a:avLst/>
          </a:prstGeom>
          <a:solidFill>
            <a:srgbClr val="CCFFFF">
              <a:alpha val="3098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607" name="Text Box 103">
            <a:extLst>
              <a:ext uri="{FF2B5EF4-FFF2-40B4-BE49-F238E27FC236}">
                <a16:creationId xmlns:a16="http://schemas.microsoft.com/office/drawing/2014/main" id="{D50DF7AE-B3B5-A34E-9D11-657BB4855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955" y="3840163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F</a:t>
            </a:r>
            <a:endParaRPr lang="es-EC" altLang="es-EC" sz="16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08" name="Text Box 104">
            <a:extLst>
              <a:ext uri="{FF2B5EF4-FFF2-40B4-BE49-F238E27FC236}">
                <a16:creationId xmlns:a16="http://schemas.microsoft.com/office/drawing/2014/main" id="{5FD13B16-DF55-814F-8978-C2C10C7F3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85" y="3839369"/>
            <a:ext cx="28892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09" name="Text Box 105">
            <a:extLst>
              <a:ext uri="{FF2B5EF4-FFF2-40B4-BE49-F238E27FC236}">
                <a16:creationId xmlns:a16="http://schemas.microsoft.com/office/drawing/2014/main" id="{24A233F8-623A-6D46-A0C7-64453E801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25" y="3839369"/>
            <a:ext cx="29209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10" name="Text Box 106">
            <a:extLst>
              <a:ext uri="{FF2B5EF4-FFF2-40B4-BE49-F238E27FC236}">
                <a16:creationId xmlns:a16="http://schemas.microsoft.com/office/drawing/2014/main" id="{D2AE8A74-EA0D-2B47-BE2C-74FD4B771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702" y="3839369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11" name="Text Box 107">
            <a:extLst>
              <a:ext uri="{FF2B5EF4-FFF2-40B4-BE49-F238E27FC236}">
                <a16:creationId xmlns:a16="http://schemas.microsoft.com/office/drawing/2014/main" id="{D4B24E22-CBF4-CC4F-AA9B-075C7498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8383" y="3839369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b="1">
                <a:solidFill>
                  <a:schemeClr val="hlink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1612" name="Text Box 108">
            <a:extLst>
              <a:ext uri="{FF2B5EF4-FFF2-40B4-BE49-F238E27FC236}">
                <a16:creationId xmlns:a16="http://schemas.microsoft.com/office/drawing/2014/main" id="{8C3EE37E-A5A7-1246-B1AD-51A1B4797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33" y="3839369"/>
            <a:ext cx="29527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613" name="Text Box 109">
            <a:extLst>
              <a:ext uri="{FF2B5EF4-FFF2-40B4-BE49-F238E27FC236}">
                <a16:creationId xmlns:a16="http://schemas.microsoft.com/office/drawing/2014/main" id="{9B180054-EF73-3A46-AAF6-EC030196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15" y="3839369"/>
            <a:ext cx="452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21614" name="Text Box 110">
            <a:extLst>
              <a:ext uri="{FF2B5EF4-FFF2-40B4-BE49-F238E27FC236}">
                <a16:creationId xmlns:a16="http://schemas.microsoft.com/office/drawing/2014/main" id="{B5C8A1D4-2970-704E-80C2-448FD719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038" y="3917038"/>
            <a:ext cx="62863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A,B,C,E,F</a:t>
            </a:r>
            <a:endParaRPr lang="es-EC" altLang="es-EC" sz="12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17" name="Rectangle 111">
            <a:extLst>
              <a:ext uri="{FF2B5EF4-FFF2-40B4-BE49-F238E27FC236}">
                <a16:creationId xmlns:a16="http://schemas.microsoft.com/office/drawing/2014/main" id="{29E616F5-8B71-9D4E-A6E1-2C89C4687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79" y="3571366"/>
            <a:ext cx="3384550" cy="216000"/>
          </a:xfrm>
          <a:prstGeom prst="rect">
            <a:avLst/>
          </a:prstGeom>
          <a:solidFill>
            <a:srgbClr val="CCFFFF">
              <a:alpha val="3098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616" name="AutoShape 112">
            <a:extLst>
              <a:ext uri="{FF2B5EF4-FFF2-40B4-BE49-F238E27FC236}">
                <a16:creationId xmlns:a16="http://schemas.microsoft.com/office/drawing/2014/main" id="{FD2D6966-A4F9-5741-85B8-BD7B843376CD}"/>
              </a:ext>
            </a:extLst>
          </p:cNvPr>
          <p:cNvSpPr>
            <a:spLocks/>
          </p:cNvSpPr>
          <p:nvPr/>
        </p:nvSpPr>
        <p:spPr bwMode="auto">
          <a:xfrm>
            <a:off x="5493196" y="260350"/>
            <a:ext cx="2012950" cy="720725"/>
          </a:xfrm>
          <a:prstGeom prst="borderCallout1">
            <a:avLst>
              <a:gd name="adj1" fmla="val 100442"/>
              <a:gd name="adj2" fmla="val 52052"/>
              <a:gd name="adj3" fmla="val 428195"/>
              <a:gd name="adj4" fmla="val 139355"/>
            </a:avLst>
          </a:prstGeom>
          <a:solidFill>
            <a:srgbClr val="FFE7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400" dirty="0">
                <a:solidFill>
                  <a:schemeClr val="tx1"/>
                </a:solidFill>
                <a:latin typeface="Tahoma" panose="020B0604030504040204" pitchFamily="34" charset="0"/>
              </a:rPr>
              <a:t>Pasando por C, la distancia de A </a:t>
            </a:r>
            <a:r>
              <a:rPr lang="es-ES" altLang="es-EC" sz="1400" dirty="0" err="1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r>
              <a:rPr lang="es-ES" altLang="es-EC" sz="1400" dirty="0">
                <a:solidFill>
                  <a:schemeClr val="tx1"/>
                </a:solidFill>
                <a:latin typeface="Tahoma" panose="020B0604030504040204" pitchFamily="34" charset="0"/>
              </a:rPr>
              <a:t> E sería 7, </a:t>
            </a:r>
            <a:r>
              <a:rPr lang="es-ES" altLang="es-EC" sz="1400" b="1" dirty="0">
                <a:solidFill>
                  <a:schemeClr val="tx1"/>
                </a:solidFill>
                <a:latin typeface="Tahoma" panose="020B0604030504040204" pitchFamily="34" charset="0"/>
              </a:rPr>
              <a:t>CAMBIAR</a:t>
            </a:r>
            <a:endParaRPr lang="es-EC" altLang="es-EC" sz="1400" b="1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0" name="Text Box 24">
            <a:extLst>
              <a:ext uri="{FF2B5EF4-FFF2-40B4-BE49-F238E27FC236}">
                <a16:creationId xmlns:a16="http://schemas.microsoft.com/office/drawing/2014/main" id="{ECCE0060-808E-9C40-9DFE-BFC63EDF8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342" y="2247643"/>
            <a:ext cx="1266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3</a:t>
            </a:r>
            <a:endParaRPr lang="es-EC" altLang="es-EC" sz="1200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sp>
        <p:nvSpPr>
          <p:cNvPr id="101" name="Text Box 24">
            <a:extLst>
              <a:ext uri="{FF2B5EF4-FFF2-40B4-BE49-F238E27FC236}">
                <a16:creationId xmlns:a16="http://schemas.microsoft.com/office/drawing/2014/main" id="{60BB5E7C-DB6F-BD4D-9179-4BC317009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623" y="4087813"/>
            <a:ext cx="1266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02" name="Text Box 24">
            <a:extLst>
              <a:ext uri="{FF2B5EF4-FFF2-40B4-BE49-F238E27FC236}">
                <a16:creationId xmlns:a16="http://schemas.microsoft.com/office/drawing/2014/main" id="{42612271-6283-A642-A893-D4CAEB41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511" y="2227263"/>
            <a:ext cx="1266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8</a:t>
            </a:r>
            <a:endParaRPr lang="es-EC" altLang="es-EC" sz="1200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sp>
        <p:nvSpPr>
          <p:cNvPr id="103" name="Text Box 24">
            <a:extLst>
              <a:ext uri="{FF2B5EF4-FFF2-40B4-BE49-F238E27FC236}">
                <a16:creationId xmlns:a16="http://schemas.microsoft.com/office/drawing/2014/main" id="{8A06B8E3-B58E-7E4D-9EA4-D640B0FED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576" y="3999984"/>
            <a:ext cx="13946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104" name="Text Box 24">
            <a:extLst>
              <a:ext uri="{FF2B5EF4-FFF2-40B4-BE49-F238E27FC236}">
                <a16:creationId xmlns:a16="http://schemas.microsoft.com/office/drawing/2014/main" id="{DBB548CA-11E5-0748-AE43-292A477FE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378" y="2917443"/>
            <a:ext cx="1394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105" name="Text Box 24">
            <a:extLst>
              <a:ext uri="{FF2B5EF4-FFF2-40B4-BE49-F238E27FC236}">
                <a16:creationId xmlns:a16="http://schemas.microsoft.com/office/drawing/2014/main" id="{BD5234D4-84BC-8D46-91AD-29B59BDA2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294" y="2227263"/>
            <a:ext cx="1266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7</a:t>
            </a:r>
            <a:endParaRPr lang="es-EC" altLang="es-EC" sz="1200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sp>
        <p:nvSpPr>
          <p:cNvPr id="106" name="Text Box 24">
            <a:extLst>
              <a:ext uri="{FF2B5EF4-FFF2-40B4-BE49-F238E27FC236}">
                <a16:creationId xmlns:a16="http://schemas.microsoft.com/office/drawing/2014/main" id="{7B23F234-3AC2-5046-809C-3C2F45535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950" y="3999984"/>
            <a:ext cx="166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14</a:t>
            </a:r>
          </a:p>
        </p:txBody>
      </p:sp>
      <p:sp>
        <p:nvSpPr>
          <p:cNvPr id="107" name="Text Box 24">
            <a:extLst>
              <a:ext uri="{FF2B5EF4-FFF2-40B4-BE49-F238E27FC236}">
                <a16:creationId xmlns:a16="http://schemas.microsoft.com/office/drawing/2014/main" id="{7FF084CF-FB15-A942-A569-597DA1D4F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753" y="2917443"/>
            <a:ext cx="166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08" name="Text Box 24">
            <a:extLst>
              <a:ext uri="{FF2B5EF4-FFF2-40B4-BE49-F238E27FC236}">
                <a16:creationId xmlns:a16="http://schemas.microsoft.com/office/drawing/2014/main" id="{F58F6686-8A35-9746-8B92-44774F193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950" y="3999984"/>
            <a:ext cx="166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12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877CD4D-A301-4143-9EB3-2346A96D69D1}"/>
              </a:ext>
            </a:extLst>
          </p:cNvPr>
          <p:cNvCxnSpPr/>
          <p:nvPr/>
        </p:nvCxnSpPr>
        <p:spPr>
          <a:xfrm>
            <a:off x="4269233" y="2503488"/>
            <a:ext cx="46624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46ACA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15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8" dur="5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1" dur="500"/>
                                        <p:tgtEl>
                                          <p:spTgt spid="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15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215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215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6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9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5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8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250" autoRev="1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250" autoRev="1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250" autoRev="1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50" autoRev="1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9" dur="500"/>
                                        <p:tgtEl>
                                          <p:spTgt spid="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7F3F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21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2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215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5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8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1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4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7" dur="500"/>
                                        <p:tgtEl>
                                          <p:spTgt spid="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 tmFilter="0, 0; .2, .5; .8, .5; 1, 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250" autoRev="1" fill="hold"/>
                                        <p:tgtEl>
                                          <p:spTgt spid="215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250" autoRev="1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1" dur="250" autoRev="1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2" dur="250" autoRev="1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250" autoRev="1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8" dur="500"/>
                                        <p:tgtEl>
                                          <p:spTgt spid="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1" dur="500"/>
                                        <p:tgtEl>
                                          <p:spTgt spid="2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0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21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 tmFilter="0, 0; .2, .5; .8, .5; 1, 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250" autoRev="1" fill="hold"/>
                                        <p:tgtEl>
                                          <p:spTgt spid="215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 tmFilter="0, 0; .2, .5; .8, .5; 1, 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250" autoRev="1" fill="hold"/>
                                        <p:tgtEl>
                                          <p:spTgt spid="2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 tmFilter="0, 0; .2, .5; .8, .5; 1, 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250" autoRev="1" fill="hold"/>
                                        <p:tgtEl>
                                          <p:spTgt spid="21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 tmFilter="0, 0; .2, .5; .8, .5; 1, 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2" dur="250" autoRev="1" fill="hold"/>
                                        <p:tgtEl>
                                          <p:spTgt spid="215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1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21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1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1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 tmFilter="0, 0; .2, .5; .8, .5; 1, 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8" dur="250" autoRev="1" fill="hold"/>
                                        <p:tgtEl>
                                          <p:spTgt spid="215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 tmFilter="0, 0; .2, .5; .8, .5; 1, 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1" dur="250" autoRev="1" fill="hold"/>
                                        <p:tgtEl>
                                          <p:spTgt spid="215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 tmFilter="0, 0; .2, .5; .8, .5; 1, 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4" dur="250" autoRev="1" fill="hold"/>
                                        <p:tgtEl>
                                          <p:spTgt spid="21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215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 tmFilter="0, 0; .2, .5; .8, .5; 1, 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0" dur="250" autoRev="1" fill="hold"/>
                                        <p:tgtEl>
                                          <p:spTgt spid="2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 tmFilter="0, 0; .2, .5; .8, .5; 1, 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3" dur="250" autoRev="1" fill="hold"/>
                                        <p:tgtEl>
                                          <p:spTgt spid="21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1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21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21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4" dur="500"/>
                                        <p:tgtEl>
                                          <p:spTgt spid="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7" dur="500"/>
                                        <p:tgtEl>
                                          <p:spTgt spid="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0" dur="500"/>
                                        <p:tgtEl>
                                          <p:spTgt spid="2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3" dur="500"/>
                                        <p:tgtEl>
                                          <p:spTgt spid="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 tmFilter="0, 0; .2, .5; .8, .5; 1, 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8" dur="250" autoRev="1" fill="hold"/>
                                        <p:tgtEl>
                                          <p:spTgt spid="215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2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6" dur="250" autoRev="1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7" dur="250" autoRev="1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8" dur="250" autoRev="1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9" dur="250" autoRev="1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4" dur="500"/>
                                        <p:tgtEl>
                                          <p:spTgt spid="2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7" dur="500"/>
                                        <p:tgtEl>
                                          <p:spTgt spid="2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B591"/>
                                      </p:to>
                                    </p:animClr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8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BB591"/>
                                      </p:to>
                                    </p:animClr>
                                    <p:set>
                                      <p:cBhvr>
                                        <p:cTn id="41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 tmFilter="0, 0; .2, .5; .8, .5; 1, 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8" dur="250" autoRev="1" fill="hold"/>
                                        <p:tgtEl>
                                          <p:spTgt spid="215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 tmFilter="0, 0; .2, .5; .8, .5; 1, 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1" dur="250" autoRev="1" fill="hold"/>
                                        <p:tgtEl>
                                          <p:spTgt spid="215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 tmFilter="0, 0; .2, .5; .8, .5; 1, 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4" dur="250" autoRev="1" fill="hold"/>
                                        <p:tgtEl>
                                          <p:spTgt spid="215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 tmFilter="0, 0; .2, .5; .8, .5; 1, 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7" dur="250" autoRev="1" fill="hold"/>
                                        <p:tgtEl>
                                          <p:spTgt spid="21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 tmFilter="0, 0; .2, .5; .8, .5; 1, 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0" dur="250" autoRev="1" fill="hold"/>
                                        <p:tgtEl>
                                          <p:spTgt spid="215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 tmFilter="0, 0; .2, .5; .8, .5; 1, 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3" dur="250" autoRev="1" fill="hold"/>
                                        <p:tgtEl>
                                          <p:spTgt spid="2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 tmFilter="0, 0; .2, .5; .8, .5; 1, 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6" dur="250" autoRev="1" fill="hold"/>
                                        <p:tgtEl>
                                          <p:spTgt spid="21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21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216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21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21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7" dur="500"/>
                                        <p:tgtEl>
                                          <p:spTgt spid="2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0" dur="500"/>
                                        <p:tgtEl>
                                          <p:spTgt spid="2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3" dur="500"/>
                                        <p:tgtEl>
                                          <p:spTgt spid="2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6" dur="500"/>
                                        <p:tgtEl>
                                          <p:spTgt spid="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9" dur="500"/>
                                        <p:tgtEl>
                                          <p:spTgt spid="2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21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21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09" grpId="1" animBg="1"/>
      <p:bldP spid="21509" grpId="2" animBg="1"/>
      <p:bldP spid="21511" grpId="0" animBg="1"/>
      <p:bldP spid="21511" grpId="1" animBg="1"/>
      <p:bldP spid="21511" grpId="2" animBg="1"/>
      <p:bldP spid="21511" grpId="3" animBg="1"/>
      <p:bldP spid="21513" grpId="0" animBg="1"/>
      <p:bldP spid="21513" grpId="1" animBg="1"/>
      <p:bldP spid="21539" grpId="0"/>
      <p:bldP spid="21540" grpId="0"/>
      <p:bldP spid="21542" grpId="0"/>
      <p:bldP spid="21543" grpId="0"/>
      <p:bldP spid="21554" grpId="0" animBg="1"/>
      <p:bldP spid="21555" grpId="0"/>
      <p:bldP spid="21557" grpId="0"/>
      <p:bldP spid="21558" grpId="0"/>
      <p:bldP spid="21559" grpId="0"/>
      <p:bldP spid="21560" grpId="0"/>
      <p:bldP spid="21561" grpId="0"/>
      <p:bldP spid="21562" grpId="0"/>
      <p:bldP spid="21563" grpId="0"/>
      <p:bldP spid="21565" grpId="0" animBg="1"/>
      <p:bldP spid="21566" grpId="0" animBg="1"/>
      <p:bldP spid="21566" grpId="1" animBg="1"/>
      <p:bldP spid="21566" grpId="2" animBg="1"/>
      <p:bldP spid="21566" grpId="3" animBg="1"/>
      <p:bldP spid="21567" grpId="0"/>
      <p:bldP spid="21568" grpId="0" animBg="1"/>
      <p:bldP spid="21568" grpId="1" animBg="1"/>
      <p:bldP spid="21568" grpId="2" animBg="1"/>
      <p:bldP spid="21568" grpId="3" animBg="1"/>
      <p:bldP spid="21569" grpId="0" animBg="1"/>
      <p:bldP spid="21576" grpId="0"/>
      <p:bldP spid="21577" grpId="0"/>
      <p:bldP spid="21578" grpId="0"/>
      <p:bldP spid="21579" grpId="0"/>
      <p:bldP spid="21580" grpId="0"/>
      <p:bldP spid="21581" grpId="0"/>
      <p:bldP spid="21582" grpId="0"/>
      <p:bldP spid="21584" grpId="0"/>
      <p:bldP spid="21589" grpId="0"/>
      <p:bldP spid="21590" grpId="0"/>
      <p:bldP spid="21591" grpId="0"/>
      <p:bldP spid="21592" grpId="0"/>
      <p:bldP spid="21593" grpId="0"/>
      <p:bldP spid="21594" grpId="0"/>
      <p:bldP spid="21595" grpId="0"/>
      <p:bldP spid="21596" grpId="0"/>
      <p:bldP spid="21598" grpId="0"/>
      <p:bldP spid="21599" grpId="0"/>
      <p:bldP spid="21600" grpId="0"/>
      <p:bldP spid="21601" grpId="0"/>
      <p:bldP spid="21602" grpId="0"/>
      <p:bldP spid="21603" grpId="0"/>
      <p:bldP spid="21604" grpId="0"/>
      <p:bldP spid="21605" grpId="0"/>
      <p:bldP spid="21607" grpId="0"/>
      <p:bldP spid="21608" grpId="0"/>
      <p:bldP spid="21609" grpId="0"/>
      <p:bldP spid="21610" grpId="0"/>
      <p:bldP spid="21611" grpId="0"/>
      <p:bldP spid="21612" grpId="0"/>
      <p:bldP spid="21613" grpId="0"/>
      <p:bldP spid="21614" grpId="0"/>
      <p:bldP spid="21616" grpId="0" animBg="1"/>
      <p:bldP spid="100" grpId="0"/>
      <p:bldP spid="101" grpId="0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6" grpId="0"/>
      <p:bldP spid="106" grpId="1"/>
      <p:bldP spid="107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FAA4D9DB-3E72-5E4C-9ADD-E70C3DBC6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3538"/>
            <a:ext cx="8229600" cy="1143000"/>
          </a:xfrm>
        </p:spPr>
        <p:txBody>
          <a:bodyPr/>
          <a:lstStyle/>
          <a:p>
            <a:pPr eaLnBrk="1" hangingPunct="1"/>
            <a:r>
              <a:rPr lang="es-MX" altLang="es-EC"/>
              <a:t>DIKSTRA</a:t>
            </a:r>
            <a:endParaRPr lang="es-ES" altLang="es-EC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81903D7-AEF7-8543-A125-65CBBA03F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400" dirty="0"/>
              <a:t>Se crea una cola de prioridad de vértices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400" dirty="0"/>
              <a:t>La cola comparará </a:t>
            </a:r>
            <a:r>
              <a:rPr lang="es-ES" altLang="es-EC" sz="2400" b="1" dirty="0"/>
              <a:t>la distancia</a:t>
            </a:r>
            <a:r>
              <a:rPr lang="es-ES" altLang="es-EC" sz="2400" dirty="0"/>
              <a:t> que nos toma llegar a cada vértice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400" dirty="0"/>
              <a:t>Inicialmente, encolamos únicamente al nodo de partida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400" dirty="0"/>
              <a:t>Luego iniciamos un proceso iterativo</a:t>
            </a:r>
          </a:p>
          <a:p>
            <a:pPr marL="857250" lvl="1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000" dirty="0"/>
              <a:t>Desencolamos al vértice que está “menos lejos”</a:t>
            </a:r>
          </a:p>
          <a:p>
            <a:pPr marL="857250" lvl="1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000" dirty="0"/>
              <a:t>Lo marcamos como visitado</a:t>
            </a:r>
          </a:p>
          <a:p>
            <a:pPr marL="857250" lvl="1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000" dirty="0"/>
              <a:t>Recorremos sus vértices adyacentes (que no hayan sido visitados)</a:t>
            </a:r>
          </a:p>
          <a:p>
            <a:pPr marL="857250" lvl="1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000" dirty="0"/>
              <a:t>Y vemos si podemos mejorar la distancia que nos cuesta llegar hasta allí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400" dirty="0"/>
              <a:t>Se repite todo hasta que no haya nada mas en la cola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altLang="es-EC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_FIEC3">
  <a:themeElements>
    <a:clrScheme name="">
      <a:dk1>
        <a:srgbClr val="000000"/>
      </a:dk1>
      <a:lt1>
        <a:srgbClr val="FFFFFF"/>
      </a:lt1>
      <a:dk2>
        <a:srgbClr val="00808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Pre_FIEC3">
      <a:majorFont>
        <a:latin typeface="Century Gothic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_FIE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Pre_FIEC3</Template>
  <TotalTime>1730</TotalTime>
  <Words>419</Words>
  <Application>Microsoft Office PowerPoint</Application>
  <PresentationFormat>Presentación en pantalla (4:3)</PresentationFormat>
  <Paragraphs>125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Century Gothic</vt:lpstr>
      <vt:lpstr>Gill Sans MT</vt:lpstr>
      <vt:lpstr>Tahoma</vt:lpstr>
      <vt:lpstr>Trebuchet MS</vt:lpstr>
      <vt:lpstr>Wingdings</vt:lpstr>
      <vt:lpstr>Pre_FIEC3</vt:lpstr>
      <vt:lpstr>Presentación de PowerPoint</vt:lpstr>
      <vt:lpstr>CAMINOS MAS CORTOS</vt:lpstr>
      <vt:lpstr>DIJKSTRA</vt:lpstr>
      <vt:lpstr>EJEMPLO DE DIJKSTRA</vt:lpstr>
      <vt:lpstr>DIKSTRA</vt:lpstr>
    </vt:vector>
  </TitlesOfParts>
  <Company>GLCN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dc:creator>Marisol Villacres</dc:creator>
  <cp:lastModifiedBy>Gonzalo Gabriel Mendez Cobena</cp:lastModifiedBy>
  <cp:revision>256</cp:revision>
  <dcterms:created xsi:type="dcterms:W3CDTF">2004-02-05T13:15:44Z</dcterms:created>
  <dcterms:modified xsi:type="dcterms:W3CDTF">2020-01-14T19:03:29Z</dcterms:modified>
</cp:coreProperties>
</file>