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0" r:id="rId3"/>
    <p:sldMasterId id="214748371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7302500" cx="13004800"/>
  <p:notesSz cx="6858000" cy="9144000"/>
  <p:embeddedFontLst>
    <p:embeddedFont>
      <p:font typeface="Oswald"/>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Oswald-regular.fntdata"/><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Oswald-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1" name="Shape 4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88" name="Shape 4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16" name="Shape 5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2" name="Shape 52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9" name="Shape 52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2" name="Shape 54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60" name="Shape 56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1" name="Shape 58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7" name="Shape 58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93" name="Shape 59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5" name="Shape 60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1" name="Shape 6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8" name="Shape 6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4" name="Shape 6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0" name="Shape 63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6" name="Shape 6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3" name="Shape 64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5" name="Shape 4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0" name="Shape 65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56" name="Shape 6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6" name="Shape 666"/>
        <p:cNvGrpSpPr/>
        <p:nvPr/>
      </p:nvGrpSpPr>
      <p:grpSpPr>
        <a:xfrm>
          <a:off x="0" y="0"/>
          <a:ext cx="0" cy="0"/>
          <a:chOff x="0" y="0"/>
          <a:chExt cx="0" cy="0"/>
        </a:xfrm>
      </p:grpSpPr>
      <p:sp>
        <p:nvSpPr>
          <p:cNvPr id="667" name="Shape 6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68" name="Shape 6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2" name="Shape 672"/>
        <p:cNvGrpSpPr/>
        <p:nvPr/>
      </p:nvGrpSpPr>
      <p:grpSpPr>
        <a:xfrm>
          <a:off x="0" y="0"/>
          <a:ext cx="0" cy="0"/>
          <a:chOff x="0" y="0"/>
          <a:chExt cx="0" cy="0"/>
        </a:xfrm>
      </p:grpSpPr>
      <p:sp>
        <p:nvSpPr>
          <p:cNvPr id="673" name="Shape 6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74" name="Shape 67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86" name="Shape 6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0" name="Shape 690"/>
        <p:cNvGrpSpPr/>
        <p:nvPr/>
      </p:nvGrpSpPr>
      <p:grpSpPr>
        <a:xfrm>
          <a:off x="0" y="0"/>
          <a:ext cx="0" cy="0"/>
          <a:chOff x="0" y="0"/>
          <a:chExt cx="0" cy="0"/>
        </a:xfrm>
      </p:grpSpPr>
      <p:sp>
        <p:nvSpPr>
          <p:cNvPr id="691" name="Shape 6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2" name="Shape 69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9" name="Shape 69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5" name="Shape 715"/>
        <p:cNvGrpSpPr/>
        <p:nvPr/>
      </p:nvGrpSpPr>
      <p:grpSpPr>
        <a:xfrm>
          <a:off x="0" y="0"/>
          <a:ext cx="0" cy="0"/>
          <a:chOff x="0" y="0"/>
          <a:chExt cx="0" cy="0"/>
        </a:xfrm>
      </p:grpSpPr>
      <p:sp>
        <p:nvSpPr>
          <p:cNvPr id="716" name="Shape 71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17" name="Shape 7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1" name="Shape 721"/>
        <p:cNvGrpSpPr/>
        <p:nvPr/>
      </p:nvGrpSpPr>
      <p:grpSpPr>
        <a:xfrm>
          <a:off x="0" y="0"/>
          <a:ext cx="0" cy="0"/>
          <a:chOff x="0" y="0"/>
          <a:chExt cx="0" cy="0"/>
        </a:xfrm>
      </p:grpSpPr>
      <p:sp>
        <p:nvSpPr>
          <p:cNvPr id="722" name="Shape 7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23" name="Shape 72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3" name="Shape 733"/>
        <p:cNvGrpSpPr/>
        <p:nvPr/>
      </p:nvGrpSpPr>
      <p:grpSpPr>
        <a:xfrm>
          <a:off x="0" y="0"/>
          <a:ext cx="0" cy="0"/>
          <a:chOff x="0" y="0"/>
          <a:chExt cx="0" cy="0"/>
        </a:xfrm>
      </p:grpSpPr>
      <p:sp>
        <p:nvSpPr>
          <p:cNvPr id="734" name="Shape 73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35" name="Shape 7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1" name="Shape 74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6" name="Shape 746"/>
        <p:cNvGrpSpPr/>
        <p:nvPr/>
      </p:nvGrpSpPr>
      <p:grpSpPr>
        <a:xfrm>
          <a:off x="0" y="0"/>
          <a:ext cx="0" cy="0"/>
          <a:chOff x="0" y="0"/>
          <a:chExt cx="0" cy="0"/>
        </a:xfrm>
      </p:grpSpPr>
      <p:sp>
        <p:nvSpPr>
          <p:cNvPr id="747" name="Shape 7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8" name="Shape 74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2" name="Shape 752"/>
        <p:cNvGrpSpPr/>
        <p:nvPr/>
      </p:nvGrpSpPr>
      <p:grpSpPr>
        <a:xfrm>
          <a:off x="0" y="0"/>
          <a:ext cx="0" cy="0"/>
          <a:chOff x="0" y="0"/>
          <a:chExt cx="0" cy="0"/>
        </a:xfrm>
      </p:grpSpPr>
      <p:sp>
        <p:nvSpPr>
          <p:cNvPr id="753" name="Shape 7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4" name="Shape 75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0" name="Shape 76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66" name="Shape 76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73" name="Shape 7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7" name="Shape 777"/>
        <p:cNvGrpSpPr/>
        <p:nvPr/>
      </p:nvGrpSpPr>
      <p:grpSpPr>
        <a:xfrm>
          <a:off x="0" y="0"/>
          <a:ext cx="0" cy="0"/>
          <a:chOff x="0" y="0"/>
          <a:chExt cx="0" cy="0"/>
        </a:xfrm>
      </p:grpSpPr>
      <p:sp>
        <p:nvSpPr>
          <p:cNvPr id="778" name="Shape 7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79" name="Shape 77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9" name="Shape 789"/>
        <p:cNvGrpSpPr/>
        <p:nvPr/>
      </p:nvGrpSpPr>
      <p:grpSpPr>
        <a:xfrm>
          <a:off x="0" y="0"/>
          <a:ext cx="0" cy="0"/>
          <a:chOff x="0" y="0"/>
          <a:chExt cx="0" cy="0"/>
        </a:xfrm>
      </p:grpSpPr>
      <p:sp>
        <p:nvSpPr>
          <p:cNvPr id="790" name="Shape 79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791" name="Shape 7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97" name="Shape 79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8" name="Shape 4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09" name="Shape 8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5" name="Shape 81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21" name="Shape 8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27" name="Shape 82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2" name="Shape 832"/>
        <p:cNvGrpSpPr/>
        <p:nvPr/>
      </p:nvGrpSpPr>
      <p:grpSpPr>
        <a:xfrm>
          <a:off x="0" y="0"/>
          <a:ext cx="0" cy="0"/>
          <a:chOff x="0" y="0"/>
          <a:chExt cx="0" cy="0"/>
        </a:xfrm>
      </p:grpSpPr>
      <p:sp>
        <p:nvSpPr>
          <p:cNvPr id="833" name="Shape 83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34" name="Shape 8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0" name="Shape 84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847" name="Shape 8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3" name="Shape 853"/>
        <p:cNvGrpSpPr/>
        <p:nvPr/>
      </p:nvGrpSpPr>
      <p:grpSpPr>
        <a:xfrm>
          <a:off x="0" y="0"/>
          <a:ext cx="0" cy="0"/>
          <a:chOff x="0" y="0"/>
          <a:chExt cx="0" cy="0"/>
        </a:xfrm>
      </p:grpSpPr>
      <p:sp>
        <p:nvSpPr>
          <p:cNvPr id="854" name="Shape 85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855" name="Shape 8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2" name="Shape 862"/>
        <p:cNvGrpSpPr/>
        <p:nvPr/>
      </p:nvGrpSpPr>
      <p:grpSpPr>
        <a:xfrm>
          <a:off x="0" y="0"/>
          <a:ext cx="0" cy="0"/>
          <a:chOff x="0" y="0"/>
          <a:chExt cx="0" cy="0"/>
        </a:xfrm>
      </p:grpSpPr>
      <p:sp>
        <p:nvSpPr>
          <p:cNvPr id="863" name="Shape 86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864" name="Shape 8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1" name="Shape 4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3" name="Shape 4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 Id="rId3" Type="http://schemas.openxmlformats.org/officeDocument/2006/relationships/image" Target="../media/image08.jpg"/><Relationship Id="rId4" Type="http://schemas.openxmlformats.org/officeDocument/2006/relationships/image" Target="../media/image0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04.png"/><Relationship Id="rId4" Type="http://schemas.openxmlformats.org/officeDocument/2006/relationships/image" Target="../media/image03.png"/><Relationship Id="rId11" Type="http://schemas.openxmlformats.org/officeDocument/2006/relationships/image" Target="../media/image11.png"/><Relationship Id="rId10" Type="http://schemas.openxmlformats.org/officeDocument/2006/relationships/image" Target="../media/image17.png"/><Relationship Id="rId9" Type="http://schemas.openxmlformats.org/officeDocument/2006/relationships/image" Target="../media/image09.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31.jpg"/><Relationship Id="rId4" Type="http://schemas.openxmlformats.org/officeDocument/2006/relationships/image" Target="../media/image2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20.jpg"/><Relationship Id="rId4" Type="http://schemas.openxmlformats.org/officeDocument/2006/relationships/image" Target="../media/image23.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26.png"/><Relationship Id="rId4" Type="http://schemas.openxmlformats.org/officeDocument/2006/relationships/image" Target="../media/image25.png"/><Relationship Id="rId11" Type="http://schemas.openxmlformats.org/officeDocument/2006/relationships/image" Target="../media/image36.png"/><Relationship Id="rId10" Type="http://schemas.openxmlformats.org/officeDocument/2006/relationships/image" Target="../media/image34.png"/><Relationship Id="rId9" Type="http://schemas.openxmlformats.org/officeDocument/2006/relationships/image" Target="../media/image42.png"/><Relationship Id="rId5" Type="http://schemas.openxmlformats.org/officeDocument/2006/relationships/image" Target="../media/image35.png"/><Relationship Id="rId6" Type="http://schemas.openxmlformats.org/officeDocument/2006/relationships/image" Target="../media/image28.png"/><Relationship Id="rId7" Type="http://schemas.openxmlformats.org/officeDocument/2006/relationships/image" Target="../media/image30.png"/><Relationship Id="rId8" Type="http://schemas.openxmlformats.org/officeDocument/2006/relationships/image" Target="../media/image3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3.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png"/><Relationship Id="rId3" Type="http://schemas.openxmlformats.org/officeDocument/2006/relationships/image" Target="../media/image41.jpg"/><Relationship Id="rId4" Type="http://schemas.openxmlformats.org/officeDocument/2006/relationships/image" Target="../media/image38.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221" name="Shape 22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299"/>
          </a:xfrm>
          <a:prstGeom prst="straightConnector1">
            <a:avLst/>
          </a:prstGeom>
          <a:noFill/>
          <a:ln>
            <a:noFill/>
          </a:ln>
        </p:spPr>
      </p:cxnSp>
      <p:cxnSp>
        <p:nvCxnSpPr>
          <p:cNvPr id="229" name="Shape 229"/>
          <p:cNvCxnSpPr/>
          <p:nvPr/>
        </p:nvCxnSpPr>
        <p:spPr>
          <a:xfrm flipH="1" rot="10800000">
            <a:off x="4622800" y="2781000"/>
            <a:ext cx="7742699" cy="299"/>
          </a:xfrm>
          <a:prstGeom prst="straightConnector1">
            <a:avLst/>
          </a:prstGeom>
          <a:noFill/>
          <a:ln>
            <a:noFill/>
          </a:ln>
        </p:spPr>
      </p:cxnSp>
      <p:cxnSp>
        <p:nvCxnSpPr>
          <p:cNvPr id="230" name="Shape 230"/>
          <p:cNvCxnSpPr/>
          <p:nvPr/>
        </p:nvCxnSpPr>
        <p:spPr>
          <a:xfrm flipH="1" rot="10800000">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299"/>
          </a:xfrm>
          <a:prstGeom prst="straightConnector1">
            <a:avLst/>
          </a:prstGeom>
          <a:noFill/>
          <a:ln>
            <a:noFill/>
          </a:ln>
        </p:spPr>
      </p:cxnSp>
      <p:cxnSp>
        <p:nvCxnSpPr>
          <p:cNvPr id="240" name="Shape 240"/>
          <p:cNvCxnSpPr/>
          <p:nvPr/>
        </p:nvCxnSpPr>
        <p:spPr>
          <a:xfrm flipH="1" rot="10800000">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6" name="Shape 266"/>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b="0" l="0" r="0" t="0"/>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b="0" l="0" r="0" t="0"/>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b="0" l="0" r="0" t="0"/>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b="0" l="0" r="0" t="0"/>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b="0" l="0" r="0" t="0"/>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b="0" l="0" r="0" t="0"/>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b="0" l="0" r="0" t="0"/>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b="0" l="0" r="0" t="0"/>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b="0" l="0" r="0" t="0"/>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18" name="Shape 318"/>
          <p:cNvCxnSpPr/>
          <p:nvPr/>
        </p:nvCxnSpPr>
        <p:spPr>
          <a:xfrm flipH="1" rot="10800000">
            <a:off x="3911600" y="3243397"/>
            <a:ext cx="3735000" cy="299"/>
          </a:xfrm>
          <a:prstGeom prst="straightConnector1">
            <a:avLst/>
          </a:prstGeom>
          <a:noFill/>
          <a:ln>
            <a:noFill/>
          </a:ln>
        </p:spPr>
      </p:cxnSp>
      <p:cxnSp>
        <p:nvCxnSpPr>
          <p:cNvPr id="319" name="Shape 319"/>
          <p:cNvCxnSpPr/>
          <p:nvPr/>
        </p:nvCxnSpPr>
        <p:spPr>
          <a:xfrm flipH="1" rot="10800000">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322" name="Shape 322"/>
          <p:cNvCxnSpPr/>
          <p:nvPr/>
        </p:nvCxnSpPr>
        <p:spPr>
          <a:xfrm flipH="1" rot="10800000">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28" name="Shape 328"/>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32" name="Shape 332"/>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299"/>
          </a:xfrm>
          <a:prstGeom prst="straightConnector1">
            <a:avLst/>
          </a:prstGeom>
          <a:noFill/>
          <a:ln>
            <a:noFill/>
          </a:ln>
        </p:spPr>
      </p:cxnSp>
      <p:cxnSp>
        <p:nvCxnSpPr>
          <p:cNvPr id="345" name="Shape 345"/>
          <p:cNvCxnSpPr/>
          <p:nvPr/>
        </p:nvCxnSpPr>
        <p:spPr>
          <a:xfrm flipH="1" rot="10800000">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348" name="Shape 348"/>
          <p:cNvSpPr txBox="1"/>
          <p:nvPr>
            <p:ph idx="12" type="sldNum"/>
          </p:nvPr>
        </p:nvSpPr>
        <p:spPr>
          <a:xfrm>
            <a:off x="12014200" y="739139"/>
            <a:ext cx="345899"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352" name="Shape 352"/>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8" name="Shape 358"/>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64" name="Shape 364"/>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70" name="Shape 37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9" name="Shape 379"/>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80" name="Shape 38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84" name="Shape 384"/>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385" name="Shape 385"/>
          <p:cNvSpPr txBox="1"/>
          <p:nvPr>
            <p:ph idx="12" type="sldNum"/>
          </p:nvPr>
        </p:nvSpPr>
        <p:spPr>
          <a:xfrm>
            <a:off x="12030450" y="739139"/>
            <a:ext cx="345899" cy="426599"/>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407" name="Shape 40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211" name="Shape 21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nytimes.com/imagepages/2008/04/16/us/20080416_OBAMA_GRAPHIC.html" TargetMode="External"/><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 Id="rId3"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 Id="rId3"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7.xml"/><Relationship Id="rId3" Type="http://schemas.openxmlformats.org/officeDocument/2006/relationships/image" Target="../media/image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2"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p>
        </p:txBody>
      </p:sp>
      <p:sp>
        <p:nvSpPr>
          <p:cNvPr id="415" name="Shape 415"/>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472" name="Shape 4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3" name="Shape 47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474" name="Shape 474"/>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Define the difference between the precision and recall of a model.</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are some common components and use cases for logistic regression?</a:t>
            </a:r>
          </a:p>
        </p:txBody>
      </p:sp>
      <p:sp>
        <p:nvSpPr>
          <p:cNvPr id="475" name="Shape 475"/>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476" name="Shape 476"/>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477" name="Shape 477"/>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478" name="Shape 47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Clr>
                <a:schemeClr val="dk1"/>
              </a:buClr>
              <a:buSzPct val="39285"/>
              <a:buFont typeface="Arial"/>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 this lesson, we will focus on mining the dataset and building a model.  We will focus on refining our model for the best predictive ability.</a:t>
            </a:r>
          </a:p>
        </p:txBody>
      </p:sp>
      <p:sp>
        <p:nvSpPr>
          <p:cNvPr id="484" name="Shape 484"/>
          <p:cNvSpPr/>
          <p:nvPr/>
        </p:nvSpPr>
        <p:spPr>
          <a:xfrm>
            <a:off x="635000" y="736600"/>
            <a:ext cx="123699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OVERVIEW OF THE DATA SCIENCE WORKFLOW</a:t>
            </a:r>
          </a:p>
        </p:txBody>
      </p:sp>
      <p:pic>
        <p:nvPicPr>
          <p:cNvPr descr="6 Build.png" id="485" name="Shape 485"/>
          <p:cNvPicPr preferRelativeResize="0"/>
          <p:nvPr/>
        </p:nvPicPr>
        <p:blipFill rotWithShape="1">
          <a:blip r:embed="rId3">
            <a:alphaModFix/>
          </a:blip>
          <a:srcRect b="0" l="4767" r="4767" t="0"/>
          <a:stretch/>
        </p:blipFill>
        <p:spPr>
          <a:xfrm>
            <a:off x="634999" y="3194237"/>
            <a:ext cx="11734800" cy="34384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GUIDED PRACTICE	</a:t>
            </a:r>
          </a:p>
        </p:txBody>
      </p:sp>
      <p:sp>
        <p:nvSpPr>
          <p:cNvPr id="491" name="Shape 491"/>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EXPLORE THE DATASET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p:nvPr/>
        </p:nvSpPr>
        <p:spPr>
          <a:xfrm>
            <a:off x="2961475" y="2224350"/>
            <a:ext cx="9398400" cy="3571200"/>
          </a:xfrm>
          <a:prstGeom prst="rect">
            <a:avLst/>
          </a:prstGeom>
          <a:noFill/>
          <a:ln>
            <a:noFill/>
          </a:ln>
        </p:spPr>
        <p:txBody>
          <a:bodyPr anchorCtr="0" anchor="ctr" bIns="50800" lIns="50800" rIns="50800" tIns="50800">
            <a:noAutofit/>
          </a:bodyPr>
          <a:lstStyle/>
          <a:p>
            <a:pPr lvl="0" marR="0" rtl="0" algn="l">
              <a:spcBef>
                <a:spcPts val="0"/>
              </a:spcBef>
              <a:buNone/>
            </a:pPr>
            <a:r>
              <a:rPr lang="en-US" sz="1800">
                <a:latin typeface="Georgia"/>
                <a:ea typeface="Georgia"/>
                <a:cs typeface="Georgia"/>
                <a:sym typeface="Georgia"/>
              </a:rPr>
              <a:t>We will be using a dataset from StumpleUpon, a service that recommends webpages to users based upon their interests.  They like to recommend “evergreen” sites, ones that are always relevant.  This usually means websites that avoid topical content and focus on recipes, how-to guides, art projects, etc.  We want to determine important characteristics for “evergreen” websites. Follow these prompts to get started:</a:t>
            </a:r>
          </a:p>
          <a:p>
            <a:pPr lvl="0" marR="0" rtl="0" algn="l">
              <a:spcBef>
                <a:spcPts val="0"/>
              </a:spcBef>
              <a:buNone/>
            </a:pPr>
            <a:r>
              <a:t/>
            </a:r>
            <a:endParaRPr sz="1800">
              <a:latin typeface="Georgia"/>
              <a:ea typeface="Georgia"/>
              <a:cs typeface="Georgia"/>
              <a:sym typeface="Georgia"/>
            </a:endParaRPr>
          </a:p>
          <a:p>
            <a:pPr indent="-342900" lvl="0" marL="457200" marR="0" rtl="0" algn="l">
              <a:spcBef>
                <a:spcPts val="0"/>
              </a:spcBef>
              <a:buClr>
                <a:srgbClr val="000000"/>
              </a:buClr>
              <a:buSzPct val="100000"/>
              <a:buFont typeface="Georgia"/>
              <a:buAutoNum type="arabicPeriod"/>
            </a:pPr>
            <a:r>
              <a:rPr lang="en-US" sz="1800">
                <a:latin typeface="Georgia"/>
                <a:ea typeface="Georgia"/>
                <a:cs typeface="Georgia"/>
                <a:sym typeface="Georgia"/>
              </a:rPr>
              <a:t>Break into groups.</a:t>
            </a:r>
          </a:p>
          <a:p>
            <a:pPr indent="-342900" lvl="0" marL="457200" marR="0" rtl="0" algn="l">
              <a:spcBef>
                <a:spcPts val="0"/>
              </a:spcBef>
              <a:buClr>
                <a:srgbClr val="000000"/>
              </a:buClr>
              <a:buSzPct val="100000"/>
              <a:buFont typeface="Georgia"/>
              <a:buAutoNum type="arabicPeriod"/>
            </a:pPr>
            <a:r>
              <a:rPr lang="en-US" sz="1800">
                <a:latin typeface="Georgia"/>
                <a:ea typeface="Georgia"/>
                <a:cs typeface="Georgia"/>
                <a:sym typeface="Georgia"/>
              </a:rPr>
              <a:t>Prior to looking at the data, brainstorm 3-5 characteristics that would be useful for predicting evergreen websites.</a:t>
            </a:r>
          </a:p>
          <a:p>
            <a:pPr indent="-342900" lvl="0" marL="457200" marR="0" rtl="0" algn="l">
              <a:spcBef>
                <a:spcPts val="0"/>
              </a:spcBef>
              <a:buSzPct val="100000"/>
              <a:buFont typeface="Georgia"/>
              <a:buAutoNum type="arabicPeriod"/>
            </a:pPr>
            <a:r>
              <a:rPr lang="en-US" sz="1800">
                <a:latin typeface="Georgia"/>
                <a:ea typeface="Georgia"/>
                <a:cs typeface="Georgia"/>
                <a:sym typeface="Georgia"/>
              </a:rPr>
              <a:t>After looking at the dataset, can you model or quantify any of the characteristics you wanted?  See the Notebook for data dictionary and starter code.</a:t>
            </a:r>
          </a:p>
          <a:p>
            <a:pPr indent="-342900" lvl="0" marL="457200" marR="0" rtl="0" algn="l">
              <a:spcBef>
                <a:spcPts val="0"/>
              </a:spcBef>
              <a:buSzPct val="100000"/>
              <a:buFont typeface="Georgia"/>
              <a:buAutoNum type="arabicPeriod"/>
            </a:pPr>
            <a:r>
              <a:rPr lang="en-US" sz="1800">
                <a:latin typeface="Georgia"/>
                <a:ea typeface="Georgia"/>
                <a:cs typeface="Georgia"/>
                <a:sym typeface="Georgia"/>
              </a:rPr>
              <a:t>Does being a news site affect evergreeness?  Compute or plot the percent of evergreen news sites.</a:t>
            </a:r>
          </a:p>
        </p:txBody>
      </p:sp>
      <p:pic>
        <p:nvPicPr>
          <p:cNvPr id="497" name="Shape 49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98" name="Shape 498"/>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499" name="Shape 499"/>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(25 minutes)</a:t>
            </a:r>
          </a:p>
        </p:txBody>
      </p:sp>
      <p:cxnSp>
        <p:nvCxnSpPr>
          <p:cNvPr id="500" name="Shape 50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501" name="Shape 501"/>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EXPLORE THE DATASET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p:nvPr/>
        </p:nvSpPr>
        <p:spPr>
          <a:xfrm>
            <a:off x="2961475" y="2224350"/>
            <a:ext cx="9398400" cy="3039300"/>
          </a:xfrm>
          <a:prstGeom prst="rect">
            <a:avLst/>
          </a:prstGeom>
          <a:noFill/>
          <a:ln>
            <a:noFill/>
          </a:ln>
        </p:spPr>
        <p:txBody>
          <a:bodyPr anchorCtr="0" anchor="ctr" bIns="50800" lIns="50800" rIns="50800" tIns="50800">
            <a:noAutofit/>
          </a:bodyPr>
          <a:lstStyle/>
          <a:p>
            <a:pPr lvl="0" rtl="0">
              <a:spcBef>
                <a:spcPts val="0"/>
              </a:spcBef>
              <a:buNone/>
            </a:pPr>
            <a:r>
              <a:rPr lang="en-US" sz="1800">
                <a:solidFill>
                  <a:schemeClr val="dk1"/>
                </a:solidFill>
                <a:latin typeface="Georgia"/>
                <a:ea typeface="Georgia"/>
                <a:cs typeface="Georgia"/>
                <a:sym typeface="Georgia"/>
              </a:rPr>
              <a:t> 5.	In general, does category affect evergreeness?  Plot the rate of</a:t>
            </a:r>
          </a:p>
          <a:p>
            <a:pPr indent="457200" lvl="0" rtl="0">
              <a:spcBef>
                <a:spcPts val="0"/>
              </a:spcBef>
              <a:buNone/>
            </a:pPr>
            <a:r>
              <a:rPr lang="en-US" sz="1800">
                <a:solidFill>
                  <a:schemeClr val="dk1"/>
                </a:solidFill>
                <a:latin typeface="Georgia"/>
                <a:ea typeface="Georgia"/>
                <a:cs typeface="Georgia"/>
                <a:sym typeface="Georgia"/>
              </a:rPr>
              <a:t>evergreen sites for all Alchemy categories.</a:t>
            </a:r>
          </a:p>
          <a:p>
            <a:pPr lvl="0" marR="0" rtl="0" algn="l">
              <a:spcBef>
                <a:spcPts val="0"/>
              </a:spcBef>
              <a:buNone/>
            </a:pPr>
            <a:r>
              <a:rPr lang="en-US" sz="1800">
                <a:latin typeface="Georgia"/>
                <a:ea typeface="Georgia"/>
                <a:cs typeface="Georgia"/>
                <a:sym typeface="Georgia"/>
              </a:rPr>
              <a:t> 6.	How many articles are there per category?</a:t>
            </a:r>
          </a:p>
          <a:p>
            <a:pPr lvl="0" marR="0" rtl="0" algn="l">
              <a:spcBef>
                <a:spcPts val="0"/>
              </a:spcBef>
              <a:buNone/>
            </a:pPr>
            <a:r>
              <a:rPr lang="en-US" sz="1800">
                <a:latin typeface="Georgia"/>
                <a:ea typeface="Georgia"/>
                <a:cs typeface="Georgia"/>
                <a:sym typeface="Georgia"/>
              </a:rPr>
              <a:t> 7.	Create a feature for the title containing “recipe”.  Is the percentage of</a:t>
            </a:r>
          </a:p>
          <a:p>
            <a:pPr indent="457200" lvl="0" marR="0" rtl="0" algn="l">
              <a:spcBef>
                <a:spcPts val="0"/>
              </a:spcBef>
              <a:buNone/>
            </a:pPr>
            <a:r>
              <a:rPr lang="en-US" sz="1800">
                <a:latin typeface="Georgia"/>
                <a:ea typeface="Georgia"/>
                <a:cs typeface="Georgia"/>
                <a:sym typeface="Georgia"/>
              </a:rPr>
              <a:t>evergreen websites higher or lower on pages that have “recipe” in </a:t>
            </a:r>
          </a:p>
          <a:p>
            <a:pPr indent="457200" lvl="0" marR="0" rtl="0" algn="l">
              <a:spcBef>
                <a:spcPts val="0"/>
              </a:spcBef>
              <a:buNone/>
            </a:pPr>
            <a:r>
              <a:rPr lang="en-US" sz="1800">
                <a:latin typeface="Georgia"/>
                <a:ea typeface="Georgia"/>
                <a:cs typeface="Georgia"/>
                <a:sym typeface="Georgia"/>
              </a:rPr>
              <a:t>the title?</a:t>
            </a:r>
          </a:p>
          <a:p>
            <a:pPr lvl="0" marR="0" rtl="0" algn="l">
              <a:spcBef>
                <a:spcPts val="0"/>
              </a:spcBef>
              <a:buNone/>
            </a:pPr>
            <a:r>
              <a:t/>
            </a:r>
            <a:endParaRPr sz="1800">
              <a:latin typeface="Georgia"/>
              <a:ea typeface="Georgia"/>
              <a:cs typeface="Georgia"/>
              <a:sym typeface="Georgia"/>
            </a:endParaRPr>
          </a:p>
          <a:p>
            <a:pPr lvl="0" marR="0" rtl="0" algn="l">
              <a:spcBef>
                <a:spcPts val="0"/>
              </a:spcBef>
              <a:buNone/>
            </a:pPr>
            <a:r>
              <a:rPr b="1" lang="en-US" sz="1800">
                <a:latin typeface="Georgia"/>
                <a:ea typeface="Georgia"/>
                <a:cs typeface="Georgia"/>
                <a:sym typeface="Georgia"/>
              </a:rPr>
              <a:t>Check</a:t>
            </a:r>
            <a:r>
              <a:rPr lang="en-US" sz="1800">
                <a:latin typeface="Georgia"/>
                <a:ea typeface="Georgia"/>
                <a:cs typeface="Georgia"/>
                <a:sym typeface="Georgia"/>
              </a:rPr>
              <a:t>:  Were you able to plot the requested features?  Can you explain </a:t>
            </a:r>
          </a:p>
          <a:p>
            <a:pPr lvl="0" marR="0" rtl="0" algn="l">
              <a:spcBef>
                <a:spcPts val="0"/>
              </a:spcBef>
              <a:buNone/>
            </a:pPr>
            <a:r>
              <a:rPr lang="en-US" sz="1800">
                <a:latin typeface="Georgia"/>
                <a:ea typeface="Georgia"/>
                <a:cs typeface="Georgia"/>
                <a:sym typeface="Georgia"/>
              </a:rPr>
              <a:t>how you would approach this type of dataset?</a:t>
            </a:r>
          </a:p>
        </p:txBody>
      </p:sp>
      <p:pic>
        <p:nvPicPr>
          <p:cNvPr id="507" name="Shape 50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8" name="Shape 508"/>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09" name="Shape 509"/>
          <p:cNvSpPr/>
          <p:nvPr/>
        </p:nvSpPr>
        <p:spPr>
          <a:xfrm>
            <a:off x="3052758" y="5792350"/>
            <a:ext cx="98871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Requested features and answers to questions</a:t>
            </a:r>
          </a:p>
        </p:txBody>
      </p:sp>
      <p:sp>
        <p:nvSpPr>
          <p:cNvPr id="510" name="Shape 510"/>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11" name="Shape 511"/>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(25 minutes)</a:t>
            </a:r>
          </a:p>
        </p:txBody>
      </p:sp>
      <p:cxnSp>
        <p:nvCxnSpPr>
          <p:cNvPr id="512" name="Shape 512"/>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513" name="Shape 513"/>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EXPLORE THE DATASET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519" name="Shape 519"/>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TRAINING DECISION TREES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txBox="1"/>
          <p:nvPr>
            <p:ph idx="1" type="body"/>
          </p:nvPr>
        </p:nvSpPr>
        <p:spPr>
          <a:xfrm>
            <a:off x="635000" y="1292775"/>
            <a:ext cx="7940099" cy="59256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Decision trees are like the game “20 questions”.  They make decision by answering a series of questions, most often binary questions (yes or no).</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want the smallest set of questions to get to the right answer.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Each questions should reduce the search space as much as possible.</a:t>
            </a:r>
          </a:p>
        </p:txBody>
      </p:sp>
      <p:sp>
        <p:nvSpPr>
          <p:cNvPr id="525" name="Shape 52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INTUITION BEHIND DECISION TREES</a:t>
            </a:r>
          </a:p>
        </p:txBody>
      </p:sp>
      <p:pic>
        <p:nvPicPr>
          <p:cNvPr id="526" name="Shape 526">
            <a:hlinkClick r:id="rId3"/>
          </p:cNvPr>
          <p:cNvPicPr preferRelativeResize="0"/>
          <p:nvPr/>
        </p:nvPicPr>
        <p:blipFill>
          <a:blip r:embed="rId4">
            <a:alphaModFix/>
          </a:blip>
          <a:stretch>
            <a:fillRect/>
          </a:stretch>
        </p:blipFill>
        <p:spPr>
          <a:xfrm>
            <a:off x="8575024" y="1300574"/>
            <a:ext cx="3732299" cy="5925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idx="1" type="body"/>
          </p:nvPr>
        </p:nvSpPr>
        <p:spPr>
          <a:xfrm>
            <a:off x="635006" y="13258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Trees are a data structure made up of </a:t>
            </a:r>
            <a:r>
              <a:rPr i="1" lang="en-US" sz="2800">
                <a:latin typeface="Georgia"/>
                <a:ea typeface="Georgia"/>
                <a:cs typeface="Georgia"/>
                <a:sym typeface="Georgia"/>
              </a:rPr>
              <a:t>nodes</a:t>
            </a:r>
            <a:r>
              <a:rPr lang="en-US" sz="2800">
                <a:latin typeface="Georgia"/>
                <a:ea typeface="Georgia"/>
                <a:cs typeface="Georgia"/>
                <a:sym typeface="Georgia"/>
              </a:rPr>
              <a:t> and </a:t>
            </a:r>
            <a:r>
              <a:rPr i="1" lang="en-US" sz="2800">
                <a:latin typeface="Georgia"/>
                <a:ea typeface="Georgia"/>
                <a:cs typeface="Georgia"/>
                <a:sym typeface="Georgia"/>
              </a:rPr>
              <a:t>branches</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Each node typically has two or more branches that connect it to its children.</a:t>
            </a:r>
          </a:p>
        </p:txBody>
      </p:sp>
      <p:sp>
        <p:nvSpPr>
          <p:cNvPr id="532" name="Shape 5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TREES</a:t>
            </a:r>
          </a:p>
        </p:txBody>
      </p:sp>
      <p:grpSp>
        <p:nvGrpSpPr>
          <p:cNvPr id="533" name="Shape 533"/>
          <p:cNvGrpSpPr/>
          <p:nvPr/>
        </p:nvGrpSpPr>
        <p:grpSpPr>
          <a:xfrm>
            <a:off x="4328890" y="3751157"/>
            <a:ext cx="4341599" cy="2996450"/>
            <a:chOff x="4328890" y="3751157"/>
            <a:chExt cx="4341599" cy="2996450"/>
          </a:xfrm>
        </p:grpSpPr>
        <p:sp>
          <p:nvSpPr>
            <p:cNvPr id="534" name="Shape 534"/>
            <p:cNvSpPr/>
            <p:nvPr/>
          </p:nvSpPr>
          <p:spPr>
            <a:xfrm>
              <a:off x="5672965" y="3751157"/>
              <a:ext cx="1674600" cy="108034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sz="2400">
                  <a:latin typeface="Georgia"/>
                  <a:ea typeface="Georgia"/>
                  <a:cs typeface="Georgia"/>
                  <a:sym typeface="Georgia"/>
                </a:rPr>
                <a:t>Node</a:t>
              </a:r>
            </a:p>
          </p:txBody>
        </p:sp>
        <p:cxnSp>
          <p:nvCxnSpPr>
            <p:cNvPr id="535" name="Shape 535"/>
            <p:cNvCxnSpPr>
              <a:stCxn id="534" idx="2"/>
              <a:endCxn id="536" idx="0"/>
            </p:cNvCxnSpPr>
            <p:nvPr/>
          </p:nvCxnSpPr>
          <p:spPr>
            <a:xfrm flipH="1">
              <a:off x="5166265" y="4831498"/>
              <a:ext cx="1344000" cy="835800"/>
            </a:xfrm>
            <a:prstGeom prst="straightConnector1">
              <a:avLst/>
            </a:prstGeom>
            <a:noFill/>
            <a:ln cap="flat" cmpd="sng" w="38100">
              <a:solidFill>
                <a:schemeClr val="dk2"/>
              </a:solidFill>
              <a:prstDash val="solid"/>
              <a:round/>
              <a:headEnd len="lg" w="lg" type="none"/>
              <a:tailEnd len="lg" w="lg" type="none"/>
            </a:ln>
          </p:spPr>
        </p:cxnSp>
        <p:cxnSp>
          <p:nvCxnSpPr>
            <p:cNvPr id="537" name="Shape 537"/>
            <p:cNvCxnSpPr>
              <a:stCxn id="534" idx="2"/>
              <a:endCxn id="538" idx="0"/>
            </p:cNvCxnSpPr>
            <p:nvPr/>
          </p:nvCxnSpPr>
          <p:spPr>
            <a:xfrm>
              <a:off x="6510265" y="4831498"/>
              <a:ext cx="1323000" cy="835800"/>
            </a:xfrm>
            <a:prstGeom prst="straightConnector1">
              <a:avLst/>
            </a:prstGeom>
            <a:noFill/>
            <a:ln cap="flat" cmpd="sng" w="38100">
              <a:solidFill>
                <a:schemeClr val="dk2"/>
              </a:solidFill>
              <a:prstDash val="solid"/>
              <a:round/>
              <a:headEnd len="lg" w="lg" type="none"/>
              <a:tailEnd len="lg" w="lg" type="none"/>
            </a:ln>
          </p:spPr>
        </p:cxnSp>
        <p:sp>
          <p:nvSpPr>
            <p:cNvPr id="539" name="Shape 539"/>
            <p:cNvSpPr txBox="1"/>
            <p:nvPr/>
          </p:nvSpPr>
          <p:spPr>
            <a:xfrm>
              <a:off x="5665087" y="5145361"/>
              <a:ext cx="1674600" cy="431671"/>
            </a:xfrm>
            <a:prstGeom prst="rect">
              <a:avLst/>
            </a:prstGeom>
            <a:noFill/>
            <a:ln>
              <a:noFill/>
            </a:ln>
          </p:spPr>
          <p:txBody>
            <a:bodyPr anchorCtr="0" anchor="t" bIns="91425" lIns="91425" rIns="91425" tIns="91425">
              <a:noAutofit/>
            </a:bodyPr>
            <a:lstStyle/>
            <a:p>
              <a:pPr lvl="0" algn="ctr">
                <a:spcBef>
                  <a:spcPts val="0"/>
                </a:spcBef>
                <a:buNone/>
              </a:pPr>
              <a:r>
                <a:rPr b="1" lang="en-US" sz="2400">
                  <a:latin typeface="Georgia"/>
                  <a:ea typeface="Georgia"/>
                  <a:cs typeface="Georgia"/>
                  <a:sym typeface="Georgia"/>
                </a:rPr>
                <a:t>Branches</a:t>
              </a:r>
            </a:p>
          </p:txBody>
        </p:sp>
        <p:sp>
          <p:nvSpPr>
            <p:cNvPr id="536" name="Shape 536"/>
            <p:cNvSpPr/>
            <p:nvPr/>
          </p:nvSpPr>
          <p:spPr>
            <a:xfrm>
              <a:off x="4328890" y="56673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Child</a:t>
              </a:r>
            </a:p>
            <a:p>
              <a:pPr lvl="0" rtl="0" algn="ctr">
                <a:spcBef>
                  <a:spcPts val="0"/>
                </a:spcBef>
                <a:buNone/>
              </a:pPr>
              <a:r>
                <a:rPr b="1" lang="en-US" sz="2400">
                  <a:latin typeface="Georgia"/>
                  <a:ea typeface="Georgia"/>
                  <a:cs typeface="Georgia"/>
                  <a:sym typeface="Georgia"/>
                </a:rPr>
                <a:t>Node</a:t>
              </a:r>
            </a:p>
          </p:txBody>
        </p:sp>
        <p:sp>
          <p:nvSpPr>
            <p:cNvPr id="538" name="Shape 538"/>
            <p:cNvSpPr/>
            <p:nvPr/>
          </p:nvSpPr>
          <p:spPr>
            <a:xfrm>
              <a:off x="6995889" y="56673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Child</a:t>
              </a:r>
            </a:p>
            <a:p>
              <a:pPr lvl="0" rtl="0" algn="ctr">
                <a:spcBef>
                  <a:spcPts val="0"/>
                </a:spcBef>
                <a:buNone/>
              </a:pPr>
              <a:r>
                <a:rPr b="1" lang="en-US" sz="2400">
                  <a:latin typeface="Georgia"/>
                  <a:ea typeface="Georgia"/>
                  <a:cs typeface="Georgia"/>
                  <a:sym typeface="Georgia"/>
                </a:rPr>
                <a:t>Node</a:t>
              </a: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idx="1" type="body"/>
          </p:nvPr>
        </p:nvSpPr>
        <p:spPr>
          <a:xfrm>
            <a:off x="635000" y="1325800"/>
            <a:ext cx="7010099"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Each child is another node in the tree and contains its own </a:t>
            </a:r>
            <a:r>
              <a:rPr i="1" lang="en-US" sz="2800">
                <a:latin typeface="Georgia"/>
                <a:ea typeface="Georgia"/>
                <a:cs typeface="Georgia"/>
                <a:sym typeface="Georgia"/>
              </a:rPr>
              <a:t>subtree</a:t>
            </a:r>
            <a:r>
              <a:rPr lang="en-US" sz="2800">
                <a:latin typeface="Georgia"/>
                <a:ea typeface="Georgia"/>
                <a:cs typeface="Georgia"/>
                <a:sym typeface="Georgia"/>
              </a:rPr>
              <a:t>.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Nodes without any children are known as </a:t>
            </a:r>
            <a:r>
              <a:rPr i="1" lang="en-US" sz="2800">
                <a:latin typeface="Georgia"/>
                <a:ea typeface="Georgia"/>
                <a:cs typeface="Georgia"/>
                <a:sym typeface="Georgia"/>
              </a:rPr>
              <a:t>leaf</a:t>
            </a:r>
            <a:r>
              <a:rPr lang="en-US" sz="2800">
                <a:latin typeface="Georgia"/>
                <a:ea typeface="Georgia"/>
                <a:cs typeface="Georgia"/>
                <a:sym typeface="Georgia"/>
              </a:rPr>
              <a:t> nodes.</a:t>
            </a:r>
          </a:p>
        </p:txBody>
      </p:sp>
      <p:sp>
        <p:nvSpPr>
          <p:cNvPr id="545" name="Shape 54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TREES</a:t>
            </a:r>
          </a:p>
        </p:txBody>
      </p:sp>
      <p:grpSp>
        <p:nvGrpSpPr>
          <p:cNvPr id="546" name="Shape 546"/>
          <p:cNvGrpSpPr/>
          <p:nvPr/>
        </p:nvGrpSpPr>
        <p:grpSpPr>
          <a:xfrm>
            <a:off x="6727675" y="1846157"/>
            <a:ext cx="5578977" cy="4703391"/>
            <a:chOff x="7108675" y="1312757"/>
            <a:chExt cx="5578977" cy="4703391"/>
          </a:xfrm>
        </p:grpSpPr>
        <p:sp>
          <p:nvSpPr>
            <p:cNvPr id="547" name="Shape 547"/>
            <p:cNvSpPr/>
            <p:nvPr/>
          </p:nvSpPr>
          <p:spPr>
            <a:xfrm>
              <a:off x="84222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Child</a:t>
              </a:r>
            </a:p>
            <a:p>
              <a:pPr lvl="0" rtl="0" algn="ctr">
                <a:spcBef>
                  <a:spcPts val="0"/>
                </a:spcBef>
                <a:buNone/>
              </a:pPr>
              <a:r>
                <a:rPr b="1" lang="en-US" sz="2400">
                  <a:latin typeface="Georgia"/>
                  <a:ea typeface="Georgia"/>
                  <a:cs typeface="Georgia"/>
                  <a:sym typeface="Georgia"/>
                </a:rPr>
                <a:t>Node</a:t>
              </a:r>
            </a:p>
          </p:txBody>
        </p:sp>
        <p:sp>
          <p:nvSpPr>
            <p:cNvPr id="548" name="Shape 548"/>
            <p:cNvSpPr/>
            <p:nvPr/>
          </p:nvSpPr>
          <p:spPr>
            <a:xfrm>
              <a:off x="9720100" y="5165648"/>
              <a:ext cx="1674600" cy="850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chemeClr val="dk1"/>
                  </a:solidFill>
                  <a:latin typeface="Georgia"/>
                  <a:ea typeface="Georgia"/>
                  <a:cs typeface="Georgia"/>
                  <a:sym typeface="Georgia"/>
                </a:rPr>
                <a:t>Leaf Node</a:t>
              </a:r>
            </a:p>
          </p:txBody>
        </p:sp>
        <p:sp>
          <p:nvSpPr>
            <p:cNvPr id="549" name="Shape 549"/>
            <p:cNvSpPr/>
            <p:nvPr/>
          </p:nvSpPr>
          <p:spPr>
            <a:xfrm>
              <a:off x="7108675" y="5165648"/>
              <a:ext cx="1674600" cy="850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Leaf Node</a:t>
              </a:r>
            </a:p>
          </p:txBody>
        </p:sp>
        <p:cxnSp>
          <p:nvCxnSpPr>
            <p:cNvPr id="550" name="Shape 550"/>
            <p:cNvCxnSpPr>
              <a:stCxn id="547" idx="2"/>
              <a:endCxn id="549" idx="0"/>
            </p:cNvCxnSpPr>
            <p:nvPr/>
          </p:nvCxnSpPr>
          <p:spPr>
            <a:xfrm flipH="1">
              <a:off x="7945852" y="4330407"/>
              <a:ext cx="1313700" cy="835200"/>
            </a:xfrm>
            <a:prstGeom prst="straightConnector1">
              <a:avLst/>
            </a:prstGeom>
            <a:noFill/>
            <a:ln cap="flat" cmpd="sng" w="38100">
              <a:solidFill>
                <a:schemeClr val="dk2"/>
              </a:solidFill>
              <a:prstDash val="solid"/>
              <a:round/>
              <a:headEnd len="lg" w="lg" type="none"/>
              <a:tailEnd len="lg" w="lg" type="none"/>
            </a:ln>
          </p:spPr>
        </p:cxnSp>
        <p:cxnSp>
          <p:nvCxnSpPr>
            <p:cNvPr id="551" name="Shape 551"/>
            <p:cNvCxnSpPr>
              <a:stCxn id="547" idx="2"/>
              <a:endCxn id="548" idx="0"/>
            </p:cNvCxnSpPr>
            <p:nvPr/>
          </p:nvCxnSpPr>
          <p:spPr>
            <a:xfrm>
              <a:off x="9259552" y="4330407"/>
              <a:ext cx="1297800" cy="835200"/>
            </a:xfrm>
            <a:prstGeom prst="straightConnector1">
              <a:avLst/>
            </a:prstGeom>
            <a:noFill/>
            <a:ln cap="flat" cmpd="sng" w="38100">
              <a:solidFill>
                <a:schemeClr val="dk2"/>
              </a:solidFill>
              <a:prstDash val="solid"/>
              <a:round/>
              <a:headEnd len="lg" w="lg" type="none"/>
              <a:tailEnd len="lg" w="lg" type="none"/>
            </a:ln>
          </p:spPr>
        </p:cxnSp>
        <p:sp>
          <p:nvSpPr>
            <p:cNvPr id="552" name="Shape 552"/>
            <p:cNvSpPr txBox="1"/>
            <p:nvPr/>
          </p:nvSpPr>
          <p:spPr>
            <a:xfrm>
              <a:off x="8414375" y="4644311"/>
              <a:ext cx="1674600" cy="4317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Georgia"/>
                  <a:ea typeface="Georgia"/>
                  <a:cs typeface="Georgia"/>
                  <a:sym typeface="Georgia"/>
                </a:rPr>
                <a:t>Branches</a:t>
              </a:r>
            </a:p>
          </p:txBody>
        </p:sp>
        <p:sp>
          <p:nvSpPr>
            <p:cNvPr id="553" name="Shape 553"/>
            <p:cNvSpPr/>
            <p:nvPr/>
          </p:nvSpPr>
          <p:spPr>
            <a:xfrm>
              <a:off x="9711564" y="1312757"/>
              <a:ext cx="1674600" cy="108034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Node</a:t>
              </a:r>
            </a:p>
          </p:txBody>
        </p:sp>
        <p:cxnSp>
          <p:nvCxnSpPr>
            <p:cNvPr id="554" name="Shape 554"/>
            <p:cNvCxnSpPr>
              <a:stCxn id="553" idx="2"/>
              <a:endCxn id="547" idx="0"/>
            </p:cNvCxnSpPr>
            <p:nvPr/>
          </p:nvCxnSpPr>
          <p:spPr>
            <a:xfrm flipH="1">
              <a:off x="9259464" y="2393098"/>
              <a:ext cx="1289400" cy="857100"/>
            </a:xfrm>
            <a:prstGeom prst="straightConnector1">
              <a:avLst/>
            </a:prstGeom>
            <a:noFill/>
            <a:ln cap="flat" cmpd="sng" w="38100">
              <a:solidFill>
                <a:schemeClr val="dk2"/>
              </a:solidFill>
              <a:prstDash val="solid"/>
              <a:round/>
              <a:headEnd len="lg" w="lg" type="none"/>
              <a:tailEnd len="lg" w="lg" type="none"/>
            </a:ln>
          </p:spPr>
        </p:cxnSp>
        <p:cxnSp>
          <p:nvCxnSpPr>
            <p:cNvPr id="555" name="Shape 555"/>
            <p:cNvCxnSpPr>
              <a:endCxn id="556" idx="0"/>
            </p:cNvCxnSpPr>
            <p:nvPr/>
          </p:nvCxnSpPr>
          <p:spPr>
            <a:xfrm>
              <a:off x="10557352" y="2404107"/>
              <a:ext cx="1293000" cy="846000"/>
            </a:xfrm>
            <a:prstGeom prst="straightConnector1">
              <a:avLst/>
            </a:prstGeom>
            <a:noFill/>
            <a:ln cap="flat" cmpd="sng" w="38100">
              <a:solidFill>
                <a:schemeClr val="dk2"/>
              </a:solidFill>
              <a:prstDash val="solid"/>
              <a:round/>
              <a:headEnd len="lg" w="lg" type="none"/>
              <a:tailEnd len="lg" w="lg" type="none"/>
            </a:ln>
          </p:spPr>
        </p:cxnSp>
        <p:sp>
          <p:nvSpPr>
            <p:cNvPr id="557" name="Shape 557"/>
            <p:cNvSpPr txBox="1"/>
            <p:nvPr/>
          </p:nvSpPr>
          <p:spPr>
            <a:xfrm>
              <a:off x="9703687" y="2706961"/>
              <a:ext cx="1674600" cy="431671"/>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Georgia"/>
                  <a:ea typeface="Georgia"/>
                  <a:cs typeface="Georgia"/>
                  <a:sym typeface="Georgia"/>
                </a:rPr>
                <a:t>Branches</a:t>
              </a:r>
            </a:p>
          </p:txBody>
        </p:sp>
        <p:sp>
          <p:nvSpPr>
            <p:cNvPr id="556" name="Shape 556"/>
            <p:cNvSpPr/>
            <p:nvPr/>
          </p:nvSpPr>
          <p:spPr>
            <a:xfrm>
              <a:off x="110130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Leaf Node</a:t>
              </a: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idx="1" type="body"/>
          </p:nvPr>
        </p:nvSpPr>
        <p:spPr>
          <a:xfrm>
            <a:off x="635000" y="1301275"/>
            <a:ext cx="7410899"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decision tree</a:t>
            </a:r>
            <a:r>
              <a:rPr lang="en-US" sz="2800">
                <a:latin typeface="Georgia"/>
                <a:ea typeface="Georgia"/>
                <a:cs typeface="Georgia"/>
                <a:sym typeface="Georgia"/>
              </a:rPr>
              <a:t> contains a question at every node.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Depending upon the answer to the question, we proceed down the left or right branch of the tree and ask another question.</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Once we don’t have any more questions (at the </a:t>
            </a:r>
            <a:r>
              <a:rPr i="1" lang="en-US" sz="2800">
                <a:solidFill>
                  <a:schemeClr val="dk1"/>
                </a:solidFill>
                <a:latin typeface="Georgia"/>
                <a:ea typeface="Georgia"/>
                <a:cs typeface="Georgia"/>
                <a:sym typeface="Georgia"/>
              </a:rPr>
              <a:t>leaf</a:t>
            </a:r>
            <a:r>
              <a:rPr lang="en-US" sz="2800">
                <a:solidFill>
                  <a:schemeClr val="dk1"/>
                </a:solidFill>
                <a:latin typeface="Georgia"/>
                <a:ea typeface="Georgia"/>
                <a:cs typeface="Georgia"/>
                <a:sym typeface="Georgia"/>
              </a:rPr>
              <a:t> nodes), we make a prediction.</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Note:  The next question is always dependent on the last.</a:t>
            </a:r>
          </a:p>
          <a:p>
            <a:pPr lvl="0" marR="0" rtl="0" algn="l">
              <a:spcBef>
                <a:spcPts val="0"/>
              </a:spcBef>
              <a:buNone/>
            </a:pPr>
            <a:r>
              <a:t/>
            </a:r>
            <a:endParaRPr sz="2800">
              <a:latin typeface="Georgia"/>
              <a:ea typeface="Georgia"/>
              <a:cs typeface="Georgia"/>
              <a:sym typeface="Georgia"/>
            </a:endParaRPr>
          </a:p>
        </p:txBody>
      </p:sp>
      <p:sp>
        <p:nvSpPr>
          <p:cNvPr id="563" name="Shape 5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DECISION TREES</a:t>
            </a:r>
          </a:p>
        </p:txBody>
      </p:sp>
      <p:grpSp>
        <p:nvGrpSpPr>
          <p:cNvPr id="564" name="Shape 564"/>
          <p:cNvGrpSpPr/>
          <p:nvPr/>
        </p:nvGrpSpPr>
        <p:grpSpPr>
          <a:xfrm>
            <a:off x="7261075" y="1312757"/>
            <a:ext cx="5581425" cy="5922591"/>
            <a:chOff x="6727675" y="1312757"/>
            <a:chExt cx="5581425" cy="5922591"/>
          </a:xfrm>
        </p:grpSpPr>
        <p:grpSp>
          <p:nvGrpSpPr>
            <p:cNvPr id="565" name="Shape 565"/>
            <p:cNvGrpSpPr/>
            <p:nvPr/>
          </p:nvGrpSpPr>
          <p:grpSpPr>
            <a:xfrm>
              <a:off x="6727675" y="1312757"/>
              <a:ext cx="5578977" cy="4703391"/>
              <a:chOff x="7108675" y="1312757"/>
              <a:chExt cx="5578977" cy="4703391"/>
            </a:xfrm>
          </p:grpSpPr>
          <p:sp>
            <p:nvSpPr>
              <p:cNvPr id="566" name="Shape 566"/>
              <p:cNvSpPr/>
              <p:nvPr/>
            </p:nvSpPr>
            <p:spPr>
              <a:xfrm>
                <a:off x="84222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Question</a:t>
                </a:r>
              </a:p>
            </p:txBody>
          </p:sp>
          <p:sp>
            <p:nvSpPr>
              <p:cNvPr id="567" name="Shape 567"/>
              <p:cNvSpPr/>
              <p:nvPr/>
            </p:nvSpPr>
            <p:spPr>
              <a:xfrm>
                <a:off x="9720100" y="5165648"/>
                <a:ext cx="1674600" cy="850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chemeClr val="dk1"/>
                    </a:solidFill>
                    <a:latin typeface="Georgia"/>
                    <a:ea typeface="Georgia"/>
                    <a:cs typeface="Georgia"/>
                    <a:sym typeface="Georgia"/>
                  </a:rPr>
                  <a:t>Question</a:t>
                </a:r>
              </a:p>
            </p:txBody>
          </p:sp>
          <p:sp>
            <p:nvSpPr>
              <p:cNvPr id="568" name="Shape 568"/>
              <p:cNvSpPr/>
              <p:nvPr/>
            </p:nvSpPr>
            <p:spPr>
              <a:xfrm>
                <a:off x="7108675" y="5165648"/>
                <a:ext cx="1674600" cy="850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Leaf Node</a:t>
                </a:r>
              </a:p>
            </p:txBody>
          </p:sp>
          <p:cxnSp>
            <p:nvCxnSpPr>
              <p:cNvPr id="569" name="Shape 569"/>
              <p:cNvCxnSpPr>
                <a:stCxn id="566" idx="2"/>
                <a:endCxn id="568" idx="0"/>
              </p:cNvCxnSpPr>
              <p:nvPr/>
            </p:nvCxnSpPr>
            <p:spPr>
              <a:xfrm flipH="1">
                <a:off x="7945852" y="4330407"/>
                <a:ext cx="1313700" cy="835200"/>
              </a:xfrm>
              <a:prstGeom prst="straightConnector1">
                <a:avLst/>
              </a:prstGeom>
              <a:noFill/>
              <a:ln cap="flat" cmpd="sng" w="38100">
                <a:solidFill>
                  <a:schemeClr val="dk2"/>
                </a:solidFill>
                <a:prstDash val="solid"/>
                <a:round/>
                <a:headEnd len="lg" w="lg" type="none"/>
                <a:tailEnd len="lg" w="lg" type="none"/>
              </a:ln>
            </p:spPr>
          </p:cxnSp>
          <p:cxnSp>
            <p:nvCxnSpPr>
              <p:cNvPr id="570" name="Shape 570"/>
              <p:cNvCxnSpPr>
                <a:stCxn id="566" idx="2"/>
                <a:endCxn id="567" idx="0"/>
              </p:cNvCxnSpPr>
              <p:nvPr/>
            </p:nvCxnSpPr>
            <p:spPr>
              <a:xfrm>
                <a:off x="9259552" y="4330407"/>
                <a:ext cx="1297800" cy="835200"/>
              </a:xfrm>
              <a:prstGeom prst="straightConnector1">
                <a:avLst/>
              </a:prstGeom>
              <a:noFill/>
              <a:ln cap="flat" cmpd="sng" w="38100">
                <a:solidFill>
                  <a:schemeClr val="dk2"/>
                </a:solidFill>
                <a:prstDash val="solid"/>
                <a:round/>
                <a:headEnd len="lg" w="lg" type="none"/>
                <a:tailEnd len="lg" w="lg" type="none"/>
              </a:ln>
            </p:spPr>
          </p:cxnSp>
          <p:sp>
            <p:nvSpPr>
              <p:cNvPr id="571" name="Shape 571"/>
              <p:cNvSpPr/>
              <p:nvPr/>
            </p:nvSpPr>
            <p:spPr>
              <a:xfrm>
                <a:off x="9711564" y="131275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Question</a:t>
                </a:r>
              </a:p>
            </p:txBody>
          </p:sp>
          <p:cxnSp>
            <p:nvCxnSpPr>
              <p:cNvPr id="572" name="Shape 572"/>
              <p:cNvCxnSpPr>
                <a:stCxn id="571" idx="2"/>
                <a:endCxn id="566" idx="0"/>
              </p:cNvCxnSpPr>
              <p:nvPr/>
            </p:nvCxnSpPr>
            <p:spPr>
              <a:xfrm flipH="1">
                <a:off x="9259464" y="2393057"/>
                <a:ext cx="1289400" cy="857100"/>
              </a:xfrm>
              <a:prstGeom prst="straightConnector1">
                <a:avLst/>
              </a:prstGeom>
              <a:noFill/>
              <a:ln cap="flat" cmpd="sng" w="38100">
                <a:solidFill>
                  <a:schemeClr val="dk2"/>
                </a:solidFill>
                <a:prstDash val="solid"/>
                <a:round/>
                <a:headEnd len="lg" w="lg" type="none"/>
                <a:tailEnd len="lg" w="lg" type="none"/>
              </a:ln>
            </p:spPr>
          </p:cxnSp>
          <p:cxnSp>
            <p:nvCxnSpPr>
              <p:cNvPr id="573" name="Shape 573"/>
              <p:cNvCxnSpPr>
                <a:endCxn id="574" idx="0"/>
              </p:cNvCxnSpPr>
              <p:nvPr/>
            </p:nvCxnSpPr>
            <p:spPr>
              <a:xfrm>
                <a:off x="10557352" y="2404107"/>
                <a:ext cx="1293000" cy="846000"/>
              </a:xfrm>
              <a:prstGeom prst="straightConnector1">
                <a:avLst/>
              </a:prstGeom>
              <a:noFill/>
              <a:ln cap="flat" cmpd="sng" w="38100">
                <a:solidFill>
                  <a:schemeClr val="dk2"/>
                </a:solidFill>
                <a:prstDash val="solid"/>
                <a:round/>
                <a:headEnd len="lg" w="lg" type="none"/>
                <a:tailEnd len="lg" w="lg" type="none"/>
              </a:ln>
            </p:spPr>
          </p:cxnSp>
          <p:sp>
            <p:nvSpPr>
              <p:cNvPr id="574" name="Shape 574"/>
              <p:cNvSpPr/>
              <p:nvPr/>
            </p:nvSpPr>
            <p:spPr>
              <a:xfrm>
                <a:off x="11013052" y="3250107"/>
                <a:ext cx="1674600" cy="108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Leaf Node</a:t>
                </a:r>
              </a:p>
            </p:txBody>
          </p:sp>
        </p:grpSp>
        <p:sp>
          <p:nvSpPr>
            <p:cNvPr id="575" name="Shape 575"/>
            <p:cNvSpPr/>
            <p:nvPr/>
          </p:nvSpPr>
          <p:spPr>
            <a:xfrm>
              <a:off x="10634500" y="6384848"/>
              <a:ext cx="1674600" cy="850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solidFill>
                    <a:schemeClr val="dk1"/>
                  </a:solidFill>
                  <a:latin typeface="Georgia"/>
                  <a:ea typeface="Georgia"/>
                  <a:cs typeface="Georgia"/>
                  <a:sym typeface="Georgia"/>
                </a:rPr>
                <a:t>Leaf Node</a:t>
              </a:r>
            </a:p>
          </p:txBody>
        </p:sp>
        <p:sp>
          <p:nvSpPr>
            <p:cNvPr id="576" name="Shape 576"/>
            <p:cNvSpPr/>
            <p:nvPr/>
          </p:nvSpPr>
          <p:spPr>
            <a:xfrm>
              <a:off x="8023075" y="6384848"/>
              <a:ext cx="1674600" cy="850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latin typeface="Georgia"/>
                  <a:ea typeface="Georgia"/>
                  <a:cs typeface="Georgia"/>
                  <a:sym typeface="Georgia"/>
                </a:rPr>
                <a:t>Leaf Node</a:t>
              </a:r>
            </a:p>
          </p:txBody>
        </p:sp>
        <p:cxnSp>
          <p:nvCxnSpPr>
            <p:cNvPr id="577" name="Shape 577"/>
            <p:cNvCxnSpPr>
              <a:stCxn id="567" idx="2"/>
              <a:endCxn id="576" idx="0"/>
            </p:cNvCxnSpPr>
            <p:nvPr/>
          </p:nvCxnSpPr>
          <p:spPr>
            <a:xfrm flipH="1">
              <a:off x="8860300" y="6016148"/>
              <a:ext cx="1316100" cy="368700"/>
            </a:xfrm>
            <a:prstGeom prst="straightConnector1">
              <a:avLst/>
            </a:prstGeom>
            <a:noFill/>
            <a:ln cap="flat" cmpd="sng" w="38100">
              <a:solidFill>
                <a:schemeClr val="dk2"/>
              </a:solidFill>
              <a:prstDash val="solid"/>
              <a:round/>
              <a:headEnd len="lg" w="lg" type="none"/>
              <a:tailEnd len="lg" w="lg" type="none"/>
            </a:ln>
          </p:spPr>
        </p:cxnSp>
        <p:cxnSp>
          <p:nvCxnSpPr>
            <p:cNvPr id="578" name="Shape 578"/>
            <p:cNvCxnSpPr>
              <a:stCxn id="567" idx="2"/>
              <a:endCxn id="575" idx="0"/>
            </p:cNvCxnSpPr>
            <p:nvPr/>
          </p:nvCxnSpPr>
          <p:spPr>
            <a:xfrm>
              <a:off x="10176400" y="6016148"/>
              <a:ext cx="1295400" cy="368700"/>
            </a:xfrm>
            <a:prstGeom prst="straightConnector1">
              <a:avLst/>
            </a:prstGeom>
            <a:noFill/>
            <a:ln cap="flat" cmpd="sng" w="38100">
              <a:solidFill>
                <a:schemeClr val="dk2"/>
              </a:solidFill>
              <a:prstDash val="solid"/>
              <a:round/>
              <a:headEnd len="lg" w="lg" type="none"/>
              <a:tailEnd len="lg" w="lg"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9"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p>
        </p:txBody>
      </p:sp>
      <p:sp>
        <p:nvSpPr>
          <p:cNvPr id="422" name="Shape 422"/>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suppose we want to predict if an article is a news article.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questions should we ask to make a prediction?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many questions should we ask?</a:t>
            </a:r>
          </a:p>
        </p:txBody>
      </p:sp>
      <p:sp>
        <p:nvSpPr>
          <p:cNvPr id="584" name="Shape 58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DECISION TREES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x="0" y="0"/>
          <a:ext cx="0" cy="0"/>
          <a:chOff x="0" y="0"/>
          <a:chExt cx="0" cy="0"/>
        </a:xfrm>
      </p:grpSpPr>
      <p:sp>
        <p:nvSpPr>
          <p:cNvPr id="589" name="Shape 589"/>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may start by asking:  does it mention a President?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it does, it must be a news article.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not, let’s ask another question:  does the article contain other political features?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not, does the article contain references to political topics?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could keep going on in this manner until we were satisfied.</a:t>
            </a:r>
          </a:p>
        </p:txBody>
      </p:sp>
      <p:sp>
        <p:nvSpPr>
          <p:cNvPr id="590" name="Shape 59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DECISION TREES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96" name="Shape 59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7" name="Shape 597"/>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98" name="Shape 598"/>
          <p:cNvSpPr/>
          <p:nvPr/>
        </p:nvSpPr>
        <p:spPr>
          <a:xfrm>
            <a:off x="2961475" y="2224360"/>
            <a:ext cx="7559399" cy="2496599"/>
          </a:xfrm>
          <a:prstGeom prst="rect">
            <a:avLst/>
          </a:prstGeom>
          <a:noFill/>
          <a:ln>
            <a:noFill/>
          </a:ln>
        </p:spPr>
        <p:txBody>
          <a:bodyPr anchorCtr="0" anchor="ctr" bIns="50800" lIns="50800" rIns="50800" tIns="50800">
            <a:noAutofit/>
          </a:bodyPr>
          <a:lstStyle/>
          <a:p>
            <a:pPr lvl="0" rtl="0">
              <a:spcBef>
                <a:spcPts val="0"/>
              </a:spcBef>
              <a:buNone/>
            </a:pPr>
            <a:r>
              <a:rPr lang="en-US" sz="1800">
                <a:solidFill>
                  <a:schemeClr val="dk1"/>
                </a:solidFill>
                <a:latin typeface="Georgia"/>
                <a:ea typeface="Georgia"/>
                <a:cs typeface="Georgia"/>
                <a:sym typeface="Georgia"/>
              </a:rPr>
              <a:t>Let’s work as a class to accomplish the following:</a:t>
            </a:r>
          </a:p>
          <a:p>
            <a:pPr lvl="0" rtl="0">
              <a:spcBef>
                <a:spcPts val="0"/>
              </a:spcBef>
              <a:buNone/>
            </a:pPr>
            <a:r>
              <a:t/>
            </a:r>
            <a:endParaRPr sz="1800">
              <a:solidFill>
                <a:schemeClr val="dk1"/>
              </a:solidFill>
              <a:latin typeface="Georgia"/>
              <a:ea typeface="Georgia"/>
              <a:cs typeface="Georgia"/>
              <a:sym typeface="Georgia"/>
            </a:endParaRP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Using our StumpleUpon dataset, try to predict whether a given article is evergreen.</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Build a decision tree to determine the above.</a:t>
            </a:r>
          </a:p>
        </p:txBody>
      </p:sp>
      <p:sp>
        <p:nvSpPr>
          <p:cNvPr id="599" name="Shape 599"/>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Our decision tree</a:t>
            </a:r>
          </a:p>
        </p:txBody>
      </p:sp>
      <p:sp>
        <p:nvSpPr>
          <p:cNvPr id="600" name="Shape 600"/>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601" name="Shape 601"/>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602" name="Shape 602"/>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x="0" y="0"/>
          <a:ext cx="0" cy="0"/>
          <a:chOff x="0" y="0"/>
          <a:chExt cx="0" cy="0"/>
        </a:xfrm>
      </p:grpSpPr>
      <p:sp>
        <p:nvSpPr>
          <p:cNvPr id="607" name="Shape 607"/>
          <p:cNvSpPr txBox="1"/>
          <p:nvPr>
            <p:ph idx="1" type="body"/>
          </p:nvPr>
        </p:nvSpPr>
        <p:spPr>
          <a:xfrm>
            <a:off x="635000"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Decision trees are </a:t>
            </a:r>
            <a:r>
              <a:rPr i="1" lang="en-US" sz="2800">
                <a:latin typeface="Georgia"/>
                <a:ea typeface="Georgia"/>
                <a:cs typeface="Georgia"/>
                <a:sym typeface="Georgia"/>
              </a:rPr>
              <a:t>non-linear</a:t>
            </a:r>
            <a:r>
              <a:rPr lang="en-US" sz="2800">
                <a:latin typeface="Georgia"/>
                <a:ea typeface="Georgia"/>
                <a:cs typeface="Georgia"/>
                <a:sym typeface="Georgia"/>
              </a:rPr>
              <a:t>, an advantage over logistic regression.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linear</a:t>
            </a:r>
            <a:r>
              <a:rPr lang="en-US" sz="2800">
                <a:latin typeface="Georgia"/>
                <a:ea typeface="Georgia"/>
                <a:cs typeface="Georgia"/>
                <a:sym typeface="Georgia"/>
              </a:rPr>
              <a:t> model is one in which a change in an input variable has a constant change on the output variable.</a:t>
            </a:r>
          </a:p>
        </p:txBody>
      </p:sp>
      <p:sp>
        <p:nvSpPr>
          <p:cNvPr id="608" name="Shape 6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COMPARISON TO PREVIOUS MODELS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ph idx="1" type="body"/>
          </p:nvPr>
        </p:nvSpPr>
        <p:spPr>
          <a:xfrm>
            <a:off x="635000"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Linear vs. non-linear classification models</a:t>
            </a:r>
          </a:p>
        </p:txBody>
      </p:sp>
      <p:sp>
        <p:nvSpPr>
          <p:cNvPr id="614" name="Shape 61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COMPARISON TO PREVIOUS MODELS</a:t>
            </a:r>
          </a:p>
        </p:txBody>
      </p:sp>
      <p:pic>
        <p:nvPicPr>
          <p:cNvPr id="615" name="Shape 615"/>
          <p:cNvPicPr preferRelativeResize="0"/>
          <p:nvPr/>
        </p:nvPicPr>
        <p:blipFill>
          <a:blip r:embed="rId3">
            <a:alphaModFix/>
          </a:blip>
          <a:stretch>
            <a:fillRect/>
          </a:stretch>
        </p:blipFill>
        <p:spPr>
          <a:xfrm>
            <a:off x="960350" y="2559233"/>
            <a:ext cx="11084100" cy="3673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9" name="Shape 619"/>
        <p:cNvGrpSpPr/>
        <p:nvPr/>
      </p:nvGrpSpPr>
      <p:grpSpPr>
        <a:xfrm>
          <a:off x="0" y="0"/>
          <a:ext cx="0" cy="0"/>
          <a:chOff x="0" y="0"/>
          <a:chExt cx="0" cy="0"/>
        </a:xfrm>
      </p:grpSpPr>
      <p:sp>
        <p:nvSpPr>
          <p:cNvPr id="620" name="Shape 620"/>
          <p:cNvSpPr txBox="1"/>
          <p:nvPr>
            <p:ph idx="1" type="body"/>
          </p:nvPr>
        </p:nvSpPr>
        <p:spPr>
          <a:xfrm>
            <a:off x="635000"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 example of this difference is the relationship between years of education and salary.  In a </a:t>
            </a:r>
            <a:r>
              <a:rPr i="1" lang="en-US" sz="2800">
                <a:latin typeface="Georgia"/>
                <a:ea typeface="Georgia"/>
                <a:cs typeface="Georgia"/>
                <a:sym typeface="Georgia"/>
              </a:rPr>
              <a:t>linear</a:t>
            </a:r>
            <a:r>
              <a:rPr lang="en-US" sz="2800">
                <a:latin typeface="Georgia"/>
                <a:ea typeface="Georgia"/>
                <a:cs typeface="Georgia"/>
                <a:sym typeface="Georgia"/>
              </a:rPr>
              <a:t> model, the increase in salary from 10 to 15 years of education would be the same as the increase in salary from 15 to 20 years of education.  In a </a:t>
            </a:r>
            <a:r>
              <a:rPr i="1" lang="en-US" sz="2800">
                <a:latin typeface="Georgia"/>
                <a:ea typeface="Georgia"/>
                <a:cs typeface="Georgia"/>
                <a:sym typeface="Georgia"/>
              </a:rPr>
              <a:t>non-linear</a:t>
            </a:r>
            <a:r>
              <a:rPr lang="en-US" sz="2800">
                <a:latin typeface="Georgia"/>
                <a:ea typeface="Georgia"/>
                <a:cs typeface="Georgia"/>
                <a:sym typeface="Georgia"/>
              </a:rPr>
              <a:t> model, salary can change dramatically for years 0-15 and negligibly from years 15-20.</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Trees automatically contain interaction of features, since each question is dependent on the last.</a:t>
            </a:r>
          </a:p>
        </p:txBody>
      </p:sp>
      <p:sp>
        <p:nvSpPr>
          <p:cNvPr id="621" name="Shape 62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COMPARISON TO PREVIOUS MODELS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5" name="Shape 625"/>
        <p:cNvGrpSpPr/>
        <p:nvPr/>
      </p:nvGrpSpPr>
      <p:grpSpPr>
        <a:xfrm>
          <a:off x="0" y="0"/>
          <a:ext cx="0" cy="0"/>
          <a:chOff x="0" y="0"/>
          <a:chExt cx="0" cy="0"/>
        </a:xfrm>
      </p:grpSpPr>
      <p:sp>
        <p:nvSpPr>
          <p:cNvPr id="626" name="Shape 62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Training a decision model is deciding the best set of questions to ask.</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good question will be one that best segregates the positive group from the negative group and then narrows in on the correct answer.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in our news article decision tree, the best question is one that creates two groups, one that is mostly news stories and one that is mostly non-news stories.</a:t>
            </a:r>
          </a:p>
        </p:txBody>
      </p:sp>
      <p:sp>
        <p:nvSpPr>
          <p:cNvPr id="627" name="Shape 6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TRAINING A DECISION TREE MODEL</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sp>
        <p:nvSpPr>
          <p:cNvPr id="632" name="Shape 63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quantify the </a:t>
            </a:r>
            <a:r>
              <a:rPr i="1" lang="en-US" sz="2800">
                <a:latin typeface="Georgia"/>
                <a:ea typeface="Georgia"/>
                <a:cs typeface="Georgia"/>
                <a:sym typeface="Georgia"/>
              </a:rPr>
              <a:t>purity</a:t>
            </a:r>
            <a:r>
              <a:rPr lang="en-US" sz="2800">
                <a:latin typeface="Georgia"/>
                <a:ea typeface="Georgia"/>
                <a:cs typeface="Georgia"/>
                <a:sym typeface="Georgia"/>
              </a:rPr>
              <a:t> of the separation of groups using Classification Error, Entropy, or Gini Coefficient.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want to choose the question that gives us the best </a:t>
            </a:r>
            <a:r>
              <a:rPr i="1" lang="en-US" sz="2800">
                <a:latin typeface="Georgia"/>
                <a:ea typeface="Georgia"/>
                <a:cs typeface="Georgia"/>
                <a:sym typeface="Georgia"/>
              </a:rPr>
              <a:t>change</a:t>
            </a:r>
            <a:r>
              <a:rPr lang="en-US" sz="2800">
                <a:latin typeface="Georgia"/>
                <a:ea typeface="Georgia"/>
                <a:cs typeface="Georgia"/>
                <a:sym typeface="Georgia"/>
              </a:rPr>
              <a:t> in our purity measure.  At each step, we can ask, “Given our current set of data points, which question will make the largest change in purity?”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done </a:t>
            </a:r>
            <a:r>
              <a:rPr i="1" lang="en-US" sz="2800">
                <a:latin typeface="Georgia"/>
                <a:ea typeface="Georgia"/>
                <a:cs typeface="Georgia"/>
                <a:sym typeface="Georgia"/>
              </a:rPr>
              <a:t>recursively</a:t>
            </a:r>
            <a:r>
              <a:rPr lang="en-US" sz="2800">
                <a:latin typeface="Georgia"/>
                <a:ea typeface="Georgia"/>
                <a:cs typeface="Georgia"/>
                <a:sym typeface="Georgia"/>
              </a:rPr>
              <a:t> for each new set of two groups until we reach a stopping point.</a:t>
            </a:r>
          </a:p>
        </p:txBody>
      </p:sp>
      <p:sp>
        <p:nvSpPr>
          <p:cNvPr id="633" name="Shape 63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TRAINING A DECISION TREE MODEL</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sp>
        <p:nvSpPr>
          <p:cNvPr id="638" name="Shape 63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Let’s build a sample tree for our evergreen prediction problem.  Assume our features are whether the article contains a recipe, the image ratio, the html ratio.</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First, let’s choose the feature that gives us the highest purity, the recipe feature.</a:t>
            </a:r>
          </a:p>
        </p:txBody>
      </p:sp>
      <p:sp>
        <p:nvSpPr>
          <p:cNvPr id="639" name="Shape 63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TRAINING A DECISION TREE MODEL</a:t>
            </a:r>
          </a:p>
        </p:txBody>
      </p:sp>
      <p:pic>
        <p:nvPicPr>
          <p:cNvPr id="640" name="Shape 640"/>
          <p:cNvPicPr preferRelativeResize="0"/>
          <p:nvPr/>
        </p:nvPicPr>
        <p:blipFill>
          <a:blip r:embed="rId3">
            <a:alphaModFix/>
          </a:blip>
          <a:stretch>
            <a:fillRect/>
          </a:stretch>
        </p:blipFill>
        <p:spPr>
          <a:xfrm>
            <a:off x="4153675" y="4398750"/>
            <a:ext cx="4697449" cy="22833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4" name="Shape 644"/>
        <p:cNvGrpSpPr/>
        <p:nvPr/>
      </p:nvGrpSpPr>
      <p:grpSpPr>
        <a:xfrm>
          <a:off x="0" y="0"/>
          <a:ext cx="0" cy="0"/>
          <a:chOff x="0" y="0"/>
          <a:chExt cx="0" cy="0"/>
        </a:xfrm>
      </p:grpSpPr>
      <p:sp>
        <p:nvSpPr>
          <p:cNvPr id="645" name="Shape 64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take each side of the tree and repeat the process.</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continue this process until we have asked as many questions as we want or until our leaf nodes are completely pure.</a:t>
            </a:r>
          </a:p>
        </p:txBody>
      </p:sp>
      <p:sp>
        <p:nvSpPr>
          <p:cNvPr id="646" name="Shape 64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TRAINING A DECISION TREE MODEL</a:t>
            </a:r>
          </a:p>
        </p:txBody>
      </p:sp>
      <p:pic>
        <p:nvPicPr>
          <p:cNvPr id="647" name="Shape 647"/>
          <p:cNvPicPr preferRelativeResize="0"/>
          <p:nvPr/>
        </p:nvPicPr>
        <p:blipFill>
          <a:blip r:embed="rId3">
            <a:alphaModFix/>
          </a:blip>
          <a:stretch>
            <a:fillRect/>
          </a:stretch>
        </p:blipFill>
        <p:spPr>
          <a:xfrm>
            <a:off x="2716212" y="2341562"/>
            <a:ext cx="7572375" cy="292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26"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p>
        </p:txBody>
      </p:sp>
      <p:sp>
        <p:nvSpPr>
          <p:cNvPr id="429" name="Shape 429"/>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1" name="Shape 651"/>
        <p:cNvGrpSpPr/>
        <p:nvPr/>
      </p:nvGrpSpPr>
      <p:grpSpPr>
        <a:xfrm>
          <a:off x="0" y="0"/>
          <a:ext cx="0" cy="0"/>
          <a:chOff x="0" y="0"/>
          <a:chExt cx="0" cy="0"/>
        </a:xfrm>
      </p:grpSpPr>
      <p:sp>
        <p:nvSpPr>
          <p:cNvPr id="652" name="Shape 65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Predictions are made by answering each of the questions.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ct val="100000"/>
              <a:buFont typeface="Georgia"/>
              <a:buChar char="‣"/>
            </a:pPr>
            <a:r>
              <a:rPr lang="en-US" sz="2800">
                <a:latin typeface="Georgia"/>
                <a:ea typeface="Georgia"/>
                <a:cs typeface="Georgia"/>
                <a:sym typeface="Georgia"/>
              </a:rPr>
              <a:t>In our sample tree, if we want to classify a new article, ask:</a:t>
            </a:r>
          </a:p>
          <a:p>
            <a:pPr lvl="1" marR="0" rtl="0" algn="l">
              <a:lnSpc>
                <a:spcPct val="150000"/>
              </a:lnSpc>
              <a:spcBef>
                <a:spcPts val="0"/>
              </a:spcBef>
              <a:buSzPct val="100000"/>
              <a:buFont typeface="Georgia"/>
            </a:pPr>
            <a:r>
              <a:rPr lang="en-US" sz="2800">
                <a:latin typeface="Georgia"/>
                <a:ea typeface="Georgia"/>
                <a:cs typeface="Georgia"/>
                <a:sym typeface="Georgia"/>
              </a:rPr>
              <a:t>Does the article contain the word recipe?</a:t>
            </a:r>
          </a:p>
          <a:p>
            <a:pPr lvl="1" marR="0" rtl="0" algn="l">
              <a:lnSpc>
                <a:spcPct val="150000"/>
              </a:lnSpc>
              <a:spcBef>
                <a:spcPts val="0"/>
              </a:spcBef>
              <a:buSzPct val="100000"/>
              <a:buFont typeface="Georgia"/>
            </a:pPr>
            <a:r>
              <a:rPr lang="en-US" sz="2800">
                <a:latin typeface="Georgia"/>
                <a:ea typeface="Georgia"/>
                <a:cs typeface="Georgia"/>
                <a:sym typeface="Georgia"/>
              </a:rPr>
              <a:t>If it doesn’t, does the article have a lot of images?</a:t>
            </a:r>
          </a:p>
          <a:p>
            <a:pPr lvl="1" marR="0" rtl="0" algn="l">
              <a:lnSpc>
                <a:spcPct val="150000"/>
              </a:lnSpc>
              <a:spcBef>
                <a:spcPts val="0"/>
              </a:spcBef>
              <a:buSzPct val="100000"/>
              <a:buFont typeface="Georgia"/>
            </a:pPr>
            <a:r>
              <a:rPr lang="en-US" sz="2800">
                <a:latin typeface="Georgia"/>
                <a:ea typeface="Georgia"/>
                <a:cs typeface="Georgia"/>
                <a:sym typeface="Georgia"/>
              </a:rPr>
              <a:t>If it does, then 630 / 943 article are evergreen.</a:t>
            </a:r>
          </a:p>
          <a:p>
            <a:pPr lvl="2" marR="0" rtl="0" algn="l">
              <a:lnSpc>
                <a:spcPct val="150000"/>
              </a:lnSpc>
              <a:spcBef>
                <a:spcPts val="0"/>
              </a:spcBef>
              <a:buSzPct val="100000"/>
              <a:buFont typeface="Georgia"/>
            </a:pPr>
            <a:r>
              <a:rPr lang="en-US" sz="2800">
                <a:latin typeface="Georgia"/>
                <a:ea typeface="Georgia"/>
                <a:cs typeface="Georgia"/>
                <a:sym typeface="Georgia"/>
              </a:rPr>
              <a:t>So we can assign a 0.67 probability for evergreen sites.</a:t>
            </a:r>
          </a:p>
        </p:txBody>
      </p:sp>
      <p:sp>
        <p:nvSpPr>
          <p:cNvPr id="653" name="Shape 6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MAKING PREDICTIONS FROM A DECISION TREE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7" name="Shape 657"/>
        <p:cNvGrpSpPr/>
        <p:nvPr/>
      </p:nvGrpSpPr>
      <p:grpSpPr>
        <a:xfrm>
          <a:off x="0" y="0"/>
          <a:ext cx="0" cy="0"/>
          <a:chOff x="0" y="0"/>
          <a:chExt cx="0" cy="0"/>
        </a:xfrm>
      </p:grpSpPr>
      <p:sp>
        <p:nvSpPr>
          <p:cNvPr id="658" name="Shape 658"/>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659" name="Shape 65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0" name="Shape 660"/>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61" name="Shape 661"/>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classify a new article?</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make predictions from a decision tree?</a:t>
            </a:r>
          </a:p>
        </p:txBody>
      </p:sp>
      <p:sp>
        <p:nvSpPr>
          <p:cNvPr id="662" name="Shape 662"/>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663" name="Shape 663"/>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664" name="Shape 664"/>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665" name="Shape 665"/>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9" name="Shape 669"/>
        <p:cNvGrpSpPr/>
        <p:nvPr/>
      </p:nvGrpSpPr>
      <p:grpSpPr>
        <a:xfrm>
          <a:off x="0" y="0"/>
          <a:ext cx="0" cy="0"/>
          <a:chOff x="0" y="0"/>
          <a:chExt cx="0" cy="0"/>
        </a:xfrm>
      </p:grpSpPr>
      <p:sp>
        <p:nvSpPr>
          <p:cNvPr id="670" name="Shape 67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GUIDED PRACTICE	</a:t>
            </a:r>
          </a:p>
        </p:txBody>
      </p:sp>
      <p:sp>
        <p:nvSpPr>
          <p:cNvPr id="671" name="Shape 671"/>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DECISION TREES IN SCIKIT-LEARN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5" name="Shape 675"/>
        <p:cNvGrpSpPr/>
        <p:nvPr/>
      </p:nvGrpSpPr>
      <p:grpSpPr>
        <a:xfrm>
          <a:off x="0" y="0"/>
          <a:ext cx="0" cy="0"/>
          <a:chOff x="0" y="0"/>
          <a:chExt cx="0" cy="0"/>
        </a:xfrm>
      </p:grpSpPr>
      <p:pic>
        <p:nvPicPr>
          <p:cNvPr id="676" name="Shape 6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7" name="Shape 677"/>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678" name="Shape 678"/>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In the starter code notebook, work through the exercises titled “Decision Trees in scikit-learn”.</a:t>
            </a:r>
          </a:p>
          <a:p>
            <a:pPr indent="-342900" lvl="0" marL="457200" rtl="0">
              <a:spcBef>
                <a:spcPts val="0"/>
              </a:spcBef>
              <a:buSzPct val="100000"/>
              <a:buFont typeface="Georgia"/>
              <a:buAutoNum type="arabicPeriod"/>
            </a:pPr>
            <a:r>
              <a:rPr lang="en-US" sz="1800">
                <a:latin typeface="Georgia"/>
                <a:ea typeface="Georgia"/>
                <a:cs typeface="Georgia"/>
                <a:sym typeface="Georgia"/>
              </a:rPr>
              <a:t>In your groups from earlier, work on evaluating the decision tree using cross-validation methods.</a:t>
            </a:r>
          </a:p>
          <a:p>
            <a:pPr indent="-342900" lvl="0" marL="457200" rtl="0">
              <a:spcBef>
                <a:spcPts val="0"/>
              </a:spcBef>
              <a:buSzPct val="100000"/>
              <a:buFont typeface="Georgia"/>
              <a:buAutoNum type="arabicPeriod"/>
            </a:pPr>
            <a:r>
              <a:rPr lang="en-US" sz="1800">
                <a:latin typeface="Georgia"/>
                <a:ea typeface="Georgia"/>
                <a:cs typeface="Georgia"/>
                <a:sym typeface="Georgia"/>
              </a:rPr>
              <a:t>What metrics would work best?  Why?</a:t>
            </a:r>
          </a:p>
          <a:p>
            <a:pPr lvl="0" rtl="0">
              <a:spcBef>
                <a:spcPts val="0"/>
              </a:spcBef>
              <a:buNone/>
            </a:pPr>
            <a:r>
              <a:t/>
            </a:r>
            <a:endParaRPr b="1" sz="1800">
              <a:latin typeface="Georgia"/>
              <a:ea typeface="Georgia"/>
              <a:cs typeface="Georgia"/>
              <a:sym typeface="Georgia"/>
            </a:endParaRPr>
          </a:p>
          <a:p>
            <a:pPr lvl="0" rtl="0">
              <a:spcBef>
                <a:spcPts val="0"/>
              </a:spcBef>
              <a:buNone/>
            </a:pPr>
            <a:r>
              <a:rPr b="1" lang="en-US" sz="1800">
                <a:latin typeface="Georgia"/>
                <a:ea typeface="Georgia"/>
                <a:cs typeface="Georgia"/>
                <a:sym typeface="Georgia"/>
              </a:rPr>
              <a:t>Check</a:t>
            </a:r>
            <a:r>
              <a:rPr lang="en-US" sz="1800">
                <a:latin typeface="Georgia"/>
                <a:ea typeface="Georgia"/>
                <a:cs typeface="Georgia"/>
                <a:sym typeface="Georgia"/>
              </a:rPr>
              <a:t>:  Are you able to evaluate the decision tree model using cross-validation methods?</a:t>
            </a:r>
          </a:p>
        </p:txBody>
      </p:sp>
      <p:sp>
        <p:nvSpPr>
          <p:cNvPr id="679" name="Shape 679"/>
          <p:cNvSpPr/>
          <p:nvPr/>
        </p:nvSpPr>
        <p:spPr>
          <a:xfrm>
            <a:off x="3052756" y="5792350"/>
            <a:ext cx="8664899"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Completed exercises and answer to #3</a:t>
            </a:r>
          </a:p>
        </p:txBody>
      </p:sp>
      <p:sp>
        <p:nvSpPr>
          <p:cNvPr id="680" name="Shape 680"/>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(15 minutes)</a:t>
            </a:r>
          </a:p>
        </p:txBody>
      </p:sp>
      <p:sp>
        <p:nvSpPr>
          <p:cNvPr id="681" name="Shape 681"/>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cxnSp>
        <p:nvCxnSpPr>
          <p:cNvPr id="682" name="Shape 682"/>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683" name="Shape 683"/>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DECISION TREES IN SCIKIT-LEARN</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689" name="Shape 689"/>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OVERFITTING IN DECISION TREES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3" name="Shape 693"/>
        <p:cNvGrpSpPr/>
        <p:nvPr/>
      </p:nvGrpSpPr>
      <p:grpSpPr>
        <a:xfrm>
          <a:off x="0" y="0"/>
          <a:ext cx="0" cy="0"/>
          <a:chOff x="0" y="0"/>
          <a:chExt cx="0" cy="0"/>
        </a:xfrm>
      </p:grpSpPr>
      <p:sp>
        <p:nvSpPr>
          <p:cNvPr id="694" name="Shape 694"/>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Decision trees tend to be weak models because they can easily memorize or overfit to a dataset.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model is </a:t>
            </a:r>
            <a:r>
              <a:rPr i="1" lang="en-US" sz="2800">
                <a:latin typeface="Georgia"/>
                <a:ea typeface="Georgia"/>
                <a:cs typeface="Georgia"/>
                <a:sym typeface="Georgia"/>
              </a:rPr>
              <a:t>overfit</a:t>
            </a:r>
            <a:r>
              <a:rPr lang="en-US" sz="2800">
                <a:latin typeface="Georgia"/>
                <a:ea typeface="Georgia"/>
                <a:cs typeface="Georgia"/>
                <a:sym typeface="Georgia"/>
              </a:rPr>
              <a:t> when it memorizes or bends to a few specific data points rather than picking up general trends in the data.</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695" name="Shape 69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OVERFITTING IN DECISION TREES</a:t>
            </a:r>
          </a:p>
        </p:txBody>
      </p:sp>
      <p:pic>
        <p:nvPicPr>
          <p:cNvPr id="696" name="Shape 696"/>
          <p:cNvPicPr preferRelativeResize="0"/>
          <p:nvPr/>
        </p:nvPicPr>
        <p:blipFill>
          <a:blip r:embed="rId3">
            <a:alphaModFix/>
          </a:blip>
          <a:stretch>
            <a:fillRect/>
          </a:stretch>
        </p:blipFill>
        <p:spPr>
          <a:xfrm>
            <a:off x="4922737" y="3998375"/>
            <a:ext cx="3159324" cy="322792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0" name="Shape 700"/>
        <p:cNvGrpSpPr/>
        <p:nvPr/>
      </p:nvGrpSpPr>
      <p:grpSpPr>
        <a:xfrm>
          <a:off x="0" y="0"/>
          <a:ext cx="0" cy="0"/>
          <a:chOff x="0" y="0"/>
          <a:chExt cx="0" cy="0"/>
        </a:xfrm>
      </p:grpSpPr>
      <p:sp>
        <p:nvSpPr>
          <p:cNvPr id="701" name="Shape 70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 unconstrained decision tree can learn an extreme tree (e.g. one feature for each word in a news article).</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ct val="100000"/>
              <a:buFont typeface="Georgia"/>
              <a:buChar char="‣"/>
            </a:pPr>
            <a:r>
              <a:rPr lang="en-US" sz="2800">
                <a:latin typeface="Georgia"/>
                <a:ea typeface="Georgia"/>
                <a:cs typeface="Georgia"/>
                <a:sym typeface="Georgia"/>
              </a:rPr>
              <a:t>We can limit our decision trees using a few methods.</a:t>
            </a:r>
          </a:p>
          <a:p>
            <a:pPr lvl="1" marR="0" rtl="0" algn="l">
              <a:lnSpc>
                <a:spcPct val="150000"/>
              </a:lnSpc>
              <a:spcBef>
                <a:spcPts val="0"/>
              </a:spcBef>
              <a:buSzPct val="100000"/>
              <a:buFont typeface="Georgia"/>
            </a:pPr>
            <a:r>
              <a:rPr lang="en-US" sz="2800">
                <a:latin typeface="Georgia"/>
                <a:ea typeface="Georgia"/>
                <a:cs typeface="Georgia"/>
                <a:sym typeface="Georgia"/>
              </a:rPr>
              <a:t>Limiting the number of questions (nodes) a tree can have).</a:t>
            </a:r>
          </a:p>
          <a:p>
            <a:pPr lvl="1" marR="0" rtl="0" algn="l">
              <a:lnSpc>
                <a:spcPct val="150000"/>
              </a:lnSpc>
              <a:spcBef>
                <a:spcPts val="0"/>
              </a:spcBef>
              <a:buSzPct val="100000"/>
              <a:buFont typeface="Georgia"/>
            </a:pPr>
            <a:r>
              <a:rPr lang="en-US" sz="2800">
                <a:latin typeface="Georgia"/>
                <a:ea typeface="Georgia"/>
                <a:cs typeface="Georgia"/>
                <a:sym typeface="Georgia"/>
              </a:rPr>
              <a:t>Limiting the number of samples in the leaf nodes.</a:t>
            </a:r>
          </a:p>
        </p:txBody>
      </p:sp>
      <p:sp>
        <p:nvSpPr>
          <p:cNvPr id="702" name="Shape 70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OVERFITTING IN DECISION TREES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6" name="Shape 706"/>
        <p:cNvGrpSpPr/>
        <p:nvPr/>
      </p:nvGrpSpPr>
      <p:grpSpPr>
        <a:xfrm>
          <a:off x="0" y="0"/>
          <a:ext cx="0" cy="0"/>
          <a:chOff x="0" y="0"/>
          <a:chExt cx="0" cy="0"/>
        </a:xfrm>
      </p:grpSpPr>
      <p:sp>
        <p:nvSpPr>
          <p:cNvPr id="707" name="Shape 707"/>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708" name="Shape 70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9" name="Shape 709"/>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10" name="Shape 710"/>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Why are decision trees generally thought of as weak models?</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can we limit our decision trees?</a:t>
            </a:r>
          </a:p>
        </p:txBody>
      </p:sp>
      <p:sp>
        <p:nvSpPr>
          <p:cNvPr id="711" name="Shape 711"/>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712" name="Shape 712"/>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13" name="Shape 713"/>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714" name="Shape 714"/>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8" name="Shape 718"/>
        <p:cNvGrpSpPr/>
        <p:nvPr/>
      </p:nvGrpSpPr>
      <p:grpSpPr>
        <a:xfrm>
          <a:off x="0" y="0"/>
          <a:ext cx="0" cy="0"/>
          <a:chOff x="0" y="0"/>
          <a:chExt cx="0" cy="0"/>
        </a:xfrm>
      </p:grpSpPr>
      <p:sp>
        <p:nvSpPr>
          <p:cNvPr id="719" name="Shape 71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GUIDED PRACTICE	</a:t>
            </a:r>
          </a:p>
        </p:txBody>
      </p:sp>
      <p:sp>
        <p:nvSpPr>
          <p:cNvPr id="720" name="Shape 72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ADJUSTING DECISION TREES TO AVOID OVERFITTING</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4" name="Shape 724"/>
        <p:cNvGrpSpPr/>
        <p:nvPr/>
      </p:nvGrpSpPr>
      <p:grpSpPr>
        <a:xfrm>
          <a:off x="0" y="0"/>
          <a:ext cx="0" cy="0"/>
          <a:chOff x="0" y="0"/>
          <a:chExt cx="0" cy="0"/>
        </a:xfrm>
      </p:grpSpPr>
      <p:sp>
        <p:nvSpPr>
          <p:cNvPr id="725" name="Shape 725"/>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You can control for overfitting in decision trees by adjusting one of the following parameters:</a:t>
            </a:r>
          </a:p>
          <a:p>
            <a:pPr indent="-342900" lvl="1" marL="914400" rtl="0">
              <a:spcBef>
                <a:spcPts val="0"/>
              </a:spcBef>
              <a:buSzPct val="100000"/>
              <a:buFont typeface="Georgia"/>
              <a:buAutoNum type="alphaLcPeriod"/>
            </a:pPr>
            <a:r>
              <a:rPr lang="en-US" sz="1800">
                <a:latin typeface="Consolas"/>
                <a:ea typeface="Consolas"/>
                <a:cs typeface="Consolas"/>
                <a:sym typeface="Consolas"/>
              </a:rPr>
              <a:t>max_depth</a:t>
            </a:r>
            <a:r>
              <a:rPr lang="en-US" sz="1800">
                <a:latin typeface="Georgia"/>
                <a:ea typeface="Georgia"/>
                <a:cs typeface="Georgia"/>
                <a:sym typeface="Georgia"/>
              </a:rPr>
              <a:t>:  Control the maximum number of questions.</a:t>
            </a:r>
          </a:p>
          <a:p>
            <a:pPr indent="-342900" lvl="1" marL="914400" rtl="0">
              <a:spcBef>
                <a:spcPts val="0"/>
              </a:spcBef>
              <a:buSzPct val="100000"/>
              <a:buFont typeface="Georgia"/>
              <a:buAutoNum type="alphaLcPeriod"/>
            </a:pPr>
            <a:r>
              <a:rPr lang="en-US" sz="1800">
                <a:latin typeface="Consolas"/>
                <a:ea typeface="Consolas"/>
                <a:cs typeface="Consolas"/>
                <a:sym typeface="Consolas"/>
              </a:rPr>
              <a:t>min_samples_in_leaf</a:t>
            </a:r>
            <a:r>
              <a:rPr lang="en-US" sz="1800">
                <a:latin typeface="Georgia"/>
                <a:ea typeface="Georgia"/>
                <a:cs typeface="Georgia"/>
                <a:sym typeface="Georgia"/>
              </a:rPr>
              <a:t>:  Control the minimum number of records in each node.</a:t>
            </a:r>
          </a:p>
          <a:p>
            <a:pPr indent="-342900" lvl="0" marL="457200" rtl="0">
              <a:spcBef>
                <a:spcPts val="0"/>
              </a:spcBef>
              <a:buSzPct val="100000"/>
              <a:buFont typeface="Georgia"/>
              <a:buAutoNum type="arabicPeriod"/>
            </a:pPr>
            <a:r>
              <a:rPr lang="en-US" sz="1800">
                <a:latin typeface="Georgia"/>
                <a:ea typeface="Georgia"/>
                <a:cs typeface="Georgia"/>
                <a:sym typeface="Georgia"/>
              </a:rPr>
              <a:t>Test each of these parameters in the starter code notebook.</a:t>
            </a:r>
          </a:p>
        </p:txBody>
      </p:sp>
      <p:pic>
        <p:nvPicPr>
          <p:cNvPr id="726" name="Shape 72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27" name="Shape 727"/>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28" name="Shape 728"/>
          <p:cNvSpPr/>
          <p:nvPr/>
        </p:nvSpPr>
        <p:spPr>
          <a:xfrm>
            <a:off x="3052752" y="5792350"/>
            <a:ext cx="6039899"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Code using the above parameters</a:t>
            </a:r>
          </a:p>
        </p:txBody>
      </p:sp>
      <p:sp>
        <p:nvSpPr>
          <p:cNvPr id="729" name="Shape 729"/>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(15 minutes)</a:t>
            </a:r>
          </a:p>
        </p:txBody>
      </p:sp>
      <p:sp>
        <p:nvSpPr>
          <p:cNvPr id="730" name="Shape 730"/>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cxnSp>
        <p:nvCxnSpPr>
          <p:cNvPr id="731" name="Shape 731"/>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732" name="Shape 732"/>
          <p:cNvSpPr/>
          <p:nvPr/>
        </p:nvSpPr>
        <p:spPr>
          <a:xfrm>
            <a:off x="635000" y="736600"/>
            <a:ext cx="123699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ADJUSTING DECISION TREES TO AVOID OVERFITTING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DECISION TREES AND RANDOM FORESTS</a:t>
            </a:r>
          </a:p>
        </p:txBody>
      </p:sp>
      <p:sp>
        <p:nvSpPr>
          <p:cNvPr id="435" name="Shape 435"/>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i="1" lang="en-US" sz="2800">
                <a:solidFill>
                  <a:srgbClr val="E52123"/>
                </a:solidFill>
                <a:latin typeface="Georgia"/>
                <a:ea typeface="Georgia"/>
                <a:cs typeface="Georgia"/>
                <a:sym typeface="Georgia"/>
              </a:rPr>
              <a:t>Sagi Zisman</a:t>
            </a:r>
          </a:p>
          <a:p>
            <a:pPr indent="0" lvl="0" marL="0" marR="0" rtl="0" algn="l">
              <a:lnSpc>
                <a:spcPct val="121428"/>
              </a:lnSpc>
              <a:spcBef>
                <a:spcPts val="0"/>
              </a:spcBef>
              <a:buSzPct val="25000"/>
              <a:buNone/>
            </a:pPr>
            <a:r>
              <a:rPr i="1" lang="en-US" sz="2800">
                <a:solidFill>
                  <a:srgbClr val="EAEAEA"/>
                </a:solidFill>
                <a:latin typeface="Georgia"/>
                <a:ea typeface="Georgia"/>
                <a:cs typeface="Georgia"/>
                <a:sym typeface="Georgia"/>
              </a:rPr>
              <a:t>Data Science Consultant</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6" name="Shape 736"/>
        <p:cNvGrpSpPr/>
        <p:nvPr/>
      </p:nvGrpSpPr>
      <p:grpSpPr>
        <a:xfrm>
          <a:off x="0" y="0"/>
          <a:ext cx="0" cy="0"/>
          <a:chOff x="0" y="0"/>
          <a:chExt cx="0" cy="0"/>
        </a:xfrm>
      </p:grpSpPr>
      <p:sp>
        <p:nvSpPr>
          <p:cNvPr id="737" name="Shape 73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738" name="Shape 738"/>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RUNNING THROUGH THE RANDOM FORESTS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2" name="Shape 742"/>
        <p:cNvGrpSpPr/>
        <p:nvPr/>
      </p:nvGrpSpPr>
      <p:grpSpPr>
        <a:xfrm>
          <a:off x="0" y="0"/>
          <a:ext cx="0" cy="0"/>
          <a:chOff x="0" y="0"/>
          <a:chExt cx="0" cy="0"/>
        </a:xfrm>
      </p:grpSpPr>
      <p:sp>
        <p:nvSpPr>
          <p:cNvPr id="743" name="Shape 74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Random forest models are one of the most widespread classifiers used.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They are relatively simple to use and help avoid overfitting.</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Random Forests are an </a:t>
            </a:r>
            <a:r>
              <a:rPr i="1" lang="en-US" sz="2800">
                <a:latin typeface="Georgia"/>
                <a:ea typeface="Georgia"/>
                <a:cs typeface="Georgia"/>
                <a:sym typeface="Georgia"/>
              </a:rPr>
              <a:t>ensemble</a:t>
            </a:r>
            <a:r>
              <a:rPr lang="en-US" sz="2800">
                <a:latin typeface="Georgia"/>
                <a:ea typeface="Georgia"/>
                <a:cs typeface="Georgia"/>
                <a:sym typeface="Georgia"/>
              </a:rPr>
              <a:t> or collection of individual decision trees.</a:t>
            </a:r>
          </a:p>
        </p:txBody>
      </p:sp>
      <p:sp>
        <p:nvSpPr>
          <p:cNvPr id="744" name="Shape 74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RUNNING THROUGH THE RANDOM FORESTS</a:t>
            </a:r>
          </a:p>
        </p:txBody>
      </p:sp>
      <p:pic>
        <p:nvPicPr>
          <p:cNvPr id="745" name="Shape 745"/>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9" name="Shape 749"/>
        <p:cNvGrpSpPr/>
        <p:nvPr/>
      </p:nvGrpSpPr>
      <p:grpSpPr>
        <a:xfrm>
          <a:off x="0" y="0"/>
          <a:ext cx="0" cy="0"/>
          <a:chOff x="0" y="0"/>
          <a:chExt cx="0" cy="0"/>
        </a:xfrm>
      </p:grpSpPr>
      <p:sp>
        <p:nvSpPr>
          <p:cNvPr id="750" name="Shape 75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Advantages</a:t>
            </a:r>
          </a:p>
          <a:p>
            <a:pPr lvl="1" marR="0" rtl="0" algn="l">
              <a:lnSpc>
                <a:spcPct val="115000"/>
              </a:lnSpc>
              <a:spcBef>
                <a:spcPts val="0"/>
              </a:spcBef>
              <a:buSzPct val="100000"/>
              <a:buFont typeface="Georgia"/>
            </a:pPr>
            <a:r>
              <a:rPr lang="en-US" sz="2800">
                <a:latin typeface="Georgia"/>
                <a:ea typeface="Georgia"/>
                <a:cs typeface="Georgia"/>
                <a:sym typeface="Georgia"/>
              </a:rPr>
              <a:t>Easy to tune</a:t>
            </a:r>
          </a:p>
          <a:p>
            <a:pPr lvl="1" marR="0" rtl="0" algn="l">
              <a:lnSpc>
                <a:spcPct val="115000"/>
              </a:lnSpc>
              <a:spcBef>
                <a:spcPts val="0"/>
              </a:spcBef>
              <a:buSzPct val="100000"/>
              <a:buFont typeface="Georgia"/>
            </a:pPr>
            <a:r>
              <a:rPr lang="en-US" sz="2800">
                <a:latin typeface="Georgia"/>
                <a:ea typeface="Georgia"/>
                <a:cs typeface="Georgia"/>
                <a:sym typeface="Georgia"/>
              </a:rPr>
              <a:t>Built-in protection against overfitting</a:t>
            </a:r>
          </a:p>
          <a:p>
            <a:pPr lvl="1" marR="0" rtl="0" algn="l">
              <a:lnSpc>
                <a:spcPct val="115000"/>
              </a:lnSpc>
              <a:spcBef>
                <a:spcPts val="0"/>
              </a:spcBef>
              <a:buSzPct val="100000"/>
              <a:buFont typeface="Georgia"/>
            </a:pPr>
            <a:r>
              <a:rPr lang="en-US" sz="2800">
                <a:latin typeface="Georgia"/>
                <a:ea typeface="Georgia"/>
                <a:cs typeface="Georgia"/>
                <a:sym typeface="Georgia"/>
              </a:rPr>
              <a:t>Non-linear</a:t>
            </a:r>
          </a:p>
          <a:p>
            <a:pPr lvl="1" marR="0" rtl="0" algn="l">
              <a:lnSpc>
                <a:spcPct val="115000"/>
              </a:lnSpc>
              <a:spcBef>
                <a:spcPts val="0"/>
              </a:spcBef>
              <a:buSzPct val="100000"/>
              <a:buFont typeface="Georgia"/>
            </a:pPr>
            <a:r>
              <a:rPr lang="en-US" sz="2800">
                <a:latin typeface="Georgia"/>
                <a:ea typeface="Georgia"/>
                <a:cs typeface="Georgia"/>
                <a:sym typeface="Georgia"/>
              </a:rPr>
              <a:t>Built-in interaction effects</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Disadvantages</a:t>
            </a:r>
          </a:p>
          <a:p>
            <a:pPr lvl="1" marR="0" rtl="0" algn="l">
              <a:lnSpc>
                <a:spcPct val="115000"/>
              </a:lnSpc>
              <a:spcBef>
                <a:spcPts val="0"/>
              </a:spcBef>
              <a:buSzPct val="100000"/>
              <a:buFont typeface="Georgia"/>
            </a:pPr>
            <a:r>
              <a:rPr lang="en-US" sz="2800">
                <a:latin typeface="Georgia"/>
                <a:ea typeface="Georgia"/>
                <a:cs typeface="Georgia"/>
                <a:sym typeface="Georgia"/>
              </a:rPr>
              <a:t>Slow</a:t>
            </a:r>
          </a:p>
          <a:p>
            <a:pPr lvl="1" marR="0" rtl="0" algn="l">
              <a:lnSpc>
                <a:spcPct val="115000"/>
              </a:lnSpc>
              <a:spcBef>
                <a:spcPts val="0"/>
              </a:spcBef>
              <a:buSzPct val="100000"/>
              <a:buFont typeface="Georgia"/>
            </a:pPr>
            <a:r>
              <a:rPr lang="en-US" sz="2800">
                <a:latin typeface="Georgia"/>
                <a:ea typeface="Georgia"/>
                <a:cs typeface="Georgia"/>
                <a:sym typeface="Georgia"/>
              </a:rPr>
              <a:t>Black-box</a:t>
            </a:r>
          </a:p>
          <a:p>
            <a:pPr lvl="1" marR="0" rtl="0" algn="l">
              <a:lnSpc>
                <a:spcPct val="115000"/>
              </a:lnSpc>
              <a:spcBef>
                <a:spcPts val="0"/>
              </a:spcBef>
              <a:buSzPct val="100000"/>
              <a:buFont typeface="Georgia"/>
            </a:pPr>
            <a:r>
              <a:rPr lang="en-US" sz="2800">
                <a:latin typeface="Georgia"/>
                <a:ea typeface="Georgia"/>
                <a:cs typeface="Georgia"/>
                <a:sym typeface="Georgia"/>
              </a:rPr>
              <a:t>No “coefficients”</a:t>
            </a:r>
          </a:p>
          <a:p>
            <a:pPr lvl="1" marR="0" rtl="0" algn="l">
              <a:lnSpc>
                <a:spcPct val="115000"/>
              </a:lnSpc>
              <a:spcBef>
                <a:spcPts val="0"/>
              </a:spcBef>
              <a:buSzPct val="100000"/>
              <a:buFont typeface="Georgia"/>
            </a:pPr>
            <a:r>
              <a:rPr lang="en-US" sz="2800">
                <a:latin typeface="Georgia"/>
                <a:ea typeface="Georgia"/>
                <a:cs typeface="Georgia"/>
                <a:sym typeface="Georgia"/>
              </a:rPr>
              <a:t>Harder to explain</a:t>
            </a:r>
          </a:p>
        </p:txBody>
      </p:sp>
      <p:sp>
        <p:nvSpPr>
          <p:cNvPr id="751" name="Shape 75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PROS AND CONS OF RANDOM FORESTS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5" name="Shape 755"/>
        <p:cNvGrpSpPr/>
        <p:nvPr/>
      </p:nvGrpSpPr>
      <p:grpSpPr>
        <a:xfrm>
          <a:off x="0" y="0"/>
          <a:ext cx="0" cy="0"/>
          <a:chOff x="0" y="0"/>
          <a:chExt cx="0" cy="0"/>
        </a:xfrm>
      </p:grpSpPr>
      <p:sp>
        <p:nvSpPr>
          <p:cNvPr id="756" name="Shape 75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Training a random forest model involves training many decision tree models.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Since decision trees overfit easily, we use many decision trees together and randomize the way they are created.</a:t>
            </a:r>
          </a:p>
        </p:txBody>
      </p:sp>
      <p:sp>
        <p:nvSpPr>
          <p:cNvPr id="757" name="Shape 75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TRAINING A RANDOM FOREST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1" name="Shape 761"/>
        <p:cNvGrpSpPr/>
        <p:nvPr/>
      </p:nvGrpSpPr>
      <p:grpSpPr>
        <a:xfrm>
          <a:off x="0" y="0"/>
          <a:ext cx="0" cy="0"/>
          <a:chOff x="0" y="0"/>
          <a:chExt cx="0" cy="0"/>
        </a:xfrm>
      </p:grpSpPr>
      <p:sp>
        <p:nvSpPr>
          <p:cNvPr id="762" name="Shape 76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buSzPct val="100000"/>
              <a:buFont typeface="Georgia"/>
              <a:buChar char="‣"/>
            </a:pPr>
            <a:r>
              <a:rPr lang="en-US" sz="2800">
                <a:latin typeface="Georgia"/>
                <a:ea typeface="Georgia"/>
                <a:cs typeface="Georgia"/>
                <a:sym typeface="Georgia"/>
              </a:rPr>
              <a:t>Random Forest Algorithm</a:t>
            </a:r>
          </a:p>
          <a:p>
            <a:pPr lvl="0" marR="0" rtl="0" algn="l">
              <a:lnSpc>
                <a:spcPct val="100000"/>
              </a:lnSpc>
              <a:spcBef>
                <a:spcPts val="0"/>
              </a:spcBef>
              <a:buNone/>
            </a:pPr>
            <a:r>
              <a:t/>
            </a:r>
            <a:endParaRPr sz="2800">
              <a:latin typeface="Georgia"/>
              <a:ea typeface="Georgia"/>
              <a:cs typeface="Georgia"/>
              <a:sym typeface="Georgia"/>
            </a:endParaRPr>
          </a:p>
          <a:p>
            <a:pPr lvl="1" marR="0" rtl="0" algn="l">
              <a:lnSpc>
                <a:spcPct val="100000"/>
              </a:lnSpc>
              <a:spcBef>
                <a:spcPts val="0"/>
              </a:spcBef>
              <a:buSzPct val="100000"/>
              <a:buFont typeface="Georgia"/>
              <a:buAutoNum type="alphaLcPeriod"/>
            </a:pPr>
            <a:r>
              <a:rPr lang="en-US" sz="2800">
                <a:latin typeface="Georgia"/>
                <a:ea typeface="Georgia"/>
                <a:cs typeface="Georgia"/>
                <a:sym typeface="Georgia"/>
              </a:rPr>
              <a:t>Take a bootstrap sample of the dataset.</a:t>
            </a:r>
          </a:p>
          <a:p>
            <a:pPr lvl="0" marR="0" rtl="0" algn="l">
              <a:lnSpc>
                <a:spcPct val="100000"/>
              </a:lnSpc>
              <a:spcBef>
                <a:spcPts val="0"/>
              </a:spcBef>
              <a:buNone/>
            </a:pPr>
            <a:r>
              <a:t/>
            </a:r>
            <a:endParaRPr sz="2800">
              <a:latin typeface="Georgia"/>
              <a:ea typeface="Georgia"/>
              <a:cs typeface="Georgia"/>
              <a:sym typeface="Georgia"/>
            </a:endParaRPr>
          </a:p>
          <a:p>
            <a:pPr lvl="1" marR="0" rtl="0" algn="l">
              <a:lnSpc>
                <a:spcPct val="100000"/>
              </a:lnSpc>
              <a:spcBef>
                <a:spcPts val="0"/>
              </a:spcBef>
              <a:buSzPct val="100000"/>
              <a:buFont typeface="Georgia"/>
              <a:buAutoNum type="alphaLcPeriod"/>
            </a:pPr>
            <a:r>
              <a:rPr lang="en-US" sz="2800">
                <a:latin typeface="Georgia"/>
                <a:ea typeface="Georgia"/>
                <a:cs typeface="Georgia"/>
                <a:sym typeface="Georgia"/>
              </a:rPr>
              <a:t>Train a decision tree on the bootstrap sample.  For each split/feature selection, only evaluate a </a:t>
            </a:r>
            <a:r>
              <a:rPr i="1" lang="en-US" sz="2800">
                <a:latin typeface="Georgia"/>
                <a:ea typeface="Georgia"/>
                <a:cs typeface="Georgia"/>
                <a:sym typeface="Georgia"/>
              </a:rPr>
              <a:t>limited</a:t>
            </a:r>
            <a:r>
              <a:rPr lang="en-US" sz="2800">
                <a:latin typeface="Georgia"/>
                <a:ea typeface="Georgia"/>
                <a:cs typeface="Georgia"/>
                <a:sym typeface="Georgia"/>
              </a:rPr>
              <a:t> number of features to find the best one.</a:t>
            </a:r>
          </a:p>
          <a:p>
            <a:pPr lvl="0" marR="0" rtl="0" algn="l">
              <a:lnSpc>
                <a:spcPct val="100000"/>
              </a:lnSpc>
              <a:spcBef>
                <a:spcPts val="0"/>
              </a:spcBef>
              <a:buNone/>
            </a:pPr>
            <a:r>
              <a:t/>
            </a:r>
            <a:endParaRPr sz="2800">
              <a:latin typeface="Georgia"/>
              <a:ea typeface="Georgia"/>
              <a:cs typeface="Georgia"/>
              <a:sym typeface="Georgia"/>
            </a:endParaRPr>
          </a:p>
          <a:p>
            <a:pPr lvl="1" marR="0" rtl="0" algn="l">
              <a:lnSpc>
                <a:spcPct val="100000"/>
              </a:lnSpc>
              <a:spcBef>
                <a:spcPts val="0"/>
              </a:spcBef>
              <a:buSzPct val="100000"/>
              <a:buFont typeface="Georgia"/>
              <a:buAutoNum type="alphaLcPeriod"/>
            </a:pPr>
            <a:r>
              <a:rPr lang="en-US" sz="2800">
                <a:latin typeface="Georgia"/>
                <a:ea typeface="Georgia"/>
                <a:cs typeface="Georgia"/>
                <a:sym typeface="Georgia"/>
              </a:rPr>
              <a:t>Repeat this for </a:t>
            </a:r>
            <a:r>
              <a:rPr i="1" lang="en-US" sz="2800">
                <a:latin typeface="Georgia"/>
                <a:ea typeface="Georgia"/>
                <a:cs typeface="Georgia"/>
                <a:sym typeface="Georgia"/>
              </a:rPr>
              <a:t>N</a:t>
            </a:r>
            <a:r>
              <a:rPr lang="en-US" sz="2800">
                <a:latin typeface="Georgia"/>
                <a:ea typeface="Georgia"/>
                <a:cs typeface="Georgia"/>
                <a:sym typeface="Georgia"/>
              </a:rPr>
              <a:t> trees.</a:t>
            </a:r>
          </a:p>
        </p:txBody>
      </p:sp>
      <p:sp>
        <p:nvSpPr>
          <p:cNvPr id="763" name="Shape 7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TRAINING A RANDOM FOREST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7" name="Shape 767"/>
        <p:cNvGrpSpPr/>
        <p:nvPr/>
      </p:nvGrpSpPr>
      <p:grpSpPr>
        <a:xfrm>
          <a:off x="0" y="0"/>
          <a:ext cx="0" cy="0"/>
          <a:chOff x="0" y="0"/>
          <a:chExt cx="0" cy="0"/>
        </a:xfrm>
      </p:grpSpPr>
      <p:sp>
        <p:nvSpPr>
          <p:cNvPr id="768" name="Shape 76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Predictions for a random forest model come from each decision tree.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Make an individual prediction with each decision tree.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Combine the individual predictions and take the majority vote.</a:t>
            </a:r>
          </a:p>
        </p:txBody>
      </p:sp>
      <p:sp>
        <p:nvSpPr>
          <p:cNvPr id="769" name="Shape 76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PREDICTIONS USING A RANDOM FOREST</a:t>
            </a:r>
          </a:p>
        </p:txBody>
      </p:sp>
      <p:pic>
        <p:nvPicPr>
          <p:cNvPr id="770" name="Shape 770"/>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GUIDED PRACTICE	</a:t>
            </a:r>
          </a:p>
        </p:txBody>
      </p:sp>
      <p:sp>
        <p:nvSpPr>
          <p:cNvPr id="776" name="Shape 77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REGRESSION WITH DECISION TREES AND RANDOM FORESTS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0"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83" name="Shape 783"/>
          <p:cNvSpPr/>
          <p:nvPr/>
        </p:nvSpPr>
        <p:spPr>
          <a:xfrm>
            <a:off x="2961475" y="2224349"/>
            <a:ext cx="7559399" cy="27386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Build a random forest model to predict the evergreeness of a website.  Remember to use the parameter </a:t>
            </a:r>
            <a:r>
              <a:rPr lang="en-US" sz="1800">
                <a:latin typeface="Consolas"/>
                <a:ea typeface="Consolas"/>
                <a:cs typeface="Consolas"/>
                <a:sym typeface="Consolas"/>
              </a:rPr>
              <a:t>n_estimators</a:t>
            </a:r>
            <a:r>
              <a:rPr lang="en-US" sz="1800">
                <a:latin typeface="Georgia"/>
                <a:ea typeface="Georgia"/>
                <a:cs typeface="Georgia"/>
                <a:sym typeface="Georgia"/>
              </a:rPr>
              <a:t> to control the number of trees used in the model.</a:t>
            </a:r>
          </a:p>
          <a:p>
            <a:pPr indent="-342900" lvl="0" marL="457200" rtl="0">
              <a:spcBef>
                <a:spcPts val="0"/>
              </a:spcBef>
              <a:buSzPct val="100000"/>
              <a:buFont typeface="Georgia"/>
              <a:buAutoNum type="arabicPeriod"/>
            </a:pPr>
            <a:r>
              <a:rPr lang="en-US" sz="1800">
                <a:latin typeface="Georgia"/>
                <a:ea typeface="Georgia"/>
                <a:cs typeface="Georgia"/>
                <a:sym typeface="Georgia"/>
              </a:rPr>
              <a:t>Take note of the features that give the best splits to determine the most important features.</a:t>
            </a:r>
          </a:p>
          <a:p>
            <a:pPr indent="-342900" lvl="0" marL="457200" rtl="0">
              <a:spcBef>
                <a:spcPts val="0"/>
              </a:spcBef>
              <a:buSzPct val="100000"/>
              <a:buFont typeface="Georgia"/>
              <a:buAutoNum type="arabicPeriod"/>
            </a:pPr>
            <a:r>
              <a:rPr lang="en-US" sz="1800">
                <a:latin typeface="Georgia"/>
                <a:ea typeface="Georgia"/>
                <a:cs typeface="Georgia"/>
                <a:sym typeface="Georgia"/>
              </a:rPr>
              <a:t>Decision trees and random forests can be used for both classification and regression.  In regression, predictions are made by taking the average value of the samples in the leaf node.  You can take the average of the individual trees’ predictions.  Build a regression based random forest model.</a:t>
            </a:r>
          </a:p>
        </p:txBody>
      </p:sp>
      <p:sp>
        <p:nvSpPr>
          <p:cNvPr id="784" name="Shape 784"/>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The models mentioned above</a:t>
            </a:r>
          </a:p>
        </p:txBody>
      </p:sp>
      <p:sp>
        <p:nvSpPr>
          <p:cNvPr id="785" name="Shape 785"/>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(20 minutes)</a:t>
            </a:r>
          </a:p>
        </p:txBody>
      </p:sp>
      <p:sp>
        <p:nvSpPr>
          <p:cNvPr id="786" name="Shape 786"/>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cxnSp>
        <p:nvCxnSpPr>
          <p:cNvPr id="787" name="Shape 78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788" name="Shape 788"/>
          <p:cNvSpPr/>
          <p:nvPr/>
        </p:nvSpPr>
        <p:spPr>
          <a:xfrm>
            <a:off x="635000" y="736600"/>
            <a:ext cx="123699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REGRESSION WITH DECISION TREES &amp; RANDOM FORESTS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2" name="Shape 792"/>
        <p:cNvGrpSpPr/>
        <p:nvPr/>
      </p:nvGrpSpPr>
      <p:grpSpPr>
        <a:xfrm>
          <a:off x="0" y="0"/>
          <a:ext cx="0" cy="0"/>
          <a:chOff x="0" y="0"/>
          <a:chExt cx="0" cy="0"/>
        </a:xfrm>
      </p:grpSpPr>
      <p:sp>
        <p:nvSpPr>
          <p:cNvPr id="793" name="Shape 79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794" name="Shape 794"/>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EVALUATE RANDOM FOREST USING CROSS-VALIDATION</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8"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01" name="Shape 801"/>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Building upon the previous Guided Practice, add any input variables to the model that you think may be relevant.</a:t>
            </a:r>
          </a:p>
          <a:p>
            <a:pPr lvl="0" rtl="0">
              <a:spcBef>
                <a:spcPts val="0"/>
              </a:spcBef>
              <a:buNone/>
            </a:pPr>
            <a:r>
              <a:t/>
            </a:r>
            <a:endParaRPr sz="1800">
              <a:latin typeface="Georgia"/>
              <a:ea typeface="Georgia"/>
              <a:cs typeface="Georgia"/>
              <a:sym typeface="Georgia"/>
            </a:endParaRPr>
          </a:p>
          <a:p>
            <a:pPr indent="-342900" lvl="0" marL="457200" rtl="0">
              <a:spcBef>
                <a:spcPts val="0"/>
              </a:spcBef>
              <a:buSzPct val="100000"/>
              <a:buFont typeface="Georgia"/>
              <a:buAutoNum type="arabicPeriod"/>
            </a:pPr>
            <a:r>
              <a:rPr lang="en-US" sz="1800">
                <a:latin typeface="Georgia"/>
                <a:ea typeface="Georgia"/>
                <a:cs typeface="Georgia"/>
                <a:sym typeface="Georgia"/>
              </a:rPr>
              <a:t>For each feature:</a:t>
            </a:r>
          </a:p>
          <a:p>
            <a:pPr indent="-342900" lvl="1" marL="914400" rtl="0">
              <a:spcBef>
                <a:spcPts val="0"/>
              </a:spcBef>
              <a:buSzPct val="100000"/>
              <a:buFont typeface="Georgia"/>
              <a:buAutoNum type="alphaLcPeriod"/>
            </a:pPr>
            <a:r>
              <a:rPr lang="en-US" sz="1800">
                <a:latin typeface="Georgia"/>
                <a:ea typeface="Georgia"/>
                <a:cs typeface="Georgia"/>
                <a:sym typeface="Georgia"/>
              </a:rPr>
              <a:t>Evaluate the model for improved predictive performance using cross-validation.</a:t>
            </a:r>
          </a:p>
          <a:p>
            <a:pPr indent="-342900" lvl="1" marL="914400" rtl="0">
              <a:spcBef>
                <a:spcPts val="0"/>
              </a:spcBef>
              <a:buSzPct val="100000"/>
              <a:buFont typeface="Georgia"/>
              <a:buAutoNum type="alphaLcPeriod"/>
            </a:pPr>
            <a:r>
              <a:rPr lang="en-US" sz="1800">
                <a:latin typeface="Georgia"/>
                <a:ea typeface="Georgia"/>
                <a:cs typeface="Georgia"/>
                <a:sym typeface="Georgia"/>
              </a:rPr>
              <a:t>Evaluate the importance of the feature.</a:t>
            </a:r>
          </a:p>
          <a:p>
            <a:pPr indent="0" lvl="0" marL="457200" rtl="0">
              <a:spcBef>
                <a:spcPts val="0"/>
              </a:spcBef>
              <a:buNone/>
            </a:pPr>
            <a:r>
              <a:t/>
            </a:r>
            <a:endParaRPr sz="1800">
              <a:latin typeface="Georgia"/>
              <a:ea typeface="Georgia"/>
              <a:cs typeface="Georgia"/>
              <a:sym typeface="Georgia"/>
            </a:endParaRPr>
          </a:p>
          <a:p>
            <a:pPr indent="-342900" lvl="0" marL="457200" rtl="0">
              <a:spcBef>
                <a:spcPts val="0"/>
              </a:spcBef>
              <a:buSzPct val="100000"/>
              <a:buFont typeface="Georgia"/>
              <a:buAutoNum type="arabicPeriod"/>
            </a:pPr>
            <a:r>
              <a:rPr b="1" lang="en-US" sz="1800">
                <a:latin typeface="Georgia"/>
                <a:ea typeface="Georgia"/>
                <a:cs typeface="Georgia"/>
                <a:sym typeface="Georgia"/>
              </a:rPr>
              <a:t>Bonus</a:t>
            </a:r>
            <a:r>
              <a:rPr lang="en-US" sz="1800">
                <a:latin typeface="Georgia"/>
                <a:ea typeface="Georgia"/>
                <a:cs typeface="Georgia"/>
                <a:sym typeface="Georgia"/>
              </a:rPr>
              <a:t>:  Just like the ‘recipe’ feature, add in similar text features and evaluate their performance.</a:t>
            </a:r>
          </a:p>
        </p:txBody>
      </p:sp>
      <p:sp>
        <p:nvSpPr>
          <p:cNvPr id="802" name="Shape 802"/>
          <p:cNvSpPr/>
          <p:nvPr/>
        </p:nvSpPr>
        <p:spPr>
          <a:xfrm>
            <a:off x="3052753" y="5792350"/>
            <a:ext cx="66285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Newly created features and models</a:t>
            </a:r>
          </a:p>
        </p:txBody>
      </p:sp>
      <p:sp>
        <p:nvSpPr>
          <p:cNvPr id="803" name="Shape 803"/>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04" name="Shape 804"/>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(25 minutes)</a:t>
            </a:r>
          </a:p>
        </p:txBody>
      </p:sp>
      <p:cxnSp>
        <p:nvCxnSpPr>
          <p:cNvPr id="805" name="Shape 805"/>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06" name="Shape 806"/>
          <p:cNvSpPr/>
          <p:nvPr/>
        </p:nvSpPr>
        <p:spPr>
          <a:xfrm>
            <a:off x="635000" y="736600"/>
            <a:ext cx="123699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EVALUATE RANDOM FOREST USING CROSS-VALIDATION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and build decision tree models for classification and regression</a:t>
            </a:r>
          </a:p>
          <a:p>
            <a:pPr indent="-256540" lvl="0" marL="203200" marR="0" rtl="0" algn="l">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differences between linear and non-linear models</a:t>
            </a:r>
          </a:p>
          <a:p>
            <a:pPr indent="-256540" lvl="0" marL="203200" marR="0" rtl="0" algn="l">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Understand and build random forest models for classification and regression</a:t>
            </a:r>
          </a:p>
          <a:p>
            <a:pPr indent="-256540" lvl="0" marL="203200" marR="0" rtl="0" algn="l">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Know how to extract the most important predictors in a random forest model</a:t>
            </a:r>
          </a:p>
        </p:txBody>
      </p:sp>
      <p:sp>
        <p:nvSpPr>
          <p:cNvPr id="441" name="Shape 44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DECISION TREES AND RANDOM FORESTS</a:t>
            </a:r>
          </a:p>
        </p:txBody>
      </p:sp>
      <p:sp>
        <p:nvSpPr>
          <p:cNvPr id="442" name="Shape 442"/>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812" name="Shape 812"/>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6" name="Shape 816"/>
        <p:cNvGrpSpPr/>
        <p:nvPr/>
      </p:nvGrpSpPr>
      <p:grpSpPr>
        <a:xfrm>
          <a:off x="0" y="0"/>
          <a:ext cx="0" cy="0"/>
          <a:chOff x="0" y="0"/>
          <a:chExt cx="0" cy="0"/>
        </a:xfrm>
      </p:grpSpPr>
      <p:sp>
        <p:nvSpPr>
          <p:cNvPr id="817" name="Shape 81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are decision trees?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does training involve?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are some common problems with decision trees?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are random forests?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are some common problems with random forests?</a:t>
            </a:r>
          </a:p>
          <a:p>
            <a:pPr lvl="0" marR="0" rtl="0" algn="l">
              <a:spcBef>
                <a:spcPts val="1000"/>
              </a:spcBef>
              <a:buNone/>
            </a:pPr>
            <a:r>
              <a:t/>
            </a:r>
            <a:endParaRPr sz="2800">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REVIEW Q&amp;A</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822" name="Shape 822"/>
        <p:cNvGrpSpPr/>
        <p:nvPr/>
      </p:nvGrpSpPr>
      <p:grpSpPr>
        <a:xfrm>
          <a:off x="0" y="0"/>
          <a:ext cx="0" cy="0"/>
          <a:chOff x="0" y="0"/>
          <a:chExt cx="0" cy="0"/>
        </a:xfrm>
      </p:grpSpPr>
      <p:sp>
        <p:nvSpPr>
          <p:cNvPr id="823" name="Shape 823"/>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824" name="Shape 824"/>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BEFORE NEXT CLASS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8" name="Shape 828"/>
        <p:cNvGrpSpPr/>
        <p:nvPr/>
      </p:nvGrpSpPr>
      <p:grpSpPr>
        <a:xfrm>
          <a:off x="0" y="0"/>
          <a:ext cx="0" cy="0"/>
          <a:chOff x="0" y="0"/>
          <a:chExt cx="0" cy="0"/>
        </a:xfrm>
      </p:grpSpPr>
      <p:sp>
        <p:nvSpPr>
          <p:cNvPr id="829" name="Shape 82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BEFORE NEXT CLASS</a:t>
            </a:r>
          </a:p>
        </p:txBody>
      </p:sp>
      <p:sp>
        <p:nvSpPr>
          <p:cNvPr id="830" name="Shape 830"/>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DUE DATE</a:t>
            </a:r>
          </a:p>
        </p:txBody>
      </p:sp>
      <p:sp>
        <p:nvSpPr>
          <p:cNvPr id="831" name="Shape 831"/>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Project: Final Project, Deliverable 2</a:t>
            </a:r>
          </a:p>
          <a:p>
            <a:pPr lvl="0" marR="0" rtl="0" algn="l">
              <a:spcBef>
                <a:spcPts val="1000"/>
              </a:spcBef>
              <a:buNone/>
            </a:pPr>
            <a:r>
              <a:t/>
            </a:r>
            <a:endParaRPr>
              <a:latin typeface="Georgia"/>
              <a:ea typeface="Georgia"/>
              <a:cs typeface="Georgia"/>
              <a:sym typeface="Georgi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835" name="Shape 835"/>
        <p:cNvGrpSpPr/>
        <p:nvPr/>
      </p:nvGrpSpPr>
      <p:grpSpPr>
        <a:xfrm>
          <a:off x="0" y="0"/>
          <a:ext cx="0" cy="0"/>
          <a:chOff x="0" y="0"/>
          <a:chExt cx="0" cy="0"/>
        </a:xfrm>
      </p:grpSpPr>
      <p:sp>
        <p:nvSpPr>
          <p:cNvPr id="836" name="Shape 836"/>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LESSON</a:t>
            </a:r>
          </a:p>
        </p:txBody>
      </p:sp>
      <p:sp>
        <p:nvSpPr>
          <p:cNvPr id="837" name="Shape 837"/>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CREDITS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1" name="Shape 841"/>
        <p:cNvGrpSpPr/>
        <p:nvPr/>
      </p:nvGrpSpPr>
      <p:grpSpPr>
        <a:xfrm>
          <a:off x="0" y="0"/>
          <a:ext cx="0" cy="0"/>
          <a:chOff x="0" y="0"/>
          <a:chExt cx="0" cy="0"/>
        </a:xfrm>
      </p:grpSpPr>
      <p:sp>
        <p:nvSpPr>
          <p:cNvPr id="842" name="Shape 8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THANKS FOR THE FOLLOWING</a:t>
            </a:r>
          </a:p>
        </p:txBody>
      </p:sp>
      <p:sp>
        <p:nvSpPr>
          <p:cNvPr id="843" name="Shape 843"/>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CITATIONS</a:t>
            </a:r>
          </a:p>
        </p:txBody>
      </p:sp>
      <p:sp>
        <p:nvSpPr>
          <p:cNvPr id="844" name="Shape 844"/>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800"/>
        </a:solidFill>
      </p:bgPr>
    </p:bg>
    <p:spTree>
      <p:nvGrpSpPr>
        <p:cNvPr id="848" name="Shape 848"/>
        <p:cNvGrpSpPr/>
        <p:nvPr/>
      </p:nvGrpSpPr>
      <p:grpSpPr>
        <a:xfrm>
          <a:off x="0" y="0"/>
          <a:ext cx="0" cy="0"/>
          <a:chOff x="0" y="0"/>
          <a:chExt cx="0" cy="0"/>
        </a:xfrm>
      </p:grpSpPr>
      <p:sp>
        <p:nvSpPr>
          <p:cNvPr id="849" name="Shape 849"/>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Q &amp; A</a:t>
            </a:r>
          </a:p>
        </p:txBody>
      </p:sp>
      <p:cxnSp>
        <p:nvCxnSpPr>
          <p:cNvPr id="850" name="Shape 850"/>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851" name="Shape 851"/>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852" name="Shape 852"/>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856" name="Shape 856"/>
        <p:cNvGrpSpPr/>
        <p:nvPr/>
      </p:nvGrpSpPr>
      <p:grpSpPr>
        <a:xfrm>
          <a:off x="0" y="0"/>
          <a:ext cx="0" cy="0"/>
          <a:chOff x="0" y="0"/>
          <a:chExt cx="0" cy="0"/>
        </a:xfrm>
      </p:grpSpPr>
      <p:sp>
        <p:nvSpPr>
          <p:cNvPr id="857" name="Shape 857"/>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858" name="Shape 858"/>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859" name="Shape 859"/>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860" name="Shape 860"/>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861" name="Shape 861"/>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5" name="Shape 865"/>
        <p:cNvGrpSpPr/>
        <p:nvPr/>
      </p:nvGrpSpPr>
      <p:grpSpPr>
        <a:xfrm>
          <a:off x="0" y="0"/>
          <a:ext cx="0" cy="0"/>
          <a:chOff x="0" y="0"/>
          <a:chExt cx="0" cy="0"/>
        </a:xfrm>
      </p:grpSpPr>
      <p:sp>
        <p:nvSpPr>
          <p:cNvPr id="866" name="Shape 866"/>
          <p:cNvSpPr/>
          <p:nvPr/>
        </p:nvSpPr>
        <p:spPr>
          <a:xfrm>
            <a:off x="635000" y="736600"/>
            <a:ext cx="7721599" cy="431799"/>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i="0" lang="en-US" sz="2800" u="none" cap="none" strike="noStrike">
                <a:solidFill>
                  <a:srgbClr val="FFFFFF"/>
                </a:solidFill>
                <a:latin typeface="Oswald"/>
                <a:ea typeface="Oswald"/>
                <a:cs typeface="Oswald"/>
                <a:sym typeface="Oswald"/>
              </a:rPr>
              <a:t>THANKS!</a:t>
            </a:r>
          </a:p>
        </p:txBody>
      </p:sp>
      <p:cxnSp>
        <p:nvCxnSpPr>
          <p:cNvPr id="867" name="Shape 867"/>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868" name="Shape 868"/>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869" name="Shape 869"/>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870" name="Shape 870"/>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871" name="Shape 871"/>
          <p:cNvSpPr/>
          <p:nvPr/>
        </p:nvSpPr>
        <p:spPr>
          <a:xfrm>
            <a:off x="635000" y="1587500"/>
            <a:ext cx="11734800" cy="5969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3600" u="none" cap="none" strike="noStrike">
                <a:solidFill>
                  <a:srgbClr val="FFFFFF"/>
                </a:solidFill>
                <a:latin typeface="Oswald"/>
                <a:ea typeface="Oswald"/>
                <a:cs typeface="Oswald"/>
                <a:sym typeface="Oswald"/>
              </a:rPr>
              <a:t>NAME</a:t>
            </a:r>
          </a:p>
        </p:txBody>
      </p:sp>
      <p:sp>
        <p:nvSpPr>
          <p:cNvPr id="872" name="Shape 872"/>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Optional Information:</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Email?</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Website?</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Twitter?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446"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 REVIEW</a:t>
            </a:r>
          </a:p>
        </p:txBody>
      </p:sp>
      <p:sp>
        <p:nvSpPr>
          <p:cNvPr id="454" name="Shape 454"/>
          <p:cNvSpPr txBox="1"/>
          <p:nvPr>
            <p:ph idx="1" type="body"/>
          </p:nvPr>
        </p:nvSpPr>
        <p:spPr>
          <a:xfrm>
            <a:off x="635006" y="958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Use Seaborn to create plots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Knowledge of a bootstrap sample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concepts of cross-validation, logistic regression, and overfitting</a:t>
            </a:r>
          </a:p>
          <a:p>
            <a:pPr lvl="0" marR="0" rtl="0" algn="l">
              <a:spcBef>
                <a:spcPts val="0"/>
              </a:spcBef>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Know how to build and evaluate </a:t>
            </a:r>
            <a:r>
              <a:rPr i="1" lang="en-US" sz="2800">
                <a:solidFill>
                  <a:srgbClr val="333333"/>
                </a:solidFill>
                <a:highlight>
                  <a:srgbClr val="FFFFFF"/>
                </a:highlight>
                <a:latin typeface="Georgia"/>
                <a:ea typeface="Georgia"/>
                <a:cs typeface="Georgia"/>
                <a:sym typeface="Georgia"/>
              </a:rPr>
              <a:t>some</a:t>
            </a:r>
            <a:r>
              <a:rPr lang="en-US" sz="2800">
                <a:solidFill>
                  <a:srgbClr val="333333"/>
                </a:solidFill>
                <a:highlight>
                  <a:srgbClr val="FFFFFF"/>
                </a:highlight>
                <a:latin typeface="Georgia"/>
                <a:ea typeface="Georgia"/>
                <a:cs typeface="Georgia"/>
                <a:sym typeface="Georgia"/>
              </a:rPr>
              <a:t> classification model in sckit-learn using cross-validation and AUC</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DECISION TREES AND RANDOM FORESTS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466" name="Shape 46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Any questions from last class?</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