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7302500" cx="13004800"/>
  <p:notesSz cx="6858000" cy="9144000"/>
  <p:embeddedFontLst>
    <p:embeddedFont>
      <p:font typeface="Oswald"/>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swald-regular.fntdata"/><Relationship Id="rId90" Type="http://schemas.openxmlformats.org/officeDocument/2006/relationships/slide" Target="slides/slide85.xml"/><Relationship Id="rId92"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7" name="Shape 48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3" name="Shape 49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1" name="Shape 51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7" name="Shape 51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1" name="Shape 5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8" name="Shape 5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5" name="Shape 5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1" name="Shape 5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8" name="Shape 5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77" name="Shape 5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3" name="Shape 58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2" name="Shape 60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8" name="Shape 60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5" name="Shape 6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1" name="Shape 6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7" name="Shape 62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4" name="Shape 63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0" name="Shape 64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53" name="Shape 6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9" name="Shape 65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1" name="Shape 67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7" name="Shape 67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3" name="Shape 68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9" name="Shape 68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5" name="Shape 69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3" name="Shape 71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9" name="Shape 71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5" name="Shape 72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1" name="Shape 73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9" name="Shape 7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5" name="Shape 75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3" name="Shape 7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9" name="Shape 77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3" name="Shape 783"/>
        <p:cNvGrpSpPr/>
        <p:nvPr/>
      </p:nvGrpSpPr>
      <p:grpSpPr>
        <a:xfrm>
          <a:off x="0" y="0"/>
          <a:ext cx="0" cy="0"/>
          <a:chOff x="0" y="0"/>
          <a:chExt cx="0" cy="0"/>
        </a:xfrm>
      </p:grpSpPr>
      <p:sp>
        <p:nvSpPr>
          <p:cNvPr id="784" name="Shape 7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5" name="Shape 7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1" name="Shape 7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7" name="Shape 79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3" name="Shape 80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9" name="Shape 8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3" name="Shape 83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9" name="Shape 8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3" name="Shape 843"/>
        <p:cNvGrpSpPr/>
        <p:nvPr/>
      </p:nvGrpSpPr>
      <p:grpSpPr>
        <a:xfrm>
          <a:off x="0" y="0"/>
          <a:ext cx="0" cy="0"/>
          <a:chOff x="0" y="0"/>
          <a:chExt cx="0" cy="0"/>
        </a:xfrm>
      </p:grpSpPr>
      <p:sp>
        <p:nvSpPr>
          <p:cNvPr id="844" name="Shape 8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5" name="Shape 8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1" name="Shape 8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8" name="Shape 85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64" name="Shape 86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8" name="Shape 868"/>
        <p:cNvGrpSpPr/>
        <p:nvPr/>
      </p:nvGrpSpPr>
      <p:grpSpPr>
        <a:xfrm>
          <a:off x="0" y="0"/>
          <a:ext cx="0" cy="0"/>
          <a:chOff x="0" y="0"/>
          <a:chExt cx="0" cy="0"/>
        </a:xfrm>
      </p:grpSpPr>
      <p:sp>
        <p:nvSpPr>
          <p:cNvPr id="869" name="Shape 86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70" name="Shape 8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4" name="Shape 874"/>
        <p:cNvGrpSpPr/>
        <p:nvPr/>
      </p:nvGrpSpPr>
      <p:grpSpPr>
        <a:xfrm>
          <a:off x="0" y="0"/>
          <a:ext cx="0" cy="0"/>
          <a:chOff x="0" y="0"/>
          <a:chExt cx="0" cy="0"/>
        </a:xfrm>
      </p:grpSpPr>
      <p:sp>
        <p:nvSpPr>
          <p:cNvPr id="875" name="Shape 8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76" name="Shape 87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8" name="Shape 8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4" name="Shape 8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6" name="Shape 90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2" name="Shape 9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8" name="Shape 9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24" name="Shape 92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8" name="Shape 928"/>
        <p:cNvGrpSpPr/>
        <p:nvPr/>
      </p:nvGrpSpPr>
      <p:grpSpPr>
        <a:xfrm>
          <a:off x="0" y="0"/>
          <a:ext cx="0" cy="0"/>
          <a:chOff x="0" y="0"/>
          <a:chExt cx="0" cy="0"/>
        </a:xfrm>
      </p:grpSpPr>
      <p:sp>
        <p:nvSpPr>
          <p:cNvPr id="929" name="Shape 92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30" name="Shape 9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36" name="Shape 9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42" name="Shape 9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8" name="Shape 9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3" name="Shape 953"/>
        <p:cNvGrpSpPr/>
        <p:nvPr/>
      </p:nvGrpSpPr>
      <p:grpSpPr>
        <a:xfrm>
          <a:off x="0" y="0"/>
          <a:ext cx="0" cy="0"/>
          <a:chOff x="0" y="0"/>
          <a:chExt cx="0" cy="0"/>
        </a:xfrm>
      </p:grpSpPr>
      <p:sp>
        <p:nvSpPr>
          <p:cNvPr id="954" name="Shape 9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55" name="Shape 9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61" name="Shape 9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6" name="Shape 966"/>
        <p:cNvGrpSpPr/>
        <p:nvPr/>
      </p:nvGrpSpPr>
      <p:grpSpPr>
        <a:xfrm>
          <a:off x="0" y="0"/>
          <a:ext cx="0" cy="0"/>
          <a:chOff x="0" y="0"/>
          <a:chExt cx="0" cy="0"/>
        </a:xfrm>
      </p:grpSpPr>
      <p:sp>
        <p:nvSpPr>
          <p:cNvPr id="967" name="Shape 9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68" name="Shape 9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76" name="Shape 9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85" name="Shape 9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05.jpg"/><Relationship Id="rId4" Type="http://schemas.openxmlformats.org/officeDocument/2006/relationships/image" Target="../media/image0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6.png"/><Relationship Id="rId4" Type="http://schemas.openxmlformats.org/officeDocument/2006/relationships/image" Target="../media/image09.png"/><Relationship Id="rId11" Type="http://schemas.openxmlformats.org/officeDocument/2006/relationships/image" Target="../media/image11.png"/><Relationship Id="rId10" Type="http://schemas.openxmlformats.org/officeDocument/2006/relationships/image" Target="../media/image16.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08.png"/><Relationship Id="rId8"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9.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7.jpg"/><Relationship Id="rId4" Type="http://schemas.openxmlformats.org/officeDocument/2006/relationships/image" Target="../media/image28.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33.png"/><Relationship Id="rId4" Type="http://schemas.openxmlformats.org/officeDocument/2006/relationships/image" Target="../media/image34.png"/><Relationship Id="rId11" Type="http://schemas.openxmlformats.org/officeDocument/2006/relationships/image" Target="../media/image40.png"/><Relationship Id="rId10" Type="http://schemas.openxmlformats.org/officeDocument/2006/relationships/image" Target="../media/image35.png"/><Relationship Id="rId9" Type="http://schemas.openxmlformats.org/officeDocument/2006/relationships/image" Target="../media/image36.png"/><Relationship Id="rId5" Type="http://schemas.openxmlformats.org/officeDocument/2006/relationships/image" Target="../media/image30.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2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9.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8.png"/><Relationship Id="rId3" Type="http://schemas.openxmlformats.org/officeDocument/2006/relationships/image" Target="../media/image42.jpg"/><Relationship Id="rId4" Type="http://schemas.openxmlformats.org/officeDocument/2006/relationships/image" Target="../media/image45.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pic>
        <p:nvPicPr>
          <p:cNvPr id="215" name="Shape 215"/>
          <p:cNvPicPr preferRelativeResize="0"/>
          <p:nvPr/>
        </p:nvPicPr>
        <p:blipFill rotWithShape="1">
          <a:blip r:embed="rId2">
            <a:alphaModFix/>
          </a:blip>
          <a:srcRect b="0" l="0" r="0" t="0"/>
          <a:stretch/>
        </p:blipFill>
        <p:spPr>
          <a:xfrm>
            <a:off x="634999" y="762000"/>
            <a:ext cx="2832000" cy="30479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221" name="Shape 22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299"/>
          </a:xfrm>
          <a:prstGeom prst="straightConnector1">
            <a:avLst/>
          </a:prstGeom>
          <a:noFill/>
          <a:ln>
            <a:noFill/>
          </a:ln>
        </p:spPr>
      </p:cxnSp>
      <p:cxnSp>
        <p:nvCxnSpPr>
          <p:cNvPr id="229" name="Shape 229"/>
          <p:cNvCxnSpPr/>
          <p:nvPr/>
        </p:nvCxnSpPr>
        <p:spPr>
          <a:xfrm flipH="1" rot="10800000">
            <a:off x="4622800" y="2781000"/>
            <a:ext cx="7742699" cy="299"/>
          </a:xfrm>
          <a:prstGeom prst="straightConnector1">
            <a:avLst/>
          </a:prstGeom>
          <a:noFill/>
          <a:ln>
            <a:noFill/>
          </a:ln>
        </p:spPr>
      </p:cxnSp>
      <p:cxnSp>
        <p:nvCxnSpPr>
          <p:cNvPr id="230" name="Shape 230"/>
          <p:cNvCxnSpPr/>
          <p:nvPr/>
        </p:nvCxnSpPr>
        <p:spPr>
          <a:xfrm flipH="1" rot="10800000">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299"/>
          </a:xfrm>
          <a:prstGeom prst="straightConnector1">
            <a:avLst/>
          </a:prstGeom>
          <a:noFill/>
          <a:ln>
            <a:noFill/>
          </a:ln>
        </p:spPr>
      </p:cxnSp>
      <p:cxnSp>
        <p:nvCxnSpPr>
          <p:cNvPr id="240" name="Shape 240"/>
          <p:cNvCxnSpPr/>
          <p:nvPr/>
        </p:nvCxnSpPr>
        <p:spPr>
          <a:xfrm flipH="1" rot="10800000">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266" name="Shape 266"/>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b="0" l="0" r="0" t="0"/>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b="0" l="0" r="0" t="0"/>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b="0" l="0" r="0" t="0"/>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b="0" l="0" r="0" t="0"/>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b="0" l="0" r="0" t="0"/>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b="0" l="0" r="0" t="0"/>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b="0" l="0" r="0" t="0"/>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b="0" l="0" r="0" t="0"/>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b="0" l="0" r="0" t="0"/>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18" name="Shape 318"/>
          <p:cNvCxnSpPr/>
          <p:nvPr/>
        </p:nvCxnSpPr>
        <p:spPr>
          <a:xfrm flipH="1" rot="10800000">
            <a:off x="3911600" y="3243397"/>
            <a:ext cx="3735000" cy="299"/>
          </a:xfrm>
          <a:prstGeom prst="straightConnector1">
            <a:avLst/>
          </a:prstGeom>
          <a:noFill/>
          <a:ln>
            <a:noFill/>
          </a:ln>
        </p:spPr>
      </p:cxnSp>
      <p:cxnSp>
        <p:nvCxnSpPr>
          <p:cNvPr id="319" name="Shape 319"/>
          <p:cNvCxnSpPr/>
          <p:nvPr/>
        </p:nvCxnSpPr>
        <p:spPr>
          <a:xfrm flipH="1" rot="10800000">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322" name="Shape 322"/>
          <p:cNvCxnSpPr/>
          <p:nvPr/>
        </p:nvCxnSpPr>
        <p:spPr>
          <a:xfrm flipH="1" rot="10800000">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28" name="Shape 328"/>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32" name="Shape 332"/>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b="0" l="0" r="0" t="0"/>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299"/>
          </a:xfrm>
          <a:prstGeom prst="straightConnector1">
            <a:avLst/>
          </a:prstGeom>
          <a:noFill/>
          <a:ln>
            <a:noFill/>
          </a:ln>
        </p:spPr>
      </p:cxnSp>
      <p:cxnSp>
        <p:nvCxnSpPr>
          <p:cNvPr id="345" name="Shape 345"/>
          <p:cNvCxnSpPr/>
          <p:nvPr/>
        </p:nvCxnSpPr>
        <p:spPr>
          <a:xfrm flipH="1" rot="10800000">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348" name="Shape 348"/>
          <p:cNvSpPr txBox="1"/>
          <p:nvPr>
            <p:ph idx="12" type="sldNum"/>
          </p:nvPr>
        </p:nvSpPr>
        <p:spPr>
          <a:xfrm>
            <a:off x="12014200" y="739139"/>
            <a:ext cx="345899"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352" name="Shape 352"/>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299" cy="32892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58" name="Shape 358"/>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64" name="Shape 364"/>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70" name="Shape 37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379" name="Shape 379"/>
          <p:cNvSpPr txBox="1"/>
          <p:nvPr>
            <p:ph idx="1" type="body"/>
          </p:nvPr>
        </p:nvSpPr>
        <p:spPr>
          <a:xfrm>
            <a:off x="1841500" y="1981200"/>
            <a:ext cx="23115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380" name="Shape 380"/>
          <p:cNvSpPr txBox="1"/>
          <p:nvPr>
            <p:ph idx="12" type="sldNum"/>
          </p:nvPr>
        </p:nvSpPr>
        <p:spPr>
          <a:xfrm>
            <a:off x="12014200" y="739139"/>
            <a:ext cx="362100" cy="4265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a:headEnd len="med" w="med" type="none"/>
            <a:tailEnd len="med" w="med"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a:headEnd len="med" w="med" type="none"/>
            <a:tailEnd len="med" w="med" type="none"/>
          </a:ln>
        </p:spPr>
      </p:cxnSp>
      <p:sp>
        <p:nvSpPr>
          <p:cNvPr id="384" name="Shape 384"/>
          <p:cNvSpPr/>
          <p:nvPr/>
        </p:nvSpPr>
        <p:spPr>
          <a:xfrm>
            <a:off x="635000" y="1473200"/>
            <a:ext cx="11734800" cy="14603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385" name="Shape 385"/>
          <p:cNvSpPr txBox="1"/>
          <p:nvPr>
            <p:ph idx="12" type="sldNum"/>
          </p:nvPr>
        </p:nvSpPr>
        <p:spPr>
          <a:xfrm>
            <a:off x="12030450" y="739139"/>
            <a:ext cx="345899" cy="426599"/>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407" name="Shape 40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med" w="med" type="none"/>
            <a:tailEnd len="med" w="med"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med" w="med" type="none"/>
            <a:tailEnd len="med" w="med"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211" name="Shape 211"/>
          <p:cNvSpPr txBox="1"/>
          <p:nvPr>
            <p:ph idx="1" type="body"/>
          </p:nvPr>
        </p:nvSpPr>
        <p:spPr>
          <a:xfrm>
            <a:off x="632056" y="2413000"/>
            <a:ext cx="11734800"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2.xml"/><Relationship Id="rId3"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1.xml"/><Relationship Id="rId3"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14" name="Shape 414"/>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415" name="Shape 415"/>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72" name="Shape 472"/>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lesson, we will focus on Identifying problems related to time series.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Additionally, we will discuss the unique aspects of Mining and Refining time series data.</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TIME SERIES DATA?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84" name="Shape 48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data is any data where the individual data points change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90" name="Shape 49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Most datasets are likely to have an important time component, but typically we assume that it’s fairly minimal.</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496" name="Shape 49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When the time component </a:t>
            </a:r>
            <a:r>
              <a:rPr i="1" lang="en-US" sz="2800">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how much does this week’s sales affect next week’s?  How much does today’s stock price affect tomorrow’s?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04" name="Shape 504"/>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p>
        </p:txBody>
      </p:sp>
      <p:sp>
        <p:nvSpPr>
          <p:cNvPr id="505" name="Shape 505"/>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06" name="Shape 506"/>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07" name="Shape 507"/>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08" name="Shape 50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14" name="Shape 5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we are interested in separating the effects of time into two components: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Trends - significant increases or decreases over time</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Seasonality - regularly repeating increases or decreases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20" name="Shape 520"/>
          <p:cNvSpPr txBox="1"/>
          <p:nvPr>
            <p:ph idx="1" type="body"/>
          </p:nvPr>
        </p:nvSpPr>
        <p:spPr>
          <a:xfrm>
            <a:off x="635000" y="1292775"/>
            <a:ext cx="4437900" cy="57381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of fireworks injury rates has an overall </a:t>
            </a:r>
            <a:r>
              <a:rPr i="1" lang="en-US" sz="2800">
                <a:latin typeface="Georgia"/>
                <a:ea typeface="Georgia"/>
                <a:cs typeface="Georgia"/>
                <a:sym typeface="Georgia"/>
              </a:rPr>
              <a:t>trend</a:t>
            </a:r>
            <a:r>
              <a:rPr lang="en-US" sz="2800">
                <a:latin typeface="Georgia"/>
                <a:ea typeface="Georgia"/>
                <a:cs typeface="Georgia"/>
                <a:sym typeface="Georgia"/>
              </a:rPr>
              <a:t> of fewer injuries with no </a:t>
            </a:r>
            <a:r>
              <a:rPr i="1" lang="en-US" sz="2800">
                <a:latin typeface="Georgia"/>
                <a:ea typeface="Georgia"/>
                <a:cs typeface="Georgia"/>
                <a:sym typeface="Georgia"/>
              </a:rPr>
              <a:t>seasonal</a:t>
            </a:r>
            <a:r>
              <a:rPr lang="en-US" sz="2800">
                <a:latin typeface="Georgia"/>
                <a:ea typeface="Georgia"/>
                <a:cs typeface="Georgia"/>
                <a:sym typeface="Georgia"/>
              </a:rPr>
              <a:t> pattern.</a:t>
            </a:r>
          </a:p>
        </p:txBody>
      </p:sp>
      <p:pic>
        <p:nvPicPr>
          <p:cNvPr id="521" name="Shape 521"/>
          <p:cNvPicPr preferRelativeResize="0"/>
          <p:nvPr/>
        </p:nvPicPr>
        <p:blipFill>
          <a:blip r:embed="rId3">
            <a:alphaModFix/>
          </a:blip>
          <a:stretch>
            <a:fillRect/>
          </a:stretch>
        </p:blipFill>
        <p:spPr>
          <a:xfrm>
            <a:off x="5269800" y="1352275"/>
            <a:ext cx="7100000" cy="5738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pic>
        <p:nvPicPr>
          <p:cNvPr id="527" name="Shape 527"/>
          <p:cNvPicPr preferRelativeResize="0"/>
          <p:nvPr/>
        </p:nvPicPr>
        <p:blipFill>
          <a:blip r:embed="rId3">
            <a:alphaModFix/>
          </a:blip>
          <a:stretch>
            <a:fillRect/>
          </a:stretch>
        </p:blipFill>
        <p:spPr>
          <a:xfrm>
            <a:off x="635000" y="2872099"/>
            <a:ext cx="11734800" cy="4153189"/>
          </a:xfrm>
          <a:prstGeom prst="rect">
            <a:avLst/>
          </a:prstGeom>
          <a:noFill/>
          <a:ln>
            <a:noFill/>
          </a:ln>
        </p:spPr>
      </p:pic>
      <p:sp>
        <p:nvSpPr>
          <p:cNvPr id="528" name="Shape 52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Meanwhile, the number of searches for the New Hampshire Primary has a clear </a:t>
            </a:r>
            <a:r>
              <a:rPr i="1" lang="en-US" sz="2800">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34" name="Shape 53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Similarly, searches for ‘gingerbread houses’ spike every year around the holiday season.</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These spikes recur on a fixed time-scale, making them </a:t>
            </a:r>
            <a:r>
              <a:rPr i="1" lang="en-US" sz="2800">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35" name="Shape 535"/>
          <p:cNvPicPr preferRelativeResize="0"/>
          <p:nvPr/>
        </p:nvPicPr>
        <p:blipFill>
          <a:blip r:embed="rId3">
            <a:alphaModFix/>
          </a:blip>
          <a:stretch>
            <a:fillRect/>
          </a:stretch>
        </p:blipFill>
        <p:spPr>
          <a:xfrm>
            <a:off x="635000" y="2721600"/>
            <a:ext cx="11734800" cy="322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1" name="Shape 421"/>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422" name="Shape 422"/>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41" name="Shape 541"/>
          <p:cNvSpPr txBox="1"/>
          <p:nvPr>
            <p:ph idx="1" type="body"/>
          </p:nvPr>
        </p:nvSpPr>
        <p:spPr>
          <a:xfrm>
            <a:off x="634999" y="1292775"/>
            <a:ext cx="4915799" cy="57641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Many other types of regularly occurring up or down swings may occur without a fixed timescale or </a:t>
            </a:r>
            <a:r>
              <a:rPr i="1" lang="en-US" sz="2800">
                <a:latin typeface="Georgia"/>
                <a:ea typeface="Georgia"/>
                <a:cs typeface="Georgia"/>
                <a:sym typeface="Georgia"/>
              </a:rPr>
              <a:t>period</a:t>
            </a:r>
            <a:r>
              <a:rPr lang="en-US" sz="2800">
                <a:latin typeface="Georgia"/>
                <a:ea typeface="Georgia"/>
                <a:cs typeface="Georgia"/>
                <a:sym typeface="Georgia"/>
              </a:rPr>
              <a:t> (e.g. growth vs. recession for economic trends).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48" name="Shape 54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These aperiodic patterns are called </a:t>
            </a:r>
            <a:r>
              <a:rPr i="1" lang="en-US" sz="2800">
                <a:latin typeface="Georgia"/>
                <a:ea typeface="Georgia"/>
                <a:cs typeface="Georgia"/>
                <a:sym typeface="Georgia"/>
              </a:rPr>
              <a:t>cycles</a:t>
            </a:r>
            <a:r>
              <a:rPr lang="en-US" sz="2800">
                <a:latin typeface="Georgia"/>
                <a:ea typeface="Georgia"/>
                <a:cs typeface="Georgia"/>
                <a:sym typeface="Georgia"/>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pic>
        <p:nvPicPr>
          <p:cNvPr id="554" name="Shape 554"/>
          <p:cNvPicPr preferRelativeResize="0"/>
          <p:nvPr/>
        </p:nvPicPr>
        <p:blipFill>
          <a:blip r:embed="rId3">
            <a:alphaModFix/>
          </a:blip>
          <a:stretch>
            <a:fillRect/>
          </a:stretch>
        </p:blipFill>
        <p:spPr>
          <a:xfrm>
            <a:off x="670299" y="3127939"/>
            <a:ext cx="11664224" cy="4174559"/>
          </a:xfrm>
          <a:prstGeom prst="rect">
            <a:avLst/>
          </a:prstGeom>
          <a:noFill/>
          <a:ln>
            <a:noFill/>
          </a:ln>
        </p:spPr>
      </p:pic>
      <p:sp>
        <p:nvSpPr>
          <p:cNvPr id="555" name="Shape 55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561" name="Shape 561"/>
          <p:cNvSpPr txBox="1"/>
          <p:nvPr>
            <p:ph idx="1" type="body"/>
          </p:nvPr>
        </p:nvSpPr>
        <p:spPr>
          <a:xfrm>
            <a:off x="635000" y="1292775"/>
            <a:ext cx="5334900" cy="4425000"/>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Most often, we’re interested in studying the </a:t>
            </a:r>
            <a:r>
              <a:rPr i="1" lang="en-US" sz="2800">
                <a:latin typeface="Georgia"/>
                <a:ea typeface="Georgia"/>
                <a:cs typeface="Georgia"/>
                <a:sym typeface="Georgia"/>
              </a:rPr>
              <a:t>trend</a:t>
            </a:r>
            <a:r>
              <a:rPr lang="en-US" sz="2800">
                <a:latin typeface="Georgia"/>
                <a:ea typeface="Georgia"/>
                <a:cs typeface="Georgia"/>
                <a:sym typeface="Georgia"/>
              </a:rPr>
              <a:t> and not the </a:t>
            </a:r>
            <a:r>
              <a:rPr i="1" lang="en-US" sz="2800">
                <a:latin typeface="Georgia"/>
                <a:ea typeface="Georgia"/>
                <a:cs typeface="Georgia"/>
                <a:sym typeface="Georgia"/>
              </a:rPr>
              <a:t>seasonal</a:t>
            </a:r>
            <a:r>
              <a:rPr lang="en-US" sz="2800">
                <a:latin typeface="Georgia"/>
                <a:ea typeface="Georgia"/>
                <a:cs typeface="Georgia"/>
                <a:sym typeface="Georgia"/>
              </a:rPr>
              <a:t> fluctuations.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Therefore it is important to identify whether we think a change is due to an ongoing trend or seasonal change.</a:t>
            </a:r>
          </a:p>
        </p:txBody>
      </p:sp>
      <p:pic>
        <p:nvPicPr>
          <p:cNvPr id="562" name="Shape 562"/>
          <p:cNvPicPr preferRelativeResize="0"/>
          <p:nvPr/>
        </p:nvPicPr>
        <p:blipFill>
          <a:blip r:embed="rId3">
            <a:alphaModFix/>
          </a:blip>
          <a:stretch>
            <a:fillRect/>
          </a:stretch>
        </p:blipFill>
        <p:spPr>
          <a:xfrm>
            <a:off x="6111350" y="1460737"/>
            <a:ext cx="6258449" cy="4089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6" name="Shape 566"/>
        <p:cNvGrpSpPr/>
        <p:nvPr/>
      </p:nvGrpSpPr>
      <p:grpSpPr>
        <a:xfrm>
          <a:off x="0" y="0"/>
          <a:ext cx="0" cy="0"/>
          <a:chOff x="0" y="0"/>
          <a:chExt cx="0" cy="0"/>
        </a:xfrm>
      </p:grpSpPr>
      <p:sp>
        <p:nvSpPr>
          <p:cNvPr id="567" name="Shape 567"/>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70" name="Shape 570"/>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 relevant trends and seasonal patterns.</a:t>
            </a:r>
          </a:p>
        </p:txBody>
      </p:sp>
      <p:sp>
        <p:nvSpPr>
          <p:cNvPr id="571" name="Shape 571"/>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72" name="Shape 57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73" name="Shape 573"/>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74" name="Shape 57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80" name="Shape 580"/>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COMMON ANALYSIS FOR TIME SERIES DATA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586" name="Shape 58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i="1" lang="en-US" sz="2800">
                <a:latin typeface="Georgia"/>
                <a:ea typeface="Georgia"/>
                <a:cs typeface="Georgia"/>
                <a:sym typeface="Georgia"/>
              </a:rPr>
              <a:t>k</a:t>
            </a:r>
            <a:r>
              <a:rPr lang="en-US" sz="2800">
                <a:latin typeface="Georgia"/>
                <a:ea typeface="Georgia"/>
                <a:cs typeface="Georgia"/>
                <a:sym typeface="Georgia"/>
              </a:rPr>
              <a:t> consecutive data points in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Typically, this is </a:t>
            </a:r>
            <a:r>
              <a:rPr i="1" lang="en-US" sz="2800">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i="1" lang="en-US" sz="2800">
                <a:latin typeface="Georgia"/>
                <a:ea typeface="Georgia"/>
                <a:cs typeface="Georgia"/>
                <a:sym typeface="Georgia"/>
              </a:rPr>
              <a:t>k</a:t>
            </a:r>
            <a:r>
              <a:rPr lang="en-US" sz="2800">
                <a:latin typeface="Georgia"/>
                <a:ea typeface="Georgia"/>
                <a:cs typeface="Georgia"/>
                <a:sym typeface="Georgia"/>
              </a:rPr>
              <a:t> preceding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are often referred to as the “rolling” average.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measure of average could be mean or median.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formula for the rolling </a:t>
            </a:r>
            <a:r>
              <a:rPr i="1" lang="en-US" sz="2800">
                <a:latin typeface="Georgia"/>
                <a:ea typeface="Georgia"/>
                <a:cs typeface="Georgia"/>
                <a:sym typeface="Georgia"/>
              </a:rPr>
              <a:t>mean</a:t>
            </a:r>
            <a:r>
              <a:rPr lang="en-US" sz="2800">
                <a:latin typeface="Georgia"/>
                <a:ea typeface="Georgia"/>
                <a:cs typeface="Georgia"/>
                <a:sym typeface="Georgia"/>
              </a:rPr>
              <a:t> is</a:t>
            </a:r>
          </a:p>
        </p:txBody>
      </p:sp>
      <p:pic>
        <p:nvPicPr>
          <p:cNvPr id="587" name="Shape 587"/>
          <p:cNvPicPr preferRelativeResize="0"/>
          <p:nvPr/>
        </p:nvPicPr>
        <p:blipFill>
          <a:blip r:embed="rId3">
            <a:alphaModFix/>
          </a:blip>
          <a:stretch>
            <a:fillRect/>
          </a:stretch>
        </p:blipFill>
        <p:spPr>
          <a:xfrm>
            <a:off x="6462100" y="5804625"/>
            <a:ext cx="2012524" cy="98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95" name="Shape 595"/>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p>
        </p:txBody>
      </p:sp>
      <p:sp>
        <p:nvSpPr>
          <p:cNvPr id="596" name="Shape 596"/>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 to the above question</a:t>
            </a:r>
          </a:p>
        </p:txBody>
      </p:sp>
      <p:sp>
        <p:nvSpPr>
          <p:cNvPr id="597" name="Shape 59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98" name="Shape 598"/>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599" name="Shape 59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05" name="Shape 605"/>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may be useful if we are looking to identify atypical periods or we want to evaluate these odd periods.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this would be useful if we are trying to identify particularly successful or unsuccessful sales days.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611" name="Shape 611"/>
          <p:cNvSpPr txBox="1"/>
          <p:nvPr>
            <p:ph idx="1" type="body"/>
          </p:nvPr>
        </p:nvSpPr>
        <p:spPr>
          <a:xfrm>
            <a:off x="635000" y="1292775"/>
            <a:ext cx="5362800" cy="58824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shows the 30-day moving average of the Economic Uncertainty Index.</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p>
        </p:txBody>
      </p:sp>
      <p:pic>
        <p:nvPicPr>
          <p:cNvPr id="612" name="Shape 612"/>
          <p:cNvPicPr preferRelativeResize="0"/>
          <p:nvPr/>
        </p:nvPicPr>
        <p:blipFill>
          <a:blip r:embed="rId3">
            <a:alphaModFix/>
          </a:blip>
          <a:stretch>
            <a:fillRect/>
          </a:stretch>
        </p:blipFill>
        <p:spPr>
          <a:xfrm>
            <a:off x="6162575" y="1582100"/>
            <a:ext cx="6207225" cy="4836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428" name="Shape 428"/>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429" name="Shape 429"/>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18" name="Shape 618"/>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 this by taking a </a:t>
            </a:r>
            <a:r>
              <a:rPr i="1" lang="en-US" sz="2800">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Various formulas or schemes can be used to weight the data points.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24" name="Shape 62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common weighting scheme is an </a:t>
            </a:r>
            <a:r>
              <a:rPr i="1" lang="en-US" sz="2800">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i="1" lang="en-US" sz="2800">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EWMA can be calculated recursively for a series Y.</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a:latin typeface="Georgia"/>
                <a:ea typeface="Georgia"/>
                <a:cs typeface="Georgia"/>
                <a:sym typeface="Georgia"/>
              </a:rPr>
              <a:t>For t = 1, EWMA</a:t>
            </a:r>
            <a:r>
              <a:rPr baseline="-25000" lang="en-US" sz="2800">
                <a:latin typeface="Georgia"/>
                <a:ea typeface="Georgia"/>
                <a:cs typeface="Georgia"/>
                <a:sym typeface="Georgia"/>
              </a:rPr>
              <a:t>1</a:t>
            </a:r>
            <a:r>
              <a:rPr lang="en-US" sz="2800">
                <a:latin typeface="Georgia"/>
                <a:ea typeface="Georgia"/>
                <a:cs typeface="Georgia"/>
                <a:sym typeface="Georgia"/>
              </a:rPr>
              <a:t> = Y</a:t>
            </a:r>
            <a:r>
              <a:rPr baseline="-25000" lang="en-US" sz="2800">
                <a:latin typeface="Georgia"/>
                <a:ea typeface="Georgia"/>
                <a:cs typeface="Georgia"/>
                <a:sym typeface="Georgia"/>
              </a:rPr>
              <a:t>1</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rPr lang="en-US" sz="2800">
                <a:latin typeface="Georgia"/>
                <a:ea typeface="Georgia"/>
                <a:cs typeface="Georgia"/>
                <a:sym typeface="Georgia"/>
              </a:rPr>
              <a:t>For t &gt; 1, EWMA</a:t>
            </a:r>
            <a:r>
              <a:rPr baseline="-25000" lang="en-US" sz="2800">
                <a:latin typeface="Georgia"/>
                <a:ea typeface="Georgia"/>
                <a:cs typeface="Georgia"/>
                <a:sym typeface="Georgia"/>
              </a:rPr>
              <a:t>t</a:t>
            </a:r>
            <a:r>
              <a:rPr lang="en-US" sz="2800">
                <a:latin typeface="Georgia"/>
                <a:ea typeface="Georgia"/>
                <a:cs typeface="Georgia"/>
                <a:sym typeface="Georgia"/>
              </a:rPr>
              <a:t> = α • Y</a:t>
            </a:r>
            <a:r>
              <a:rPr baseline="-25000" lang="en-US" sz="28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baseline="-25000" lang="en-US" sz="2800">
                <a:latin typeface="Georgia"/>
                <a:ea typeface="Georgia"/>
                <a:cs typeface="Georgia"/>
                <a:sym typeface="Georgia"/>
              </a:rPr>
              <a:t>t-1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MOVING AVERAGES</a:t>
            </a:r>
          </a:p>
        </p:txBody>
      </p:sp>
      <p:sp>
        <p:nvSpPr>
          <p:cNvPr id="630" name="Shape 630"/>
          <p:cNvSpPr txBox="1"/>
          <p:nvPr>
            <p:ph idx="1" type="body"/>
          </p:nvPr>
        </p:nvSpPr>
        <p:spPr>
          <a:xfrm>
            <a:off x="635003" y="1292775"/>
            <a:ext cx="4327499" cy="57863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weights for an exponential weighted moving average with         k = 15.</a:t>
            </a:r>
          </a:p>
        </p:txBody>
      </p:sp>
      <p:pic>
        <p:nvPicPr>
          <p:cNvPr id="631" name="Shape 631"/>
          <p:cNvPicPr preferRelativeResize="0"/>
          <p:nvPr/>
        </p:nvPicPr>
        <p:blipFill>
          <a:blip r:embed="rId3">
            <a:alphaModFix/>
          </a:blip>
          <a:stretch>
            <a:fillRect/>
          </a:stretch>
        </p:blipFill>
        <p:spPr>
          <a:xfrm>
            <a:off x="4485775" y="1376775"/>
            <a:ext cx="7799349" cy="58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37" name="Shape 63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i="1" lang="en-US" sz="2800">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43" name="Shape 64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compute autocorrelation, we fix a “lag” </a:t>
            </a:r>
            <a:r>
              <a:rPr i="1" lang="en-US" sz="2800">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p>
          <a:p>
            <a:pPr lvl="0" marR="0" rtl="0" algn="l">
              <a:spcBef>
                <a:spcPts val="0"/>
              </a:spcBef>
              <a:buNone/>
            </a:pPr>
            <a:r>
              <a:t/>
            </a:r>
            <a:endParaRPr sz="280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AUTOCORRELATION</a:t>
            </a:r>
          </a:p>
        </p:txBody>
      </p:sp>
      <p:sp>
        <p:nvSpPr>
          <p:cNvPr id="649" name="Shape 649"/>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following formula can be used to calculate autocorrelation.</a:t>
            </a:r>
          </a:p>
          <a:p>
            <a:pPr lvl="0" marR="0" rtl="0" algn="l">
              <a:spcBef>
                <a:spcPts val="0"/>
              </a:spcBef>
              <a:buNone/>
            </a:pPr>
            <a:r>
              <a:t/>
            </a:r>
            <a:endParaRPr sz="2800">
              <a:latin typeface="Georgia"/>
              <a:ea typeface="Georgia"/>
              <a:cs typeface="Georgia"/>
              <a:sym typeface="Georgia"/>
            </a:endParaRPr>
          </a:p>
        </p:txBody>
      </p:sp>
      <p:pic>
        <p:nvPicPr>
          <p:cNvPr id="650" name="Shape 650"/>
          <p:cNvPicPr preferRelativeResize="0"/>
          <p:nvPr/>
        </p:nvPicPr>
        <p:blipFill>
          <a:blip r:embed="rId3">
            <a:alphaModFix/>
          </a:blip>
          <a:stretch>
            <a:fillRect/>
          </a:stretch>
        </p:blipFill>
        <p:spPr>
          <a:xfrm>
            <a:off x="2834250" y="2664950"/>
            <a:ext cx="7336299" cy="39488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656" name="Shape 65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EXPLORING ROSSMANN DRUGSTORE SALES DATA</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will be using data made available by a German drugstore, Rossmann.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Follow along using the starter code available in the class repo.</a:t>
            </a:r>
          </a:p>
        </p:txBody>
      </p:sp>
      <p:sp>
        <p:nvSpPr>
          <p:cNvPr id="662" name="Shape 66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EXPLORING ROSSMANN DRUGSTORE SALES DATA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x="0" y="0"/>
          <a:ext cx="0" cy="0"/>
          <a:chOff x="0" y="0"/>
          <a:chExt cx="0" cy="0"/>
        </a:xfrm>
      </p:grpSpPr>
      <p:sp>
        <p:nvSpPr>
          <p:cNvPr id="667" name="Shape 66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always, use Pandas to load our data.</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p>
          <a:p>
            <a:pPr lvl="0" rtl="0">
              <a:lnSpc>
                <a:spcPct val="145000"/>
              </a:lnSpc>
              <a:spcBef>
                <a:spcPts val="0"/>
              </a:spcBef>
              <a:buNone/>
            </a:pPr>
            <a:r>
              <a:t/>
            </a:r>
            <a:endParaRPr sz="2400">
              <a:solidFill>
                <a:srgbClr val="A71D5D"/>
              </a:solidFill>
              <a:highlight>
                <a:srgbClr val="F7F7F7"/>
              </a:highlight>
              <a:latin typeface="Consolas"/>
              <a:ea typeface="Consolas"/>
              <a:cs typeface="Consolas"/>
              <a:sym typeface="Consolas"/>
            </a:endParaRPr>
          </a:p>
          <a:p>
            <a:pPr lvl="0" marR="0" rtl="0" algn="l">
              <a:spcBef>
                <a:spcPts val="0"/>
              </a:spcBef>
              <a:buNone/>
            </a:pPr>
            <a:r>
              <a:t/>
            </a: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b="0" i="1" lang="en-US" sz="2800" u="none" cap="none" strike="noStrike">
                <a:solidFill>
                  <a:srgbClr val="E52123"/>
                </a:solidFill>
                <a:latin typeface="Georgia"/>
                <a:ea typeface="Georgia"/>
                <a:cs typeface="Georgia"/>
                <a:sym typeface="Georgia"/>
              </a:rPr>
              <a:t>Insert Instructor Name</a:t>
            </a:r>
          </a:p>
          <a:p>
            <a:pPr indent="0" lvl="0" marL="0" marR="0" rtl="0" algn="l">
              <a:lnSpc>
                <a:spcPct val="121428"/>
              </a:lnSpc>
              <a:spcBef>
                <a:spcPts val="0"/>
              </a:spcBef>
              <a:buSzPct val="25000"/>
              <a:buNone/>
            </a:pPr>
            <a:r>
              <a:rPr b="0" i="1" lang="en-US" sz="2800" u="none" cap="none" strike="noStrike">
                <a:solidFill>
                  <a:srgbClr val="EAEAEA"/>
                </a:solidFill>
                <a:latin typeface="Georgia"/>
                <a:ea typeface="Georgia"/>
                <a:cs typeface="Georgia"/>
                <a:sym typeface="Georgia"/>
              </a:rPr>
              <a:t>Title, Company </a:t>
            </a:r>
          </a:p>
        </p:txBody>
      </p:sp>
      <p:sp>
        <p:nvSpPr>
          <p:cNvPr id="435" name="Shape 435"/>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TIME SERIES ANALYSIS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This allows us to easily filter by date.  For example, to a particular year:</a:t>
            </a:r>
          </a:p>
          <a:p>
            <a:pPr lvl="0" marR="0" rtl="0" algn="l">
              <a:lnSpc>
                <a:spcPct val="100000"/>
              </a:lnSpc>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p>
          <a:p>
            <a:pPr indent="-256540" lvl="0" marL="203200" rtl="0">
              <a:lnSpc>
                <a:spcPct val="100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also filter to a particular month:</a:t>
            </a:r>
          </a:p>
          <a:p>
            <a:pPr lvl="0" rtl="0">
              <a:lnSpc>
                <a:spcPct val="100000"/>
              </a:lnSpc>
              <a:spcBef>
                <a:spcPts val="0"/>
              </a:spcBef>
              <a:buNone/>
            </a:pPr>
            <a:r>
              <a:t/>
            </a:r>
            <a:endParaRPr sz="2800">
              <a:solidFill>
                <a:schemeClr val="dk1"/>
              </a:solidFill>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p>
          <a:p>
            <a:pPr lvl="0" rtl="0" algn="l">
              <a:lnSpc>
                <a:spcPct val="100000"/>
              </a:lnSpc>
              <a:spcBef>
                <a:spcPts val="0"/>
              </a:spcBef>
              <a:buNone/>
            </a:pPr>
            <a:br>
              <a:rPr lang="en-US" sz="2400">
                <a:solidFill>
                  <a:srgbClr val="333333"/>
                </a:solidFill>
                <a:highlight>
                  <a:srgbClr val="F7F7F7"/>
                </a:highlight>
                <a:latin typeface="Consolas"/>
                <a:ea typeface="Consolas"/>
                <a:cs typeface="Consolas"/>
                <a:sym typeface="Consolas"/>
              </a:rPr>
            </a:br>
          </a:p>
        </p:txBody>
      </p:sp>
      <p:sp>
        <p:nvSpPr>
          <p:cNvPr id="680" name="Shape 68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4" name="Shape 684"/>
        <p:cNvGrpSpPr/>
        <p:nvPr/>
      </p:nvGrpSpPr>
      <p:grpSpPr>
        <a:xfrm>
          <a:off x="0" y="0"/>
          <a:ext cx="0" cy="0"/>
          <a:chOff x="0" y="0"/>
          <a:chExt cx="0" cy="0"/>
        </a:xfrm>
      </p:grpSpPr>
      <p:sp>
        <p:nvSpPr>
          <p:cNvPr id="685" name="Shape 68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lnSpc>
                <a:spcPct val="100000"/>
              </a:lnSpc>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buSzPct val="100000"/>
              <a:buFont typeface="Georgia"/>
              <a:buChar char="‣"/>
            </a:pPr>
            <a:r>
              <a:rPr lang="en-US" sz="2800">
                <a:latin typeface="Georgia"/>
                <a:ea typeface="Georgia"/>
                <a:cs typeface="Georgia"/>
                <a:sym typeface="Georgia"/>
              </a:rPr>
              <a:t>There are over a million sales data points in this dataset, so for some analysis we will focus on just one store.</a:t>
            </a:r>
          </a:p>
          <a:p>
            <a:pPr lvl="0" marR="0" rtl="0" algn="l">
              <a:lnSpc>
                <a:spcPct val="100000"/>
              </a:lnSpc>
              <a:spcBef>
                <a:spcPts val="0"/>
              </a:spcBef>
              <a:buNone/>
            </a:pPr>
            <a:r>
              <a:t/>
            </a:r>
            <a:endParaRPr sz="2800">
              <a:latin typeface="Georgia"/>
              <a:ea typeface="Georgia"/>
              <a:cs typeface="Georgia"/>
              <a:sym typeface="Georgia"/>
            </a:endParaRPr>
          </a:p>
          <a:p>
            <a:pPr lvl="0" rtl="0" algn="ctr">
              <a:lnSpc>
                <a:spcPct val="145000"/>
              </a:lnSpc>
              <a:spcBef>
                <a:spcPts val="0"/>
              </a:spcBef>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rtl="0" algn="l">
              <a:lnSpc>
                <a:spcPct val="100000"/>
              </a:lnSpc>
              <a:spcBef>
                <a:spcPts val="0"/>
              </a:spcBef>
              <a:buNone/>
            </a:pPr>
            <a:r>
              <a:t/>
            </a:r>
            <a:endParaRPr sz="2400">
              <a:solidFill>
                <a:srgbClr val="333333"/>
              </a:solidFill>
              <a:highlight>
                <a:srgbClr val="F7F7F7"/>
              </a:highlight>
              <a:latin typeface="Consolas"/>
              <a:ea typeface="Consolas"/>
              <a:cs typeface="Consolas"/>
              <a:sym typeface="Consolas"/>
            </a:endParaRPr>
          </a:p>
        </p:txBody>
      </p:sp>
      <p:sp>
        <p:nvSpPr>
          <p:cNvPr id="686" name="Shape 68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LOADING THE DATA</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start, we can simply compare the average sales on those events.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p>
        </p:txBody>
      </p:sp>
      <p:sp>
        <p:nvSpPr>
          <p:cNvPr id="692" name="Shape 69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6" name="Shape 696"/>
        <p:cNvGrpSpPr/>
        <p:nvPr/>
      </p:nvGrpSpPr>
      <p:grpSpPr>
        <a:xfrm>
          <a:off x="0" y="0"/>
          <a:ext cx="0" cy="0"/>
          <a:chOff x="0" y="0"/>
          <a:chExt cx="0" cy="0"/>
        </a:xfrm>
      </p:grpSpPr>
      <p:sp>
        <p:nvSpPr>
          <p:cNvPr id="697" name="Shape 69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 state holidays the store is closed (so there should be 0 sales).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On school holidays, the sales are relatively similar.</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698" name="Shape 69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04" name="Shape 7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5" name="Shape 70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06" name="Shape 706"/>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p>
        </p:txBody>
      </p:sp>
      <p:sp>
        <p:nvSpPr>
          <p:cNvPr id="707" name="Shape 70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 answering the question</a:t>
            </a:r>
          </a:p>
        </p:txBody>
      </p:sp>
      <p:sp>
        <p:nvSpPr>
          <p:cNvPr id="708" name="Shape 70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09" name="Shape 70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10" name="Shape 71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see there </a:t>
            </a:r>
            <a:r>
              <a:rPr i="1" lang="en-US" sz="2800">
                <a:latin typeface="Georgia"/>
                <a:ea typeface="Georgia"/>
                <a:cs typeface="Georgia"/>
                <a:sym typeface="Georgia"/>
              </a:rPr>
              <a:t>is</a:t>
            </a:r>
            <a:r>
              <a:rPr lang="en-US" sz="2800">
                <a:latin typeface="Georgia"/>
                <a:ea typeface="Georgia"/>
                <a:cs typeface="Georgia"/>
                <a:sym typeface="Georgia"/>
              </a:rPr>
              <a:t> a difference in sales on promotion days.</a:t>
            </a:r>
          </a:p>
          <a:p>
            <a:pPr lvl="0" marR="0" rtl="0" algn="l">
              <a:spcBef>
                <a:spcPts val="0"/>
              </a:spcBef>
              <a:buNone/>
            </a:pPr>
            <a:r>
              <a:t/>
            </a: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lnSpc>
                <a:spcPct val="115000"/>
              </a:lnSpc>
              <a:spcBef>
                <a:spcPts val="0"/>
              </a:spcBef>
              <a:buNone/>
            </a:pPr>
            <a:r>
              <a:t/>
            </a:r>
            <a:endParaRPr sz="2400">
              <a:solidFill>
                <a:srgbClr val="333333"/>
              </a:solidFill>
              <a:highlight>
                <a:srgbClr val="F7F7F7"/>
              </a:highlight>
              <a:latin typeface="Consolas"/>
              <a:ea typeface="Consolas"/>
              <a:cs typeface="Consolas"/>
              <a:sym typeface="Consolas"/>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Why is it important to separate out days where the store is closed?  </a:t>
            </a:r>
          </a:p>
        </p:txBody>
      </p:sp>
      <p:sp>
        <p:nvSpPr>
          <p:cNvPr id="716" name="Shape 71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Let’s compare sales across days of the week.  </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Lastly, we want to identify larger scale trends in our data.</a:t>
            </a:r>
          </a:p>
          <a:p>
            <a:pPr lvl="0" rtl="0">
              <a:spcBef>
                <a:spcPts val="0"/>
              </a:spcBef>
              <a:buNone/>
            </a:pPr>
            <a:r>
              <a:rPr lang="en-US" sz="2800">
                <a:solidFill>
                  <a:schemeClr val="dk1"/>
                </a:solidFill>
                <a:latin typeface="Georgia"/>
                <a:ea typeface="Georgia"/>
                <a:cs typeface="Georgia"/>
                <a:sym typeface="Georgia"/>
              </a:rPr>
              <a:t>  </a:t>
            </a: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the sales over time:</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Filter to days store 1 was open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p:txBody>
      </p:sp>
      <p:sp>
        <p:nvSpPr>
          <p:cNvPr id="728" name="Shape 7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customer visits over time over time:</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p>
        </p:txBody>
      </p:sp>
      <p:sp>
        <p:nvSpPr>
          <p:cNvPr id="734" name="Shape 73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40" name="Shape 7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1" name="Shape 74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42" name="Shape 742"/>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p>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Is it easier to identify the holiday sales bump?</a:t>
            </a:r>
          </a:p>
        </p:txBody>
      </p:sp>
      <p:sp>
        <p:nvSpPr>
          <p:cNvPr id="743" name="Shape 74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 answering the question</a:t>
            </a:r>
          </a:p>
        </p:txBody>
      </p:sp>
      <p:sp>
        <p:nvSpPr>
          <p:cNvPr id="744" name="Shape 74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45" name="Shape 74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46" name="Shape 74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41" name="Shape 441"/>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what time series data is and what is unique about it</a:t>
            </a:r>
          </a:p>
          <a:p>
            <a:pPr indent="-256540" lvl="0" marL="203200" marR="0" rtl="0" algn="l">
              <a:spcBef>
                <a:spcPts val="1000"/>
              </a:spcBef>
              <a:buSzPct val="100000"/>
              <a:buFont typeface="Georgia"/>
              <a:buChar char="‣"/>
            </a:pPr>
            <a:r>
              <a:rPr lang="en-US" sz="2800">
                <a:latin typeface="Georgia"/>
                <a:ea typeface="Georgia"/>
                <a:cs typeface="Georgia"/>
                <a:sym typeface="Georgia"/>
              </a:rPr>
              <a:t>Perform time series analysis in Pandas including rolling mean/median and autocorrelation</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filter to the 2015 data:</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lnSpc>
                <a:spcPct val="100000"/>
              </a:lnSpc>
              <a:spcBef>
                <a:spcPts val="0"/>
              </a:spcBef>
              <a:spcAft>
                <a:spcPts val="1200"/>
              </a:spcAft>
              <a:buNone/>
            </a:pPr>
            <a:r>
              <a:t/>
            </a:r>
            <a:endParaRPr sz="2400">
              <a:solidFill>
                <a:srgbClr val="333333"/>
              </a:solidFill>
              <a:highlight>
                <a:srgbClr val="F7F7F7"/>
              </a:highlight>
              <a:latin typeface="Consolas"/>
              <a:ea typeface="Consolas"/>
              <a:cs typeface="Consolas"/>
              <a:sym typeface="Consolas"/>
            </a:endParaRPr>
          </a:p>
          <a:p>
            <a:pPr lvl="0" rtl="0">
              <a:spcBef>
                <a:spcPts val="0"/>
              </a:spcBef>
              <a:buNone/>
            </a:pPr>
            <a:r>
              <a:t/>
            </a:r>
            <a:endParaRPr sz="2800">
              <a:solidFill>
                <a:schemeClr val="dk1"/>
              </a:solidFill>
              <a:latin typeface="Georgia"/>
              <a:ea typeface="Georgia"/>
              <a:cs typeface="Georgia"/>
              <a:sym typeface="Georgia"/>
            </a:endParaRPr>
          </a:p>
        </p:txBody>
      </p:sp>
      <p:sp>
        <p:nvSpPr>
          <p:cNvPr id="752" name="Shape 75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PLOTTING THE SALES DATA</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To measure how much the sales are correlated with each other, we want to compute the </a:t>
            </a:r>
            <a:r>
              <a:rPr i="1" lang="en-US" sz="2800">
                <a:latin typeface="Georgia"/>
                <a:ea typeface="Georgia"/>
                <a:cs typeface="Georgia"/>
                <a:sym typeface="Georgia"/>
              </a:rPr>
              <a:t>autocorrelation</a:t>
            </a:r>
            <a:r>
              <a:rPr lang="en-US" sz="2800">
                <a:latin typeface="Georgia"/>
                <a:ea typeface="Georgia"/>
                <a:cs typeface="Georgia"/>
                <a:sym typeface="Georgia"/>
              </a:rPr>
              <a:t> of the “Sales” column.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As with correlation between different variables, as this number moves closer to 1, the data is more correlated.</a:t>
            </a:r>
          </a:p>
        </p:txBody>
      </p:sp>
      <p:sp>
        <p:nvSpPr>
          <p:cNvPr id="758" name="Shape 75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COMPUTING AUTOCORRELATION</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2" name="Shape 762"/>
        <p:cNvGrpSpPr/>
        <p:nvPr/>
      </p:nvGrpSpPr>
      <p:grpSpPr>
        <a:xfrm>
          <a:off x="0" y="0"/>
          <a:ext cx="0" cy="0"/>
          <a:chOff x="0" y="0"/>
          <a:chExt cx="0" cy="0"/>
        </a:xfrm>
      </p:grpSpPr>
      <p:sp>
        <p:nvSpPr>
          <p:cNvPr id="763" name="Shape 76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764" name="Shape 7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5" name="Shape 7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766" name="Shape 766"/>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p>
        </p:txBody>
      </p:sp>
      <p:sp>
        <p:nvSpPr>
          <p:cNvPr id="767" name="Shape 76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 to the above question</a:t>
            </a:r>
          </a:p>
        </p:txBody>
      </p:sp>
      <p:sp>
        <p:nvSpPr>
          <p:cNvPr id="768" name="Shape 76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769" name="Shape 76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770" name="Shape 77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4" name="Shape 774"/>
        <p:cNvGrpSpPr/>
        <p:nvPr/>
      </p:nvGrpSpPr>
      <p:grpSpPr>
        <a:xfrm>
          <a:off x="0" y="0"/>
          <a:ext cx="0" cy="0"/>
          <a:chOff x="0" y="0"/>
          <a:chExt cx="0" cy="0"/>
        </a:xfrm>
      </p:grpSpPr>
      <p:sp>
        <p:nvSpPr>
          <p:cNvPr id="775" name="Shape 77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p>
        </p:txBody>
      </p:sp>
      <p:sp>
        <p:nvSpPr>
          <p:cNvPr id="776" name="Shape 77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A level on which to roll up to:  ‘D’ for day, ‘W’ for week, ‘M’ for month, ‘A’ for year.</a:t>
            </a:r>
          </a:p>
          <a:p>
            <a:pPr lvl="0" marR="0" rtl="0" algn="l">
              <a:spcBef>
                <a:spcPts val="0"/>
              </a:spcBef>
              <a:buNone/>
            </a:pPr>
            <a:r>
              <a:t/>
            </a:r>
            <a:endParaRPr sz="2800">
              <a:latin typeface="Georgia"/>
              <a:ea typeface="Georgia"/>
              <a:cs typeface="Georgia"/>
              <a:sym typeface="Georgia"/>
            </a:endParaRPr>
          </a:p>
          <a:p>
            <a:pPr lvl="1" marR="0" rtl="0" algn="l">
              <a:spcBef>
                <a:spcPts val="0"/>
              </a:spcBef>
              <a:buSzPct val="100000"/>
              <a:buFont typeface="Georgia"/>
            </a:pPr>
            <a:r>
              <a:rPr lang="en-US" sz="2800">
                <a:latin typeface="Georgia"/>
                <a:ea typeface="Georgia"/>
                <a:cs typeface="Georgia"/>
                <a:sym typeface="Georgia"/>
              </a:rPr>
              <a:t>The aggregation to perform:  ‘mean’, ‘median’, ‘sum’, etc.</a:t>
            </a:r>
          </a:p>
        </p:txBody>
      </p:sp>
      <p:sp>
        <p:nvSpPr>
          <p:cNvPr id="782" name="Shape 78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6" name="Shape 786"/>
        <p:cNvGrpSpPr/>
        <p:nvPr/>
      </p:nvGrpSpPr>
      <p:grpSpPr>
        <a:xfrm>
          <a:off x="0" y="0"/>
          <a:ext cx="0" cy="0"/>
          <a:chOff x="0" y="0"/>
          <a:chExt cx="0" cy="0"/>
        </a:xfrm>
      </p:grpSpPr>
      <p:sp>
        <p:nvSpPr>
          <p:cNvPr id="787" name="Shape 78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Here we see that December 2013 and 2014 were the highest average sales months.</a:t>
            </a:r>
          </a:p>
        </p:txBody>
      </p:sp>
      <p:sp>
        <p:nvSpPr>
          <p:cNvPr id="788" name="Shape 7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2" name="Shape 792"/>
        <p:cNvGrpSpPr/>
        <p:nvPr/>
      </p:nvGrpSpPr>
      <p:grpSpPr>
        <a:xfrm>
          <a:off x="0" y="0"/>
          <a:ext cx="0" cy="0"/>
          <a:chOff x="0" y="0"/>
          <a:chExt cx="0" cy="0"/>
        </a:xfrm>
      </p:grpSpPr>
      <p:sp>
        <p:nvSpPr>
          <p:cNvPr id="793" name="Shape 79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To understand holidays’ sales, we want to compare the sales data of late December to a few days surrounding it.  </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We can do this using rolling averages.</a:t>
            </a:r>
          </a:p>
        </p:txBody>
      </p:sp>
      <p:sp>
        <p:nvSpPr>
          <p:cNvPr id="794" name="Shape 7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p>
        </p:txBody>
      </p:sp>
      <p:sp>
        <p:nvSpPr>
          <p:cNvPr id="800" name="Shape 80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4" name="Shape 804"/>
        <p:cNvGrpSpPr/>
        <p:nvPr/>
      </p:nvGrpSpPr>
      <p:grpSpPr>
        <a:xfrm>
          <a:off x="0" y="0"/>
          <a:ext cx="0" cy="0"/>
          <a:chOff x="0" y="0"/>
          <a:chExt cx="0" cy="0"/>
        </a:xfrm>
      </p:grpSpPr>
      <p:sp>
        <p:nvSpPr>
          <p:cNvPr id="805" name="Shape 80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16666"/>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1" marR="0" rtl="0" algn="l">
              <a:lnSpc>
                <a:spcPct val="100000"/>
              </a:lnSpc>
              <a:spcBef>
                <a:spcPts val="0"/>
              </a:spcBef>
              <a:spcAft>
                <a:spcPts val="0"/>
              </a:spcAft>
              <a:buSzPct val="116666"/>
              <a:buFont typeface="Georgia"/>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p>
        </p:txBody>
      </p:sp>
      <p:sp>
        <p:nvSpPr>
          <p:cNvPr id="806" name="Shape 80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We can use our index filtering to just look at 2015:</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p>
        </p:txBody>
      </p:sp>
      <p:sp>
        <p:nvSpPr>
          <p:cNvPr id="812" name="Shape 81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6" name="Shape 816"/>
        <p:cNvGrpSpPr/>
        <p:nvPr/>
      </p:nvGrpSpPr>
      <p:grpSpPr>
        <a:xfrm>
          <a:off x="0" y="0"/>
          <a:ext cx="0" cy="0"/>
          <a:chOff x="0" y="0"/>
          <a:chExt cx="0" cy="0"/>
        </a:xfrm>
      </p:grpSpPr>
      <p:sp>
        <p:nvSpPr>
          <p:cNvPr id="817" name="Shape 81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p>
          <a:p>
            <a:pPr lvl="0" rtl="0" algn="ctr">
              <a:lnSpc>
                <a:spcPct val="100000"/>
              </a:lnSpc>
              <a:spcBef>
                <a:spcPts val="0"/>
              </a:spcBef>
              <a:spcAft>
                <a:spcPts val="1200"/>
              </a:spcAft>
              <a:buNone/>
            </a:pPr>
            <a:r>
              <a:t/>
            </a:r>
            <a:endParaRPr sz="2200">
              <a:solidFill>
                <a:schemeClr val="dk1"/>
              </a:solidFill>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AGGREGATES OF SALES OVER TIME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824" name="Shape 8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5" name="Shape 82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26" name="Shape 826"/>
          <p:cNvSpPr/>
          <p:nvPr/>
        </p:nvSpPr>
        <p:spPr>
          <a:xfrm>
            <a:off x="2961475" y="2224349"/>
            <a:ext cx="9174599" cy="3010199"/>
          </a:xfrm>
          <a:prstGeom prst="rect">
            <a:avLst/>
          </a:prstGeom>
          <a:noFill/>
          <a:ln>
            <a:noFill/>
          </a:ln>
        </p:spPr>
        <p:txBody>
          <a:bodyPr anchorCtr="0" anchor="ctr" bIns="50800" lIns="50800" rIns="50800" tIns="50800">
            <a:noAutofit/>
          </a:bodyPr>
          <a:lstStyle/>
          <a:p>
            <a:pPr indent="-342900" lvl="0" marL="457200" marR="0" rtl="0" algn="l">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p>
        </p:txBody>
      </p:sp>
      <p:sp>
        <p:nvSpPr>
          <p:cNvPr id="827" name="Shape 82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Discussion</a:t>
            </a:r>
          </a:p>
        </p:txBody>
      </p:sp>
      <p:sp>
        <p:nvSpPr>
          <p:cNvPr id="828" name="Shape 82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29" name="Shape 82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830" name="Shape 83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4" name="Shape 834"/>
        <p:cNvGrpSpPr/>
        <p:nvPr/>
      </p:nvGrpSpPr>
      <p:grpSpPr>
        <a:xfrm>
          <a:off x="0" y="0"/>
          <a:ext cx="0" cy="0"/>
          <a:chOff x="0" y="0"/>
          <a:chExt cx="0" cy="0"/>
        </a:xfrm>
      </p:grpSpPr>
      <p:sp>
        <p:nvSpPr>
          <p:cNvPr id="835" name="Shape 835"/>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Window functions operate on a set of N consecutive rows (a window) and produce output.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p>
        </p:txBody>
      </p:sp>
      <p:sp>
        <p:nvSpPr>
          <p:cNvPr id="836" name="Shape 83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0" name="Shape 840"/>
        <p:cNvGrpSpPr/>
        <p:nvPr/>
      </p:nvGrpSpPr>
      <p:grpSpPr>
        <a:xfrm>
          <a:off x="0" y="0"/>
          <a:ext cx="0" cy="0"/>
          <a:chOff x="0" y="0"/>
          <a:chExt cx="0" cy="0"/>
        </a:xfrm>
      </p:grpSpPr>
      <p:sp>
        <p:nvSpPr>
          <p:cNvPr id="841" name="Shape 84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16666"/>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if we want to compute the difference in sales, day by day:</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p:txBody>
      </p:sp>
      <p:sp>
        <p:nvSpPr>
          <p:cNvPr id="842" name="Shape 8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6" name="Shape 846"/>
        <p:cNvGrpSpPr/>
        <p:nvPr/>
      </p:nvGrpSpPr>
      <p:grpSpPr>
        <a:xfrm>
          <a:off x="0" y="0"/>
          <a:ext cx="0" cy="0"/>
          <a:chOff x="0" y="0"/>
          <a:chExt cx="0" cy="0"/>
        </a:xfrm>
      </p:grpSpPr>
      <p:sp>
        <p:nvSpPr>
          <p:cNvPr id="847" name="Shape 84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p>
        </p:txBody>
      </p:sp>
      <p:sp>
        <p:nvSpPr>
          <p:cNvPr id="848" name="Shape 8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WINDOW FUNCTIONS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pic>
        <p:nvPicPr>
          <p:cNvPr id="853" name="Shape 853"/>
          <p:cNvPicPr preferRelativeResize="0"/>
          <p:nvPr/>
        </p:nvPicPr>
        <p:blipFill>
          <a:blip r:embed="rId3">
            <a:alphaModFix/>
          </a:blip>
          <a:stretch>
            <a:fillRect/>
          </a:stretch>
        </p:blipFill>
        <p:spPr>
          <a:xfrm>
            <a:off x="5689700" y="1490125"/>
            <a:ext cx="6680099" cy="5204671"/>
          </a:xfrm>
          <a:prstGeom prst="rect">
            <a:avLst/>
          </a:prstGeom>
          <a:noFill/>
          <a:ln>
            <a:noFill/>
          </a:ln>
        </p:spPr>
      </p:pic>
      <p:sp>
        <p:nvSpPr>
          <p:cNvPr id="854" name="Shape 85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TIME SERIES DATA?</a:t>
            </a:r>
          </a:p>
        </p:txBody>
      </p:sp>
      <p:sp>
        <p:nvSpPr>
          <p:cNvPr id="855" name="Shape 855"/>
          <p:cNvSpPr txBox="1"/>
          <p:nvPr>
            <p:ph idx="1" type="body"/>
          </p:nvPr>
        </p:nvSpPr>
        <p:spPr>
          <a:xfrm>
            <a:off x="635000" y="1292775"/>
            <a:ext cx="4900499" cy="58263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9" name="Shape 859"/>
        <p:cNvGrpSpPr/>
        <p:nvPr/>
      </p:nvGrpSpPr>
      <p:grpSpPr>
        <a:xfrm>
          <a:off x="0" y="0"/>
          <a:ext cx="0" cy="0"/>
          <a:chOff x="0" y="0"/>
          <a:chExt cx="0" cy="0"/>
        </a:xfrm>
      </p:grpSpPr>
      <p:sp>
        <p:nvSpPr>
          <p:cNvPr id="860" name="Shape 86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addition to the set of “rolling” functions, Pandas also provides a similar set of “expanding” functions.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Instead of using a window of N values, “expanding” functions use all values up until that time. </a:t>
            </a:r>
          </a:p>
        </p:txBody>
      </p:sp>
      <p:sp>
        <p:nvSpPr>
          <p:cNvPr id="861" name="Shape 86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EXPANDING FUNCTIONS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compute the average sales from the first date </a:t>
            </a:r>
            <a:r>
              <a:rPr i="1" lang="en-US" sz="2800">
                <a:latin typeface="Georgia"/>
                <a:ea typeface="Georgia"/>
                <a:cs typeface="Georgia"/>
                <a:sym typeface="Georgia"/>
              </a:rPr>
              <a:t>until</a:t>
            </a:r>
            <a:r>
              <a:rPr lang="en-US" sz="2800">
                <a:latin typeface="Georgia"/>
                <a:ea typeface="Georgia"/>
                <a:cs typeface="Georgia"/>
                <a:sym typeface="Georgia"/>
              </a:rPr>
              <a:t> the date specified.</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can also compute the sum of average sales per store up until that date.</a:t>
            </a:r>
          </a:p>
          <a:p>
            <a:pPr lvl="0" marR="0" rtl="0" algn="l">
              <a:spcBef>
                <a:spcPts val="0"/>
              </a:spcBef>
              <a:buNone/>
            </a:pPr>
            <a:r>
              <a:t/>
            </a:r>
            <a:endParaRPr sz="2800">
              <a:latin typeface="Georgia"/>
              <a:ea typeface="Georgia"/>
              <a:cs typeface="Georgia"/>
              <a:sym typeface="Georgia"/>
            </a:endParaRPr>
          </a:p>
          <a:p>
            <a:pPr lvl="0" rtl="0" algn="ctr">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marR="0" rtl="0" algn="l">
              <a:spcBef>
                <a:spcPts val="0"/>
              </a:spcBef>
              <a:buNone/>
            </a:pPr>
            <a:r>
              <a:rPr lang="en-US" sz="2800">
                <a:latin typeface="Georgia"/>
                <a:ea typeface="Georgia"/>
                <a:cs typeface="Georgia"/>
                <a:sym typeface="Georgia"/>
              </a:rPr>
              <a:t> </a:t>
            </a:r>
          </a:p>
        </p:txBody>
      </p:sp>
      <p:sp>
        <p:nvSpPr>
          <p:cNvPr id="867" name="Shape 86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PANDAS EXPANDING FUNCTIONS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873" name="Shape 87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EXERCISES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7" name="Shape 877"/>
        <p:cNvGrpSpPr/>
        <p:nvPr/>
      </p:nvGrpSpPr>
      <p:grpSpPr>
        <a:xfrm>
          <a:off x="0" y="0"/>
          <a:ext cx="0" cy="0"/>
          <a:chOff x="0" y="0"/>
          <a:chExt cx="0" cy="0"/>
        </a:xfrm>
      </p:grpSpPr>
      <p:pic>
        <p:nvPicPr>
          <p:cNvPr id="878" name="Shape 87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9" name="Shape 879"/>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880" name="Shape 880"/>
          <p:cNvSpPr/>
          <p:nvPr/>
        </p:nvSpPr>
        <p:spPr>
          <a:xfrm>
            <a:off x="2961475" y="2224347"/>
            <a:ext cx="7559399" cy="3039300"/>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p>
          <a:p>
            <a:pPr indent="-342900" lvl="0" marL="457200" rtl="0">
              <a:spcBef>
                <a:spcPts val="0"/>
              </a:spcBef>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p>
          <a:p>
            <a:pPr indent="-342900" lvl="0" marL="457200" rtl="0">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p>
          <a:p>
            <a:pPr indent="-342900" lvl="0" marL="4572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p>
          <a:p>
            <a:pPr indent="-342900" lvl="0" marL="457200" rtl="0">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p>
          <a:p>
            <a:pPr indent="-342900" lvl="0" marL="4572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b="1" lang="en-US" sz="1800">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p>
        </p:txBody>
      </p:sp>
      <p:sp>
        <p:nvSpPr>
          <p:cNvPr id="881" name="Shape 881"/>
          <p:cNvSpPr/>
          <p:nvPr/>
        </p:nvSpPr>
        <p:spPr>
          <a:xfrm>
            <a:off x="3052755" y="5792350"/>
            <a:ext cx="82124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Plots and answers to the above questions</a:t>
            </a:r>
          </a:p>
        </p:txBody>
      </p:sp>
      <p:sp>
        <p:nvSpPr>
          <p:cNvPr id="882" name="Shape 882"/>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883" name="Shape 883"/>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(35 minutes)</a:t>
            </a:r>
          </a:p>
        </p:txBody>
      </p:sp>
      <p:cxnSp>
        <p:nvCxnSpPr>
          <p:cNvPr id="884" name="Shape 884"/>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885" name="Shape 885"/>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TIME SERIES EXERCISES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454" name="Shape 454"/>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Load data with Pandas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Plotting data with Seaborn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Understand correlation</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 REVIEW</a:t>
            </a:r>
          </a:p>
        </p:txBody>
      </p:sp>
      <p:sp>
        <p:nvSpPr>
          <p:cNvPr id="891" name="Shape 891"/>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TIME SERIES EXERCISES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p>
          <a:p>
            <a:pPr lvl="0" rtl="0">
              <a:spcBef>
                <a:spcPts val="0"/>
              </a:spcBef>
              <a:buNone/>
            </a:pPr>
            <a:r>
              <a:t/>
            </a: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lvl="0" rtl="0">
              <a:spcBef>
                <a:spcPts val="0"/>
              </a:spcBef>
              <a:buNone/>
            </a:pPr>
            <a:r>
              <a:t/>
            </a: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ph idx="1" type="body"/>
          </p:nvPr>
        </p:nvSpPr>
        <p:spPr>
          <a:xfrm>
            <a:off x="634999" y="1301275"/>
            <a:ext cx="121560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Compare the following:</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lvl="0" rtl="0">
              <a:spcBef>
                <a:spcPts val="0"/>
              </a:spcBef>
              <a:buNone/>
            </a:pPr>
            <a:r>
              <a:t/>
            </a: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r>
              <a:t/>
            </a:r>
            <a:endParaRPr sz="2800">
              <a:solidFill>
                <a:schemeClr val="dk1"/>
              </a:solidFill>
              <a:latin typeface="Georgia"/>
              <a:ea typeface="Georgia"/>
              <a:cs typeface="Georgia"/>
              <a:sym typeface="Georgia"/>
            </a:endParaRPr>
          </a:p>
        </p:txBody>
      </p:sp>
      <p:sp>
        <p:nvSpPr>
          <p:cNvPr id="909" name="Shape 90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idx="1" type="body"/>
          </p:nvPr>
        </p:nvSpPr>
        <p:spPr>
          <a:xfrm>
            <a:off x="634999" y="1301275"/>
            <a:ext cx="12072299"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p>
        </p:txBody>
      </p:sp>
      <p:sp>
        <p:nvSpPr>
          <p:cNvPr id="915" name="Shape 9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that this is </a:t>
            </a:r>
            <a:r>
              <a:rPr b="1" lang="en-US" sz="2800">
                <a:solidFill>
                  <a:schemeClr val="dk1"/>
                </a:solidFill>
                <a:latin typeface="Georgia"/>
                <a:ea typeface="Georgia"/>
                <a:cs typeface="Georgia"/>
                <a:sym typeface="Georgia"/>
              </a:rPr>
              <a:t>NOT</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don’t want to average over stores first!</a:t>
            </a:r>
          </a:p>
        </p:txBody>
      </p:sp>
      <p:sp>
        <p:nvSpPr>
          <p:cNvPr id="921" name="Shape 92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b="1" lang="en-US" sz="2800">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p>
          <a:p>
            <a:pPr lvl="0" rtl="0">
              <a:spcBef>
                <a:spcPts val="0"/>
              </a:spcBef>
              <a:buNone/>
            </a:pPr>
            <a:r>
              <a:t/>
            </a: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p>
        </p:txBody>
      </p:sp>
      <p:sp>
        <p:nvSpPr>
          <p:cNvPr id="927" name="Shape 9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EXERCISES REVIEW</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933" name="Shape 933"/>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p>
          <a:p>
            <a:pPr lvl="0" marR="0" rtl="0" algn="l">
              <a:spcBef>
                <a:spcPts val="1000"/>
              </a:spcBef>
              <a:buNone/>
            </a:pPr>
            <a:r>
              <a:t/>
            </a:r>
            <a:endParaRPr sz="2800">
              <a:latin typeface="Georgia"/>
              <a:ea typeface="Georgia"/>
              <a:cs typeface="Georgia"/>
              <a:sym typeface="Georgia"/>
            </a:endParaRPr>
          </a:p>
        </p:txBody>
      </p:sp>
      <p:sp>
        <p:nvSpPr>
          <p:cNvPr id="939" name="Shape 9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943" name="Shape 943"/>
        <p:cNvGrpSpPr/>
        <p:nvPr/>
      </p:nvGrpSpPr>
      <p:grpSpPr>
        <a:xfrm>
          <a:off x="0" y="0"/>
          <a:ext cx="0" cy="0"/>
          <a:chOff x="0" y="0"/>
          <a:chExt cx="0" cy="0"/>
        </a:xfrm>
      </p:grpSpPr>
      <p:sp>
        <p:nvSpPr>
          <p:cNvPr id="944" name="Shape 944"/>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945" name="Shape 945"/>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TIME SERIES ANALYSIS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951" name="Shape 951"/>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952" name="Shape 952"/>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Part 3</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956" name="Shape 956"/>
        <p:cNvGrpSpPr/>
        <p:nvPr/>
      </p:nvGrpSpPr>
      <p:grpSpPr>
        <a:xfrm>
          <a:off x="0" y="0"/>
          <a:ext cx="0" cy="0"/>
          <a:chOff x="0" y="0"/>
          <a:chExt cx="0" cy="0"/>
        </a:xfrm>
      </p:grpSpPr>
      <p:sp>
        <p:nvSpPr>
          <p:cNvPr id="957" name="Shape 957"/>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958" name="Shape 958"/>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2" name="Shape 962"/>
        <p:cNvGrpSpPr/>
        <p:nvPr/>
      </p:nvGrpSpPr>
      <p:grpSpPr>
        <a:xfrm>
          <a:off x="0" y="0"/>
          <a:ext cx="0" cy="0"/>
          <a:chOff x="0" y="0"/>
          <a:chExt cx="0" cy="0"/>
        </a:xfrm>
      </p:grpSpPr>
      <p:sp>
        <p:nvSpPr>
          <p:cNvPr id="963" name="Shape 9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964" name="Shape 964"/>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965" name="Shape 965"/>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969" name="Shape 969"/>
        <p:cNvGrpSpPr/>
        <p:nvPr/>
      </p:nvGrpSpPr>
      <p:grpSpPr>
        <a:xfrm>
          <a:off x="0" y="0"/>
          <a:ext cx="0" cy="0"/>
          <a:chOff x="0" y="0"/>
          <a:chExt cx="0" cy="0"/>
        </a:xfrm>
      </p:grpSpPr>
      <p:sp>
        <p:nvSpPr>
          <p:cNvPr id="970" name="Shape 970"/>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971" name="Shape 971"/>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72" name="Shape 972"/>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73" name="Shape 973"/>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977" name="Shape 977"/>
        <p:cNvGrpSpPr/>
        <p:nvPr/>
      </p:nvGrpSpPr>
      <p:grpSpPr>
        <a:xfrm>
          <a:off x="0" y="0"/>
          <a:ext cx="0" cy="0"/>
          <a:chOff x="0" y="0"/>
          <a:chExt cx="0" cy="0"/>
        </a:xfrm>
      </p:grpSpPr>
      <p:sp>
        <p:nvSpPr>
          <p:cNvPr id="978" name="Shape 978"/>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979" name="Shape 979"/>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980" name="Shape 980"/>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981" name="Shape 981"/>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982" name="Shape 982"/>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988" name="Shape 988"/>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989" name="Shape 989"/>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990" name="Shape 990"/>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91" name="Shape 991"/>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992" name="Shape 992"/>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993" name="Shape 993"/>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TIME SERIES ANALYSIS</a:t>
            </a:r>
          </a:p>
        </p:txBody>
      </p:sp>
      <p:sp>
        <p:nvSpPr>
          <p:cNvPr id="466" name="Shape 466"/>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this class, we’ll discuss analyzing data that is changing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most of our previous examples, we didn’t care which data points were collected earlier or later than others.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made assumptions that the data was </a:t>
            </a:r>
            <a:r>
              <a:rPr i="1" lang="en-US" sz="2800">
                <a:latin typeface="Georgia"/>
                <a:ea typeface="Georgia"/>
                <a:cs typeface="Georgia"/>
                <a:sym typeface="Georgia"/>
              </a:rPr>
              <a:t>not</a:t>
            </a:r>
            <a:r>
              <a:rPr lang="en-US" sz="2800">
                <a:latin typeface="Georgia"/>
                <a:ea typeface="Georgia"/>
                <a:cs typeface="Georgia"/>
                <a:sym typeface="Georgia"/>
              </a:rPr>
              <a:t> changing over time.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class will focus on statistics around data that is changing over time and how to measure that change.</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