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y="7302500" cx="13004800"/>
  <p:notesSz cx="6858000" cy="9144000"/>
  <p:embeddedFontLst>
    <p:embeddedFont>
      <p:font typeface="Oswald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57926E3-7187-4716-89F1-B01E7BB1FC99}">
  <a:tblStyle styleId="{057926E3-7187-4716-89F1-B01E7BB1FC9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swald-regular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font" Target="fonts/Oswald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Most people just understand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Most people just understand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jpg"/><Relationship Id="rId4" Type="http://schemas.openxmlformats.org/officeDocument/2006/relationships/image" Target="../media/image0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9" Type="http://schemas.openxmlformats.org/officeDocument/2006/relationships/image" Target="../media/image16.png"/><Relationship Id="rId5" Type="http://schemas.openxmlformats.org/officeDocument/2006/relationships/image" Target="../media/image08.png"/><Relationship Id="rId6" Type="http://schemas.openxmlformats.org/officeDocument/2006/relationships/image" Target="../media/image09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0.jpg"/><Relationship Id="rId4" Type="http://schemas.openxmlformats.org/officeDocument/2006/relationships/image" Target="../media/image1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WHY STATS MATTER?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35000" y="1654075"/>
            <a:ext cx="11734800" cy="17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Data is generated from an underlying, unknown random process.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Our precious data is the only glimpse of that process.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Let’s look at code!</a:t>
            </a:r>
          </a:p>
        </p:txBody>
      </p:sp>
      <p:sp>
        <p:nvSpPr>
          <p:cNvPr id="276" name="Shape 276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WHY STATS MATTER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PICTURE IS WORTH A THOUSAND WORDS</a:t>
            </a:r>
          </a:p>
        </p:txBody>
      </p:sp>
      <p:sp>
        <p:nvSpPr>
          <p:cNvPr id="282" name="Shape 282"/>
          <p:cNvSpPr/>
          <p:nvPr/>
        </p:nvSpPr>
        <p:spPr>
          <a:xfrm>
            <a:off x="452775" y="3209900"/>
            <a:ext cx="3354900" cy="14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486525" y="3282700"/>
            <a:ext cx="32874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Data Generating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(i.e. Car Accidents per week at the Arc De Truimph → Poisson Distribution</a:t>
            </a:r>
            <a:r>
              <a:rPr baseline="30000" lang="en-US"/>
              <a:t>1</a:t>
            </a:r>
            <a:r>
              <a:rPr lang="en-US"/>
              <a:t>)</a:t>
            </a:r>
          </a:p>
        </p:txBody>
      </p:sp>
      <p:sp>
        <p:nvSpPr>
          <p:cNvPr id="284" name="Shape 284"/>
          <p:cNvSpPr/>
          <p:nvPr/>
        </p:nvSpPr>
        <p:spPr>
          <a:xfrm>
            <a:off x="5801625" y="2474200"/>
            <a:ext cx="1064400" cy="8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6003675" y="2662600"/>
            <a:ext cx="660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385425" y="6965600"/>
            <a:ext cx="7369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Assume a stationary </a:t>
            </a:r>
            <a:r>
              <a:rPr i="1" lang="en-US"/>
              <a:t>stochastic </a:t>
            </a:r>
            <a:r>
              <a:rPr lang="en-US"/>
              <a:t>process for now.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801625" y="2723450"/>
            <a:ext cx="1293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Samp 1: </a:t>
            </a:r>
            <a:r>
              <a:rPr b="1" lang="en-US"/>
              <a:t>X</a:t>
            </a:r>
            <a:r>
              <a:rPr b="1" baseline="-25000" lang="en-US"/>
              <a:t>1</a:t>
            </a:r>
            <a:r>
              <a:rPr lang="en-US"/>
              <a:t> </a:t>
            </a:r>
          </a:p>
        </p:txBody>
      </p:sp>
      <p:sp>
        <p:nvSpPr>
          <p:cNvPr id="288" name="Shape 288"/>
          <p:cNvSpPr/>
          <p:nvPr/>
        </p:nvSpPr>
        <p:spPr>
          <a:xfrm>
            <a:off x="5767925" y="3690975"/>
            <a:ext cx="1064400" cy="8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5969975" y="3879375"/>
            <a:ext cx="660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5771275" y="3920050"/>
            <a:ext cx="1192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Samp 2: </a:t>
            </a:r>
            <a:r>
              <a:rPr b="1" lang="en-US">
                <a:solidFill>
                  <a:schemeClr val="dk1"/>
                </a:solidFill>
              </a:rPr>
              <a:t>X</a:t>
            </a:r>
            <a:r>
              <a:rPr b="1" baseline="-25000" lang="en-US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91" name="Shape 291"/>
          <p:cNvSpPr/>
          <p:nvPr/>
        </p:nvSpPr>
        <p:spPr>
          <a:xfrm>
            <a:off x="5767925" y="4894300"/>
            <a:ext cx="1064400" cy="8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5969975" y="5082700"/>
            <a:ext cx="660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5767925" y="5096150"/>
            <a:ext cx="1192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Samp 3: </a:t>
            </a:r>
            <a:r>
              <a:rPr b="1" lang="en-US">
                <a:solidFill>
                  <a:schemeClr val="dk1"/>
                </a:solidFill>
              </a:rPr>
              <a:t>X</a:t>
            </a:r>
            <a:r>
              <a:rPr b="1" baseline="-25000" lang="en-US">
                <a:solidFill>
                  <a:schemeClr val="dk1"/>
                </a:solidFill>
              </a:rPr>
              <a:t>3</a:t>
            </a:r>
          </a:p>
        </p:txBody>
      </p:sp>
      <p:cxnSp>
        <p:nvCxnSpPr>
          <p:cNvPr id="294" name="Shape 294"/>
          <p:cNvCxnSpPr>
            <a:endCxn id="287" idx="1"/>
          </p:cNvCxnSpPr>
          <p:nvPr/>
        </p:nvCxnSpPr>
        <p:spPr>
          <a:xfrm flipH="1" rot="10800000">
            <a:off x="3706425" y="2891900"/>
            <a:ext cx="2095200" cy="10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>
            <a:endCxn id="290" idx="1"/>
          </p:cNvCxnSpPr>
          <p:nvPr/>
        </p:nvCxnSpPr>
        <p:spPr>
          <a:xfrm>
            <a:off x="3709975" y="3953800"/>
            <a:ext cx="2061300" cy="1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>
            <a:endCxn id="293" idx="1"/>
          </p:cNvCxnSpPr>
          <p:nvPr/>
        </p:nvCxnSpPr>
        <p:spPr>
          <a:xfrm>
            <a:off x="3706625" y="3926300"/>
            <a:ext cx="2061300" cy="13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" name="Shape 297"/>
          <p:cNvSpPr/>
          <p:nvPr/>
        </p:nvSpPr>
        <p:spPr>
          <a:xfrm>
            <a:off x="6138475" y="5882250"/>
            <a:ext cx="255900" cy="26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3416825" y="2393050"/>
            <a:ext cx="2452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from a prob. Distribution. I.e. Poisson(𝜆)</a:t>
            </a:r>
          </a:p>
        </p:txBody>
      </p:sp>
      <p:sp>
        <p:nvSpPr>
          <p:cNvPr id="299" name="Shape 299"/>
          <p:cNvSpPr/>
          <p:nvPr/>
        </p:nvSpPr>
        <p:spPr>
          <a:xfrm>
            <a:off x="8789400" y="2567825"/>
            <a:ext cx="1293600" cy="7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0" name="Shape 300"/>
          <p:cNvCxnSpPr>
            <a:endCxn id="299" idx="1"/>
          </p:cNvCxnSpPr>
          <p:nvPr/>
        </p:nvCxnSpPr>
        <p:spPr>
          <a:xfrm flipH="1" rot="10800000">
            <a:off x="7095300" y="2925275"/>
            <a:ext cx="1694100" cy="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7499275" y="2474200"/>
            <a:ext cx="768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f(</a:t>
            </a:r>
            <a:r>
              <a:rPr b="1" lang="en-US">
                <a:solidFill>
                  <a:schemeClr val="dk1"/>
                </a:solidFill>
              </a:rPr>
              <a:t>X</a:t>
            </a:r>
            <a:r>
              <a:rPr b="1" baseline="-25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302" name="Shape 302"/>
          <p:cNvSpPr/>
          <p:nvPr/>
        </p:nvSpPr>
        <p:spPr>
          <a:xfrm>
            <a:off x="8860950" y="3784474"/>
            <a:ext cx="1192500" cy="7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3" name="Shape 303"/>
          <p:cNvCxnSpPr>
            <a:endCxn id="302" idx="1"/>
          </p:cNvCxnSpPr>
          <p:nvPr/>
        </p:nvCxnSpPr>
        <p:spPr>
          <a:xfrm flipH="1" rot="10800000">
            <a:off x="7166850" y="4141924"/>
            <a:ext cx="1694100" cy="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4" name="Shape 304"/>
          <p:cNvSpPr txBox="1"/>
          <p:nvPr/>
        </p:nvSpPr>
        <p:spPr>
          <a:xfrm>
            <a:off x="7570825" y="3778437"/>
            <a:ext cx="768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f(</a:t>
            </a:r>
            <a:r>
              <a:rPr b="1" lang="en-US">
                <a:solidFill>
                  <a:schemeClr val="dk1"/>
                </a:solidFill>
              </a:rPr>
              <a:t>X</a:t>
            </a:r>
            <a:r>
              <a:rPr b="1" baseline="-25000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305" name="Shape 305"/>
          <p:cNvSpPr/>
          <p:nvPr/>
        </p:nvSpPr>
        <p:spPr>
          <a:xfrm>
            <a:off x="8860950" y="4839424"/>
            <a:ext cx="1192500" cy="7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6" name="Shape 306"/>
          <p:cNvCxnSpPr>
            <a:endCxn id="305" idx="1"/>
          </p:cNvCxnSpPr>
          <p:nvPr/>
        </p:nvCxnSpPr>
        <p:spPr>
          <a:xfrm flipH="1" rot="10800000">
            <a:off x="7166850" y="5196874"/>
            <a:ext cx="1694100" cy="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7" name="Shape 307"/>
          <p:cNvSpPr txBox="1"/>
          <p:nvPr/>
        </p:nvSpPr>
        <p:spPr>
          <a:xfrm>
            <a:off x="7570825" y="4934312"/>
            <a:ext cx="768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f(</a:t>
            </a:r>
            <a:r>
              <a:rPr b="1" lang="en-US">
                <a:solidFill>
                  <a:schemeClr val="dk1"/>
                </a:solidFill>
              </a:rPr>
              <a:t>X</a:t>
            </a:r>
            <a:r>
              <a:rPr b="1" baseline="-25000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8900525" y="2474200"/>
            <a:ext cx="1192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Statistic of Interest. I.e. Mean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945875" y="3733612"/>
            <a:ext cx="1192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Statistic of Interest. I.e. Mean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949225" y="4858125"/>
            <a:ext cx="1192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Statistic of Interest. I.e. Mean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10854125" y="2379200"/>
            <a:ext cx="27000" cy="30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2" name="Shape 312"/>
          <p:cNvCxnSpPr/>
          <p:nvPr/>
        </p:nvCxnSpPr>
        <p:spPr>
          <a:xfrm>
            <a:off x="10813700" y="2513950"/>
            <a:ext cx="1549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/>
          <p:nvPr/>
        </p:nvCxnSpPr>
        <p:spPr>
          <a:xfrm>
            <a:off x="10759775" y="361875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4" name="Shape 314"/>
          <p:cNvSpPr txBox="1"/>
          <p:nvPr/>
        </p:nvSpPr>
        <p:spPr>
          <a:xfrm>
            <a:off x="10382575" y="3423150"/>
            <a:ext cx="2559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𝜆</a:t>
            </a:r>
          </a:p>
        </p:txBody>
      </p:sp>
      <p:sp>
        <p:nvSpPr>
          <p:cNvPr id="315" name="Shape 315"/>
          <p:cNvSpPr/>
          <p:nvPr/>
        </p:nvSpPr>
        <p:spPr>
          <a:xfrm>
            <a:off x="10921475" y="2742975"/>
            <a:ext cx="755900" cy="1711125"/>
          </a:xfrm>
          <a:custGeom>
            <a:pathLst>
              <a:path extrusionOk="0" h="68445" w="30236">
                <a:moveTo>
                  <a:pt x="0" y="0"/>
                </a:moveTo>
                <a:cubicBezTo>
                  <a:pt x="5030" y="5569"/>
                  <a:pt x="29730" y="22006"/>
                  <a:pt x="30180" y="33414"/>
                </a:cubicBezTo>
                <a:cubicBezTo>
                  <a:pt x="30629" y="44821"/>
                  <a:pt x="7275" y="62606"/>
                  <a:pt x="2695" y="684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316" name="Shape 316"/>
          <p:cNvCxnSpPr/>
          <p:nvPr/>
        </p:nvCxnSpPr>
        <p:spPr>
          <a:xfrm>
            <a:off x="10083000" y="2925275"/>
            <a:ext cx="7710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/>
          <p:nvPr/>
        </p:nvCxnSpPr>
        <p:spPr>
          <a:xfrm flipH="1" rot="10800000">
            <a:off x="10053450" y="3901624"/>
            <a:ext cx="800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/>
          <p:nvPr/>
        </p:nvCxnSpPr>
        <p:spPr>
          <a:xfrm flipH="1" rot="10800000">
            <a:off x="10053450" y="4346374"/>
            <a:ext cx="814200" cy="8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9" name="Shape 319"/>
          <p:cNvSpPr txBox="1"/>
          <p:nvPr/>
        </p:nvSpPr>
        <p:spPr>
          <a:xfrm>
            <a:off x="11702950" y="2096275"/>
            <a:ext cx="660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Prob.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0921475" y="1422600"/>
            <a:ext cx="144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Sampling Distribution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MODEL YIELDS A POINT!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35000" y="1185450"/>
            <a:ext cx="12270900" cy="26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A word to the wise: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Knowing the function to use in sklearn is trivial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Do NOT fool yourself into thinking that you do Machine-Learning if that’s all you do.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27" name="Shape 327"/>
          <p:cNvSpPr/>
          <p:nvPr/>
        </p:nvSpPr>
        <p:spPr>
          <a:xfrm>
            <a:off x="2135397" y="4907469"/>
            <a:ext cx="2344200" cy="7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2158981" y="4945801"/>
            <a:ext cx="22971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Data Generating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5873109" y="4520090"/>
            <a:ext cx="743700" cy="4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6014299" y="4619291"/>
            <a:ext cx="46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5873109" y="4575131"/>
            <a:ext cx="9039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Samp 1: </a:t>
            </a:r>
          </a:p>
        </p:txBody>
      </p:sp>
      <p:sp>
        <p:nvSpPr>
          <p:cNvPr id="332" name="Shape 332"/>
          <p:cNvSpPr/>
          <p:nvPr/>
        </p:nvSpPr>
        <p:spPr>
          <a:xfrm>
            <a:off x="5849560" y="5160776"/>
            <a:ext cx="743700" cy="4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5990750" y="5259977"/>
            <a:ext cx="46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5828577" y="5231725"/>
            <a:ext cx="1007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Samp 2:</a:t>
            </a:r>
          </a:p>
        </p:txBody>
      </p:sp>
      <p:sp>
        <p:nvSpPr>
          <p:cNvPr id="335" name="Shape 335"/>
          <p:cNvSpPr/>
          <p:nvPr/>
        </p:nvSpPr>
        <p:spPr>
          <a:xfrm>
            <a:off x="5849560" y="5794380"/>
            <a:ext cx="743700" cy="4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5990750" y="5893580"/>
            <a:ext cx="46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5849469" y="5801450"/>
            <a:ext cx="1316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Samp 3:</a:t>
            </a:r>
          </a:p>
        </p:txBody>
      </p:sp>
      <p:cxnSp>
        <p:nvCxnSpPr>
          <p:cNvPr id="338" name="Shape 338"/>
          <p:cNvCxnSpPr>
            <a:endCxn id="331" idx="1"/>
          </p:cNvCxnSpPr>
          <p:nvPr/>
        </p:nvCxnSpPr>
        <p:spPr>
          <a:xfrm flipH="1" rot="10800000">
            <a:off x="4408809" y="4663781"/>
            <a:ext cx="146430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" name="Shape 339"/>
          <p:cNvCxnSpPr>
            <a:endCxn id="334" idx="1"/>
          </p:cNvCxnSpPr>
          <p:nvPr/>
        </p:nvCxnSpPr>
        <p:spPr>
          <a:xfrm>
            <a:off x="4388277" y="5249275"/>
            <a:ext cx="14403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" name="Shape 340"/>
          <p:cNvCxnSpPr/>
          <p:nvPr/>
        </p:nvCxnSpPr>
        <p:spPr>
          <a:xfrm>
            <a:off x="4420794" y="5231725"/>
            <a:ext cx="14403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1" name="Shape 341"/>
          <p:cNvSpPr/>
          <p:nvPr/>
        </p:nvSpPr>
        <p:spPr>
          <a:xfrm>
            <a:off x="7960930" y="4569388"/>
            <a:ext cx="9039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2" name="Shape 342"/>
          <p:cNvCxnSpPr>
            <a:endCxn id="341" idx="1"/>
          </p:cNvCxnSpPr>
          <p:nvPr/>
        </p:nvCxnSpPr>
        <p:spPr>
          <a:xfrm flipH="1" rot="10800000">
            <a:off x="6777130" y="4757638"/>
            <a:ext cx="1183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3" name="Shape 343"/>
          <p:cNvSpPr txBox="1"/>
          <p:nvPr/>
        </p:nvSpPr>
        <p:spPr>
          <a:xfrm>
            <a:off x="7059406" y="4443890"/>
            <a:ext cx="536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f(</a:t>
            </a:r>
            <a:r>
              <a:rPr b="1" lang="en-US">
                <a:solidFill>
                  <a:schemeClr val="dk1"/>
                </a:solidFill>
              </a:rPr>
              <a:t>X</a:t>
            </a:r>
            <a:r>
              <a:rPr b="1" baseline="-25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344" name="Shape 344"/>
          <p:cNvSpPr/>
          <p:nvPr/>
        </p:nvSpPr>
        <p:spPr>
          <a:xfrm>
            <a:off x="8010928" y="5210008"/>
            <a:ext cx="8334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>
            <a:endCxn id="344" idx="1"/>
          </p:cNvCxnSpPr>
          <p:nvPr/>
        </p:nvCxnSpPr>
        <p:spPr>
          <a:xfrm flipH="1" rot="10800000">
            <a:off x="6827128" y="5398258"/>
            <a:ext cx="1183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6" name="Shape 346"/>
          <p:cNvSpPr txBox="1"/>
          <p:nvPr/>
        </p:nvSpPr>
        <p:spPr>
          <a:xfrm>
            <a:off x="7109405" y="5054429"/>
            <a:ext cx="536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f(</a:t>
            </a:r>
            <a:r>
              <a:rPr b="1" lang="en-US">
                <a:solidFill>
                  <a:schemeClr val="dk1"/>
                </a:solidFill>
              </a:rPr>
              <a:t>X</a:t>
            </a:r>
            <a:r>
              <a:rPr b="1" baseline="-25000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347" name="Shape 347"/>
          <p:cNvSpPr/>
          <p:nvPr/>
        </p:nvSpPr>
        <p:spPr>
          <a:xfrm>
            <a:off x="8010928" y="5765485"/>
            <a:ext cx="8334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8" name="Shape 348"/>
          <p:cNvCxnSpPr>
            <a:endCxn id="347" idx="1"/>
          </p:cNvCxnSpPr>
          <p:nvPr/>
        </p:nvCxnSpPr>
        <p:spPr>
          <a:xfrm flipH="1" rot="10800000">
            <a:off x="6827128" y="5953735"/>
            <a:ext cx="1183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x="7109405" y="5663048"/>
            <a:ext cx="536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f(</a:t>
            </a:r>
            <a:r>
              <a:rPr b="1" lang="en-US">
                <a:solidFill>
                  <a:schemeClr val="dk1"/>
                </a:solidFill>
              </a:rPr>
              <a:t>X</a:t>
            </a:r>
            <a:r>
              <a:rPr b="1" baseline="-25000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)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0032673" y="4470075"/>
            <a:ext cx="39900" cy="22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1" name="Shape 351"/>
          <p:cNvCxnSpPr/>
          <p:nvPr/>
        </p:nvCxnSpPr>
        <p:spPr>
          <a:xfrm>
            <a:off x="9972670" y="4568628"/>
            <a:ext cx="2299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/>
          <p:nvPr/>
        </p:nvCxnSpPr>
        <p:spPr>
          <a:xfrm>
            <a:off x="9892629" y="5224252"/>
            <a:ext cx="31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3" name="Shape 353"/>
          <p:cNvSpPr/>
          <p:nvPr/>
        </p:nvSpPr>
        <p:spPr>
          <a:xfrm>
            <a:off x="10132641" y="4736131"/>
            <a:ext cx="1121982" cy="1251345"/>
          </a:xfrm>
          <a:custGeom>
            <a:pathLst>
              <a:path extrusionOk="0" h="68445" w="30236">
                <a:moveTo>
                  <a:pt x="0" y="0"/>
                </a:moveTo>
                <a:cubicBezTo>
                  <a:pt x="5030" y="5569"/>
                  <a:pt x="29730" y="22006"/>
                  <a:pt x="30180" y="33414"/>
                </a:cubicBezTo>
                <a:cubicBezTo>
                  <a:pt x="30629" y="44821"/>
                  <a:pt x="7275" y="62606"/>
                  <a:pt x="2695" y="684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354" name="Shape 354"/>
          <p:cNvCxnSpPr/>
          <p:nvPr/>
        </p:nvCxnSpPr>
        <p:spPr>
          <a:xfrm>
            <a:off x="8888087" y="4869461"/>
            <a:ext cx="1144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/>
          <p:nvPr/>
        </p:nvCxnSpPr>
        <p:spPr>
          <a:xfrm>
            <a:off x="8882089" y="5412228"/>
            <a:ext cx="119430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>
            <a:stCxn id="357" idx="3"/>
          </p:cNvCxnSpPr>
          <p:nvPr/>
        </p:nvCxnSpPr>
        <p:spPr>
          <a:xfrm flipH="1" rot="10800000">
            <a:off x="8844325" y="5908650"/>
            <a:ext cx="12087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8" name="Shape 358"/>
          <p:cNvSpPr txBox="1"/>
          <p:nvPr/>
        </p:nvSpPr>
        <p:spPr>
          <a:xfrm>
            <a:off x="11689145" y="4259737"/>
            <a:ext cx="743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Prob.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1340850" y="3472950"/>
            <a:ext cx="1440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Sampling Distribution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8107525" y="4562725"/>
            <a:ext cx="8334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Reg 1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7986725" y="5267037"/>
            <a:ext cx="8334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Reg 2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8010925" y="5850600"/>
            <a:ext cx="8334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Reg 3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9510550" y="5019037"/>
            <a:ext cx="3198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 FACT...</a:t>
            </a:r>
          </a:p>
        </p:txBody>
      </p:sp>
      <p:cxnSp>
        <p:nvCxnSpPr>
          <p:cNvPr id="368" name="Shape 368"/>
          <p:cNvCxnSpPr/>
          <p:nvPr/>
        </p:nvCxnSpPr>
        <p:spPr>
          <a:xfrm flipH="1" rot="10800000">
            <a:off x="4672503" y="3914667"/>
            <a:ext cx="459180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9" name="Shape 369"/>
          <p:cNvCxnSpPr/>
          <p:nvPr/>
        </p:nvCxnSpPr>
        <p:spPr>
          <a:xfrm rot="-5400000">
            <a:off x="3626106" y="2860620"/>
            <a:ext cx="2299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/>
          <p:nvPr/>
        </p:nvCxnSpPr>
        <p:spPr>
          <a:xfrm rot="-5400000">
            <a:off x="6631606" y="3935087"/>
            <a:ext cx="31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1" name="Shape 371"/>
          <p:cNvSpPr/>
          <p:nvPr/>
        </p:nvSpPr>
        <p:spPr>
          <a:xfrm rot="-5400000">
            <a:off x="6230515" y="1441531"/>
            <a:ext cx="1121982" cy="3705954"/>
          </a:xfrm>
          <a:custGeom>
            <a:pathLst>
              <a:path extrusionOk="0" h="68445" w="30236">
                <a:moveTo>
                  <a:pt x="0" y="0"/>
                </a:moveTo>
                <a:cubicBezTo>
                  <a:pt x="5030" y="5569"/>
                  <a:pt x="29730" y="22006"/>
                  <a:pt x="30180" y="33414"/>
                </a:cubicBezTo>
                <a:cubicBezTo>
                  <a:pt x="30629" y="44821"/>
                  <a:pt x="7275" y="62606"/>
                  <a:pt x="2695" y="684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2" name="Shape 372"/>
          <p:cNvSpPr txBox="1"/>
          <p:nvPr/>
        </p:nvSpPr>
        <p:spPr>
          <a:xfrm rot="-5400000">
            <a:off x="4161266" y="1856196"/>
            <a:ext cx="743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Prob.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628150" y="4242700"/>
            <a:ext cx="164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𝜆 = TRUTH</a:t>
            </a:r>
          </a:p>
        </p:txBody>
      </p:sp>
      <p:cxnSp>
        <p:nvCxnSpPr>
          <p:cNvPr id="374" name="Shape 374"/>
          <p:cNvCxnSpPr/>
          <p:nvPr/>
        </p:nvCxnSpPr>
        <p:spPr>
          <a:xfrm flipH="1" rot="10800000">
            <a:off x="5747750" y="4014450"/>
            <a:ext cx="13500" cy="7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5" name="Shape 375"/>
          <p:cNvSpPr txBox="1"/>
          <p:nvPr/>
        </p:nvSpPr>
        <p:spPr>
          <a:xfrm>
            <a:off x="5276200" y="4857850"/>
            <a:ext cx="1515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you got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635000" y="5944150"/>
            <a:ext cx="45237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Not only what you got is wrong.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P(Being Right) = 0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883250" y="6208025"/>
            <a:ext cx="61215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… </a:t>
            </a:r>
            <a:r>
              <a:rPr lang="en-US" sz="2400"/>
              <a:t>The rest is Probability (and statistics)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TODAY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We’re going to begin to talk about step 3:  Parsing the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begin to talk about the fundamentals of Statistics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89" name="Shape 38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LAYING THE GROUND 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Median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Quartile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Interquartile Range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Correlation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WE’RE GOING TO COVER SEVERAL TOPICS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mean of a set of values is the sum of the values divided by the number of values.  It is also called the average.</a:t>
            </a:r>
          </a:p>
        </p:txBody>
      </p:sp>
      <p:sp>
        <p:nvSpPr>
          <p:cNvPr id="401" name="Shape 4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</a:t>
            </a:r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12" y="3321200"/>
            <a:ext cx="4384824" cy="25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950" y="275470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19 + 13 + 15 + 25 + 18       90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--------------------------- = ----- = 18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5                           5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median refers to the midpoint in a series of numbers.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find the median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Arrange the numbers in order smallest to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largest.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odd number of values, the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middle value is the median.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even number of values, the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average of the middle two values is the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median.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625" y="291080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15, 19, 20, 29, 36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20 is the median</a:t>
            </a:r>
          </a:p>
        </p:txBody>
      </p:sp>
      <p:sp>
        <p:nvSpPr>
          <p:cNvPr id="434" name="Shape 4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28, 37, 67, 75, 81, 92</a:t>
            </a:r>
          </a:p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67 and 75 are the middle values.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67 + 75       142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---------- = ------ = 71</a:t>
            </a:r>
          </a:p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2               2</a:t>
            </a:r>
          </a:p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71 is the median.</a:t>
            </a:r>
          </a:p>
        </p:txBody>
      </p:sp>
      <p:sp>
        <p:nvSpPr>
          <p:cNvPr id="446" name="Shape 4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mode of a set of values is the value that occurs most often.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set of values may have more than one mode or no mode.</a:t>
            </a:r>
          </a:p>
        </p:txBody>
      </p:sp>
      <p:sp>
        <p:nvSpPr>
          <p:cNvPr id="452" name="Shape 4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</a:t>
            </a:r>
          </a:p>
        </p:txBody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25" y="320445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		21		23		25		26		28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21 is the mode because it occurs most frequently</a:t>
            </a:r>
          </a:p>
        </p:txBody>
      </p:sp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125" y="3413887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2341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25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62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925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050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Sagi Zisman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Science Consultant</a:t>
            </a: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9		12		15		18		26		27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12 and 15 are the modes since the both occur twice.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125" y="3413887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25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62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925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050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25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		8		15		21		23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is no mode since all values occur the same number of times.</a:t>
            </a:r>
          </a:p>
        </p:txBody>
      </p:sp>
      <p:sp>
        <p:nvSpPr>
          <p:cNvPr id="505" name="Shape 5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12" y="3413887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512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612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712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012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9" name="Shape 51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20" name="Shape 520"/>
          <p:cNvSpPr/>
          <p:nvPr/>
        </p:nvSpPr>
        <p:spPr>
          <a:xfrm>
            <a:off x="2749425" y="1168300"/>
            <a:ext cx="9567900" cy="52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For the following groups of numbers, calculate the mean, median and mode by hand.  Also determine the min and max.</a:t>
            </a:r>
            <a:b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</a:br>
          </a:p>
          <a:p>
            <a:pPr indent="-342900" lvl="1" marL="914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18, 24, 17, 21, 24, 16, 29, 18</a:t>
            </a:r>
          </a:p>
          <a:p>
            <a:pPr indent="-342900" lvl="1" marL="914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75, 87, 49, 68, 75, 84, 98, 92</a:t>
            </a:r>
          </a:p>
          <a:p>
            <a:pPr indent="-342900" lvl="1" marL="914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55, 47, 38, 66, 56, 64, 44, 39</a:t>
            </a:r>
          </a:p>
        </p:txBody>
      </p:sp>
      <p:sp>
        <p:nvSpPr>
          <p:cNvPr id="521" name="Shape 521"/>
          <p:cNvSpPr/>
          <p:nvPr/>
        </p:nvSpPr>
        <p:spPr>
          <a:xfrm>
            <a:off x="2989800" y="1776150"/>
            <a:ext cx="761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	</a:t>
            </a:r>
          </a:p>
        </p:txBody>
      </p:sp>
      <p:sp>
        <p:nvSpPr>
          <p:cNvPr id="528" name="Shape 5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SUMMARY STATISTICS IN PANDAS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starter-code notebook located in lessons/lesson-07/code/starter-code of the class repo.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CODEALONG:  SUMMARY STATISTICS IN PANDAS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Pandas to calculate the mean, median, mode, min, and max.</a:t>
            </a:r>
          </a:p>
          <a:p>
            <a:pPr lvl="0" rtl="0" algn="ctr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 PART 1:  BASIC STATS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Quartiles divide a rank-ordered data set into four equal parts.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interquartile range (IQR) is Q3 - Q1, a measure of variability.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QUARTILES AND INTERQUARTILE RANGE</a:t>
            </a:r>
          </a:p>
        </p:txBody>
      </p:sp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75" y="4622750"/>
            <a:ext cx="4908650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Box plots give a nice visual of min, max, mean, median, and the quartile and interquartile range.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 PART 2:  BOX PLOT</a:t>
            </a: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100" y="2629975"/>
            <a:ext cx="6363349" cy="4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35001" y="1301275"/>
            <a:ext cx="83406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calculated at the difference between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expected prediction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our model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 value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we are trying to predict.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measures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how far off in general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models’ predictions are from the correct value.</a:t>
            </a:r>
          </a:p>
        </p:txBody>
      </p:sp>
      <p:sp>
        <p:nvSpPr>
          <p:cNvPr id="560" name="Shape 5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650" y="1614687"/>
            <a:ext cx="32194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 NumPy and Pandas libraries to analyze datasets using basic summary statistics: mean, median, mode, max, min, quartile, inter-quartile range, variance, standard deviation, and correlation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data visualizations - including: line graphs, box plots, and histograms- to discern characteristics and trends in a dataset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dentify a normal distribution within a dataset using summary statistics and visualization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variable types and complete dummy coding by hand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34999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taken as the variability of a model prediction for a given point.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how much the predictions for a given point vary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between different realizations of the model.</a:t>
            </a:r>
          </a:p>
        </p:txBody>
      </p:sp>
      <p:sp>
        <p:nvSpPr>
          <p:cNvPr id="567" name="Shape 5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568" name="Shape 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25" y="4308475"/>
            <a:ext cx="5086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95" y="1301275"/>
            <a:ext cx="6338008" cy="60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 (SD,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σ for population, s for sample)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is a measure that is used to quantify the amount of variation or dispersion of a set of data values.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 is the square root of variance.</a:t>
            </a:r>
          </a:p>
        </p:txBody>
      </p:sp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STANDARD DEVIATION</a:t>
            </a:r>
          </a:p>
        </p:txBody>
      </p:sp>
      <p:pic>
        <p:nvPicPr>
          <p:cNvPr id="581" name="Shape 5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875" y="4014724"/>
            <a:ext cx="3907048" cy="2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standard error of the mean (SEM) quantifies the precision of the mean.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is a measure of how far your sample mean is likely to be from the true population mean.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generally increases with the size of an estimate, meaning a large standard error may not indicate the estimate of the mean is unreliable.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often better to compare the error in relation to the size of the estimate.</a:t>
            </a:r>
          </a:p>
        </p:txBody>
      </p:sp>
      <p:sp>
        <p:nvSpPr>
          <p:cNvPr id="587" name="Shape 5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425" y="1899187"/>
            <a:ext cx="8657949" cy="43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calculate variance and standard deviation easily in Pandas.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.std() - Compute Standard Deviation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.var() - Compute variance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.describe() - short cut that prints out count, mean, std, min, quartiles, max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 PART 3:  STANDARD DEVIATION &amp; VARIANCE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35006" y="8190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correlation measures the extent of interdependence of variable quantities.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 correlation values</a:t>
            </a:r>
          </a:p>
          <a:p>
            <a:pPr lvl="0" marR="0" rtl="0" algn="l">
              <a:spcBef>
                <a:spcPts val="10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CORRELATION</a:t>
            </a: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50" y="3106850"/>
            <a:ext cx="8810874" cy="4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projects, descriptive stats will come first.  These help you get to know your dataset better.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Sometimes, descriptive stats may be all you need to answer your question.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CONTEXT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KDE</a:t>
            </a:r>
          </a:p>
        </p:txBody>
      </p:sp>
      <p:sp>
        <p:nvSpPr>
          <p:cNvPr id="618" name="Shape 61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KERNEL DENSITY ESTIMATION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GO FROM HISTOGRAM TO DENSITY FUNCTION</a:t>
            </a:r>
          </a:p>
        </p:txBody>
      </p:sp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925" y="1872675"/>
            <a:ext cx="6476499" cy="44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39" name="Shape 239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HOMEWORK</a:t>
            </a: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30" name="Shape 63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NORMAL?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normal distribution is often a key assumption to many models.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normal distribution depends upon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center of the distribution. 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height and width of the distribution.</a:t>
            </a:r>
          </a:p>
        </p:txBody>
      </p:sp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637" name="Shape 6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87" y="4761575"/>
            <a:ext cx="6402024" cy="2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x="635006" y="10125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Normal distributions are symmetric, bell-shaped curves.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large, the curve is short and wide.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643" name="Shape 6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644" name="Shape 6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50" y="3888500"/>
            <a:ext cx="5524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35006" y="10125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Skewness is a measure of the asymmetry of the distribution of a random variable about its mean.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Skewness can be positive or negative, or even undefined.</a:t>
            </a:r>
          </a:p>
        </p:txBody>
      </p:sp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SKEWNESS</a:t>
            </a:r>
          </a:p>
        </p:txBody>
      </p:sp>
      <p:pic>
        <p:nvPicPr>
          <p:cNvPr id="651" name="Shape 6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18" y="3296300"/>
            <a:ext cx="8346162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idx="1" type="body"/>
          </p:nvPr>
        </p:nvSpPr>
        <p:spPr>
          <a:xfrm>
            <a:off x="635006" y="10281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Kurtosis is a measure of whether the data are peaked or flat relative to a normal distribution.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Datasets with high kurtosis tend to have a distinct peak near the mean, decline rather rapidly, and have heavy tails. </a:t>
            </a:r>
          </a:p>
        </p:txBody>
      </p:sp>
      <p:sp>
        <p:nvSpPr>
          <p:cNvPr id="657" name="Shape 6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KURTOSIS</a:t>
            </a:r>
          </a:p>
        </p:txBody>
      </p:sp>
      <p:pic>
        <p:nvPicPr>
          <p:cNvPr id="658" name="Shape 6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37" y="3997325"/>
            <a:ext cx="5861724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DETERMINING THE DISTRIBUTION OF YOUR DATA</a:t>
            </a:r>
          </a:p>
        </p:txBody>
      </p:sp>
      <p:sp>
        <p:nvSpPr>
          <p:cNvPr id="664" name="Shape 6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as we walk through this in an iPython Notebook.</a:t>
            </a:r>
          </a:p>
        </p:txBody>
      </p:sp>
      <p:sp>
        <p:nvSpPr>
          <p:cNvPr id="670" name="Shape 6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DETERMINING THE DISTRIBUTION OF YOUR DATA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676" name="Shape 67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SKEWED?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2961475" y="2224350"/>
            <a:ext cx="9398400" cy="343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We’re going to walk through several images of datasets. 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each image, vote on whether the image is: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Normal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Positively, negatively, or not skewed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Has positive, negative, or zero kurtosis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Determine how you would correct the issue with each dataset to return it to the normal distribution.</a:t>
            </a:r>
          </a:p>
        </p:txBody>
      </p:sp>
      <p:sp>
        <p:nvSpPr>
          <p:cNvPr id="684" name="Shape 684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(10 minutes)</a:t>
            </a:r>
          </a:p>
        </p:txBody>
      </p:sp>
      <p:cxnSp>
        <p:nvCxnSpPr>
          <p:cNvPr id="685" name="Shape 6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6" name="Shape 686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IS THIS SKEWED?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2" name="Shape 69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GET TOGETHER AND COMPARE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together with assigned group, compare for 10 minutes.</a:t>
            </a: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share!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Numeric variables can take on a large range of non-predetermined, quantitative values. These are things such as height, income, etc.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Categorical variables can take on a specific set of variables.  These are things such as race, gender, paint colors, movie titles, etc.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</a:p>
        </p:txBody>
      </p:sp>
      <p:sp>
        <p:nvSpPr>
          <p:cNvPr id="704" name="Shape 7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say we have the categorical variable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takes on one of the following values: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represent these numerically for a model.  So how do we code them?  </a:t>
            </a:r>
          </a:p>
        </p:txBody>
      </p:sp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3703"/>
              <a:buFont typeface="Georgia"/>
              <a:buChar char="‣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0=rural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1=suburban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2=urban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this implies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ordered relationship -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twice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 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doesn’t make sense.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represent this information by converting the one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 into two new variables: 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22" name="Shape 7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draw out how categorical variables can be represented without implying order.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First, let’s choose a reference category.  This will be our “base” category.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728" name="Shape 7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1:  Select a reference category.  We’ll choose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our reference category.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2:  Convert the values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into a numeric representation that does not imply order.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3:  Create two new variables: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do we need only two dummy variables?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derive all of the possible values from these two.  If an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isn’t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know it must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740" name="Shape 7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741" name="Shape 741"/>
          <p:cNvGraphicFramePr/>
          <p:nvPr/>
        </p:nvGraphicFramePr>
        <p:xfrm>
          <a:off x="952512" y="24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{057926E3-7187-4716-89F1-B01E7BB1FC99}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6" name="Shape 746"/>
          <p:cNvGraphicFramePr/>
          <p:nvPr/>
        </p:nvGraphicFramePr>
        <p:xfrm>
          <a:off x="952512" y="250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{057926E3-7187-4716-89F1-B01E7BB1FC99}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7" name="Shape 7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our dummy variables.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mentioned before, if we know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then the area must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do this for a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 with two categories: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female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many dummy variables need to be created?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1" name="Shape 251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# of categories - 1 = 2 -1 = 1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make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reference category.  Thus,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female=0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male=1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can be done in Pandas with the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method.</a:t>
            </a:r>
          </a:p>
        </p:txBody>
      </p:sp>
      <p:sp>
        <p:nvSpPr>
          <p:cNvPr id="766" name="Shape 7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767" name="Shape 767"/>
          <p:cNvGraphicFramePr/>
          <p:nvPr/>
        </p:nvGraphicFramePr>
        <p:xfrm>
          <a:off x="952500" y="23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{057926E3-7187-4716-89F1-B01E7BB1FC99}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773" name="Shape 77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DUMMY COLORS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Shape 7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Shape 77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2961475" y="1380750"/>
            <a:ext cx="9328499" cy="388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It’s important to understand the concept before we use the Pandas function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to create dummy variables.  So today, we’ll create our dummy variables by hand.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Draw a table like the one on the white board.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 dummy variables for the variable “colors” that has 6 categories:  blue, red, green, purple, grey, and brown.  Use grey as the reference.</a:t>
            </a:r>
          </a:p>
        </p:txBody>
      </p:sp>
      <p:sp>
        <p:nvSpPr>
          <p:cNvPr id="781" name="Shape 781"/>
          <p:cNvSpPr/>
          <p:nvPr/>
        </p:nvSpPr>
        <p:spPr>
          <a:xfrm>
            <a:off x="3052754" y="5792350"/>
            <a:ext cx="71147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Dummy variables table for colors</a:t>
            </a:r>
          </a:p>
        </p:txBody>
      </p:sp>
      <p:sp>
        <p:nvSpPr>
          <p:cNvPr id="782" name="Shape 78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784" name="Shape 78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5" name="Shape 785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DUMMY COLORS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91" name="Shape 7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go through the process for creating dummy variables for “colors”.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6604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talked about several different types of summary statistics, what are they?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6604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covered several different types of visualizations; which ones?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6604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talked about the normal distribution; how do we determine your data’s distribution?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03" name="Shape 8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09" name="Shape 80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 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Choose TWO distributions from scipy.stats module to analyze.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a large sample and plot histogram.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sample mean, variance, skew, kurtosis for each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Verify Central Limit Theorem by simulation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Finish the Regression script questions!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1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16" name="Shape 816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1   DUE next class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2 DUE 8/29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a Look at Final Project - Deliverable 1 Due 2 weeks from Wednesday!!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23" name="Shape 82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steps: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problem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Acquire the data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Parse the data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Mine the data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Refine the data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data model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Present the results</a:t>
            </a:r>
          </a:p>
        </p:txBody>
      </p:sp>
      <p:sp>
        <p:nvSpPr>
          <p:cNvPr id="257" name="Shape 257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REVIEW THE DATA SCIENCE WORKFLOW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000" y="1272925"/>
            <a:ext cx="4264698" cy="5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829" name="Shape 82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36" name="Shape 83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37" name="Shape 83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8" name="Shape 8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44" name="Shape 84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45" name="Shape 84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46" name="Shape 84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47" name="Shape 847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53" name="Shape 8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54" name="Shape 8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55" name="Shape 8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56" name="Shape 85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57" name="Shape 857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58" name="Shape 85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35000" y="1465450"/>
            <a:ext cx="11734800" cy="571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Front and center to modeling. Period.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Not an abstract necessary evil you need to make an “A” on and move on with life.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“Using fancy tools like neural networks, boosting, and support vector machines without understanding statistics is like doing brain surgery before knowing how to apply a band-aid” -- Larry Wasserman (Professor of Stats at CMU)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Many people know Python -- there are devs everywhere. Rarely do you meet someone with rigorous stats understanding.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I’ve been asked Stats questions routinely on interviews.</a:t>
            </a:r>
          </a:p>
        </p:txBody>
      </p:sp>
      <p:sp>
        <p:nvSpPr>
          <p:cNvPr id="264" name="Shape 264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ASIDE: THIS ISN’T JUST THEORY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