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y="7302500" cx="13004800"/>
  <p:notesSz cx="6858000" cy="9144000"/>
  <p:embeddedFontLst>
    <p:embeddedFont>
      <p:font typeface="Oswald"/>
      <p:regular r:id="rId63"/>
      <p:bold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EBDB01D-4614-4F83-978B-F1637CE09F59}">
  <a:tblStyle styleId="{9EBDB01D-4614-4F83-978B-F1637CE09F5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Oswald-bold.fntdata"/><Relationship Id="rId63" Type="http://schemas.openxmlformats.org/officeDocument/2006/relationships/font" Target="fonts/Oswald-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 name="Shape 4"/>
          <p:cNvSpPr txBox="1"/>
          <p:nvPr>
            <p:ph idx="1" type="body"/>
          </p:nvPr>
        </p:nvSpPr>
        <p:spPr>
          <a:xfrm>
            <a:off x="914400" y="4343400"/>
            <a:ext cx="5029199" cy="4114800"/>
          </a:xfrm>
          <a:prstGeom prst="rect">
            <a:avLst/>
          </a:prstGeom>
          <a:noFill/>
          <a:ln>
            <a:noFill/>
          </a:ln>
        </p:spPr>
        <p:txBody>
          <a:bodyPr anchorCtr="0" anchor="t" bIns="91425" lIns="91425" rIns="91425" tIns="91425"/>
          <a:lstStyle>
            <a:lvl1pPr indent="0" lvl="0" marL="0" marR="0" rtl="0" algn="l">
              <a:spcBef>
                <a:spcPts val="0"/>
              </a:spcBef>
              <a:defRPr/>
            </a:lvl1pPr>
            <a:lvl2pPr indent="228600" lvl="1" marL="0" marR="0" rtl="0" algn="l">
              <a:spcBef>
                <a:spcPts val="0"/>
              </a:spcBef>
              <a:defRPr/>
            </a:lvl2pPr>
            <a:lvl3pPr indent="457200" lvl="2" marL="0" marR="0" rtl="0" algn="l">
              <a:spcBef>
                <a:spcPts val="0"/>
              </a:spcBef>
              <a:defRPr/>
            </a:lvl3pPr>
            <a:lvl4pPr indent="685800" lvl="3" marL="0" marR="0" rtl="0" algn="l">
              <a:spcBef>
                <a:spcPts val="0"/>
              </a:spcBef>
              <a:defRPr/>
            </a:lvl4pPr>
            <a:lvl5pPr indent="914400" lvl="4" marL="0" marR="0" rtl="0" algn="l">
              <a:spcBef>
                <a:spcPts val="0"/>
              </a:spcBef>
              <a:defRPr/>
            </a:lvl5pPr>
            <a:lvl6pPr indent="1143000" lvl="5" marL="0" marR="0" rtl="0" algn="l">
              <a:spcBef>
                <a:spcPts val="0"/>
              </a:spcBef>
              <a:defRPr/>
            </a:lvl6pPr>
            <a:lvl7pPr indent="1371600" lvl="6" marL="0" marR="0" rtl="0" algn="l">
              <a:spcBef>
                <a:spcPts val="0"/>
              </a:spcBef>
              <a:defRPr/>
            </a:lvl7pPr>
            <a:lvl8pPr indent="1600200" lvl="7" marL="0" marR="0" rtl="0" algn="l">
              <a:spcBef>
                <a:spcPts val="0"/>
              </a:spcBef>
              <a:defRPr/>
            </a:lvl8pPr>
            <a:lvl9pPr indent="1828800" lvl="8" marL="0" marR="0" rtl="0" algn="l">
              <a:spcBef>
                <a:spcPts val="0"/>
              </a:spcBef>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09" name="Shape 20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79" name="Shape 27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85" name="Shape 28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91" name="Shape 29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98" name="Shape 29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05" name="Shape 30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12" name="Shape 31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318" name="Shape 3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25" name="Shape 32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16" name="Shape 21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343" name="Shape 3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20" name="Shape 420"/>
          <p:cNvSpPr txBox="1"/>
          <p:nvPr>
            <p:ph idx="1" type="body"/>
          </p:nvPr>
        </p:nvSpPr>
        <p:spPr>
          <a:xfrm>
            <a:off x="914400" y="4343400"/>
            <a:ext cx="50292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23" name="Shape 223"/>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26" name="Shape 42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2" name="Shape 43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39" name="Shape 43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45" name="Shape 44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463" name="Shape 46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69" name="Shape 46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75" name="Shape 47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1" name="Shape 48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88" name="Shape 48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30" name="Shape 23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494" name="Shape 494"/>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00" name="Shape 50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06" name="Shape 50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12" name="Shape 51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18" name="Shape 518"/>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24" name="Shape 52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8" name="Shape 528"/>
        <p:cNvGrpSpPr/>
        <p:nvPr/>
      </p:nvGrpSpPr>
      <p:grpSpPr>
        <a:xfrm>
          <a:off x="0" y="0"/>
          <a:ext cx="0" cy="0"/>
          <a:chOff x="0" y="0"/>
          <a:chExt cx="0" cy="0"/>
        </a:xfrm>
      </p:grpSpPr>
      <p:sp>
        <p:nvSpPr>
          <p:cNvPr id="529" name="Shape 52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30" name="Shape 530"/>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42" name="Shape 54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2" name="Shape 562"/>
        <p:cNvGrpSpPr/>
        <p:nvPr/>
      </p:nvGrpSpPr>
      <p:grpSpPr>
        <a:xfrm>
          <a:off x="0" y="0"/>
          <a:ext cx="0" cy="0"/>
          <a:chOff x="0" y="0"/>
          <a:chExt cx="0" cy="0"/>
        </a:xfrm>
      </p:grpSpPr>
      <p:sp>
        <p:nvSpPr>
          <p:cNvPr id="563" name="Shape 563"/>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64" name="Shape 5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36" name="Shape 236"/>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70" name="Shape 570"/>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4" name="Shape 574"/>
        <p:cNvGrpSpPr/>
        <p:nvPr/>
      </p:nvGrpSpPr>
      <p:grpSpPr>
        <a:xfrm>
          <a:off x="0" y="0"/>
          <a:ext cx="0" cy="0"/>
          <a:chOff x="0" y="0"/>
          <a:chExt cx="0" cy="0"/>
        </a:xfrm>
      </p:grpSpPr>
      <p:sp>
        <p:nvSpPr>
          <p:cNvPr id="575" name="Shape 575"/>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76" name="Shape 5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82" name="Shape 582"/>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7" name="Shape 587"/>
        <p:cNvGrpSpPr/>
        <p:nvPr/>
      </p:nvGrpSpPr>
      <p:grpSpPr>
        <a:xfrm>
          <a:off x="0" y="0"/>
          <a:ext cx="0" cy="0"/>
          <a:chOff x="0" y="0"/>
          <a:chExt cx="0" cy="0"/>
        </a:xfrm>
      </p:grpSpPr>
      <p:sp>
        <p:nvSpPr>
          <p:cNvPr id="588" name="Shape 58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589" name="Shape 5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3" name="Shape 593"/>
        <p:cNvGrpSpPr/>
        <p:nvPr/>
      </p:nvGrpSpPr>
      <p:grpSpPr>
        <a:xfrm>
          <a:off x="0" y="0"/>
          <a:ext cx="0" cy="0"/>
          <a:chOff x="0" y="0"/>
          <a:chExt cx="0" cy="0"/>
        </a:xfrm>
      </p:grpSpPr>
      <p:sp>
        <p:nvSpPr>
          <p:cNvPr id="594" name="Shape 5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595" name="Shape 595"/>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0" name="Shape 600"/>
        <p:cNvGrpSpPr/>
        <p:nvPr/>
      </p:nvGrpSpPr>
      <p:grpSpPr>
        <a:xfrm>
          <a:off x="0" y="0"/>
          <a:ext cx="0" cy="0"/>
          <a:chOff x="0" y="0"/>
          <a:chExt cx="0" cy="0"/>
        </a:xfrm>
      </p:grpSpPr>
      <p:sp>
        <p:nvSpPr>
          <p:cNvPr id="601" name="Shape 601"/>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02" name="Shape 60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8" name="Shape 608"/>
        <p:cNvGrpSpPr/>
        <p:nvPr/>
      </p:nvGrpSpPr>
      <p:grpSpPr>
        <a:xfrm>
          <a:off x="0" y="0"/>
          <a:ext cx="0" cy="0"/>
          <a:chOff x="0" y="0"/>
          <a:chExt cx="0" cy="0"/>
        </a:xfrm>
      </p:grpSpPr>
      <p:sp>
        <p:nvSpPr>
          <p:cNvPr id="609" name="Shape 609"/>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10" name="Shape 6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7" name="Shape 617"/>
        <p:cNvGrpSpPr/>
        <p:nvPr/>
      </p:nvGrpSpPr>
      <p:grpSpPr>
        <a:xfrm>
          <a:off x="0" y="0"/>
          <a:ext cx="0" cy="0"/>
          <a:chOff x="0" y="0"/>
          <a:chExt cx="0" cy="0"/>
        </a:xfrm>
      </p:grpSpPr>
      <p:sp>
        <p:nvSpPr>
          <p:cNvPr id="618" name="Shape 618"/>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619" name="Shape 61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43" name="Shape 24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49" name="Shape 249"/>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914400" y="4343400"/>
            <a:ext cx="5029199" cy="4114800"/>
          </a:xfrm>
          <a:prstGeom prst="rect">
            <a:avLst/>
          </a:prstGeom>
        </p:spPr>
        <p:txBody>
          <a:bodyPr anchorCtr="0" anchor="t" bIns="91425" lIns="91425" rIns="91425" tIns="91425">
            <a:noAutofit/>
          </a:bodyPr>
          <a:lstStyle/>
          <a:p>
            <a:pPr lvl="0">
              <a:spcBef>
                <a:spcPts val="0"/>
              </a:spcBef>
              <a:buNone/>
            </a:pPr>
            <a:r>
              <a:t/>
            </a:r>
            <a:endParaRPr/>
          </a:p>
        </p:txBody>
      </p:sp>
      <p:sp>
        <p:nvSpPr>
          <p:cNvPr id="255" name="Shape 25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261" name="Shape 261"/>
          <p:cNvSpPr txBox="1"/>
          <p:nvPr>
            <p:ph idx="1" type="body"/>
          </p:nvPr>
        </p:nvSpPr>
        <p:spPr>
          <a:xfrm>
            <a:off x="914400" y="4343400"/>
            <a:ext cx="50291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08.jpg"/><Relationship Id="rId4" Type="http://schemas.openxmlformats.org/officeDocument/2006/relationships/image" Target="../media/image0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 Id="rId3" Type="http://schemas.openxmlformats.org/officeDocument/2006/relationships/image" Target="../media/image04.png"/><Relationship Id="rId4" Type="http://schemas.openxmlformats.org/officeDocument/2006/relationships/image" Target="../media/image07.png"/><Relationship Id="rId11" Type="http://schemas.openxmlformats.org/officeDocument/2006/relationships/image" Target="../media/image13.png"/><Relationship Id="rId10" Type="http://schemas.openxmlformats.org/officeDocument/2006/relationships/image" Target="../media/image14.png"/><Relationship Id="rId9"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12.png"/><Relationship Id="rId8" Type="http://schemas.openxmlformats.org/officeDocument/2006/relationships/image" Target="../media/image0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19.jpg"/><Relationship Id="rId4" Type="http://schemas.openxmlformats.org/officeDocument/2006/relationships/image" Target="../media/image17.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3.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p:bg>
      <p:bgPr>
        <a:solidFill>
          <a:srgbClr val="000000"/>
        </a:solidFill>
      </p:bgPr>
    </p:bg>
    <p:spTree>
      <p:nvGrpSpPr>
        <p:cNvPr id="10" name="Shape 10"/>
        <p:cNvGrpSpPr/>
        <p:nvPr/>
      </p:nvGrpSpPr>
      <p:grpSpPr>
        <a:xfrm>
          <a:off x="0" y="0"/>
          <a:ext cx="0" cy="0"/>
          <a:chOff x="0" y="0"/>
          <a:chExt cx="0" cy="0"/>
        </a:xfrm>
      </p:grpSpPr>
      <p:cxnSp>
        <p:nvCxnSpPr>
          <p:cNvPr id="11" name="Shape 11"/>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 name="Shape 12"/>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pic>
        <p:nvPicPr>
          <p:cNvPr id="13" name="Shape 13"/>
          <p:cNvPicPr preferRelativeResize="0"/>
          <p:nvPr/>
        </p:nvPicPr>
        <p:blipFill rotWithShape="1">
          <a:blip r:embed="rId2">
            <a:alphaModFix/>
          </a:blip>
          <a:srcRect b="0" l="0" r="0" t="0"/>
          <a:stretch/>
        </p:blipFill>
        <p:spPr>
          <a:xfrm>
            <a:off x="634999" y="762000"/>
            <a:ext cx="2832101" cy="3047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56" name="Shape 56"/>
        <p:cNvGrpSpPr/>
        <p:nvPr/>
      </p:nvGrpSpPr>
      <p:grpSpPr>
        <a:xfrm>
          <a:off x="0" y="0"/>
          <a:ext cx="0" cy="0"/>
          <a:chOff x="0" y="0"/>
          <a:chExt cx="0" cy="0"/>
        </a:xfrm>
      </p:grpSpPr>
      <p:pic>
        <p:nvPicPr>
          <p:cNvPr id="57" name="Shape 57"/>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58" name="Shape 58"/>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59" name="Shape 59"/>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60" name="Shape 60"/>
          <p:cNvCxnSpPr/>
          <p:nvPr/>
        </p:nvCxnSpPr>
        <p:spPr>
          <a:xfrm>
            <a:off x="635000" y="635000"/>
            <a:ext cx="11734800" cy="11"/>
          </a:xfrm>
          <a:prstGeom prst="straightConnector1">
            <a:avLst/>
          </a:prstGeom>
          <a:noFill/>
          <a:ln>
            <a:noFill/>
          </a:ln>
        </p:spPr>
      </p:cxnSp>
      <p:cxnSp>
        <p:nvCxnSpPr>
          <p:cNvPr id="61" name="Shape 61"/>
          <p:cNvCxnSpPr/>
          <p:nvPr/>
        </p:nvCxnSpPr>
        <p:spPr>
          <a:xfrm>
            <a:off x="635000" y="1219200"/>
            <a:ext cx="11734800" cy="11"/>
          </a:xfrm>
          <a:prstGeom prst="straightConnector1">
            <a:avLst/>
          </a:prstGeom>
          <a:noFill/>
          <a:ln>
            <a:noFill/>
          </a:ln>
        </p:spPr>
      </p:cxnSp>
      <p:sp>
        <p:nvSpPr>
          <p:cNvPr id="62" name="Shape 62"/>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3" name="Shape 63"/>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64" name="Shape 64"/>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rts">
    <p:spTree>
      <p:nvGrpSpPr>
        <p:cNvPr id="65" name="Shape 65"/>
        <p:cNvGrpSpPr/>
        <p:nvPr/>
      </p:nvGrpSpPr>
      <p:grpSpPr>
        <a:xfrm>
          <a:off x="0" y="0"/>
          <a:ext cx="0" cy="0"/>
          <a:chOff x="0" y="0"/>
          <a:chExt cx="0" cy="0"/>
        </a:xfrm>
      </p:grpSpPr>
      <p:cxnSp>
        <p:nvCxnSpPr>
          <p:cNvPr id="66" name="Shape 66"/>
          <p:cNvCxnSpPr/>
          <p:nvPr/>
        </p:nvCxnSpPr>
        <p:spPr>
          <a:xfrm>
            <a:off x="635000" y="635000"/>
            <a:ext cx="11734800" cy="11"/>
          </a:xfrm>
          <a:prstGeom prst="straightConnector1">
            <a:avLst/>
          </a:prstGeom>
          <a:noFill/>
          <a:ln>
            <a:noFill/>
          </a:ln>
        </p:spPr>
      </p:cxnSp>
      <p:cxnSp>
        <p:nvCxnSpPr>
          <p:cNvPr id="67" name="Shape 67"/>
          <p:cNvCxnSpPr/>
          <p:nvPr/>
        </p:nvCxnSpPr>
        <p:spPr>
          <a:xfrm>
            <a:off x="635000" y="1219200"/>
            <a:ext cx="11734800" cy="11"/>
          </a:xfrm>
          <a:prstGeom prst="straightConnector1">
            <a:avLst/>
          </a:prstGeom>
          <a:noFill/>
          <a:ln>
            <a:noFill/>
          </a:ln>
        </p:spPr>
      </p:cxnSp>
      <p:sp>
        <p:nvSpPr>
          <p:cNvPr id="68" name="Shape 68"/>
          <p:cNvSpPr/>
          <p:nvPr/>
        </p:nvSpPr>
        <p:spPr>
          <a:xfrm>
            <a:off x="655827" y="2307725"/>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9" name="Shape 69"/>
          <p:cNvSpPr/>
          <p:nvPr/>
        </p:nvSpPr>
        <p:spPr>
          <a:xfrm>
            <a:off x="4386428" y="2303347"/>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7409003" y="2423731"/>
            <a:ext cx="3000000" cy="3000000"/>
          </a:xfrm>
          <a:prstGeom prst="rect">
            <a:avLst/>
          </a:prstGeom>
          <a:solidFill>
            <a:srgbClr val="FFFFFF"/>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llouts">
    <p:spTree>
      <p:nvGrpSpPr>
        <p:cNvPr id="71" name="Shape 71"/>
        <p:cNvGrpSpPr/>
        <p:nvPr/>
      </p:nvGrpSpPr>
      <p:grpSpPr>
        <a:xfrm>
          <a:off x="0" y="0"/>
          <a:ext cx="0" cy="0"/>
          <a:chOff x="0" y="0"/>
          <a:chExt cx="0" cy="0"/>
        </a:xfrm>
      </p:grpSpPr>
      <p:cxnSp>
        <p:nvCxnSpPr>
          <p:cNvPr id="72" name="Shape 72"/>
          <p:cNvCxnSpPr/>
          <p:nvPr/>
        </p:nvCxnSpPr>
        <p:spPr>
          <a:xfrm>
            <a:off x="635000" y="635000"/>
            <a:ext cx="11734800" cy="11"/>
          </a:xfrm>
          <a:prstGeom prst="straightConnector1">
            <a:avLst/>
          </a:prstGeom>
          <a:noFill/>
          <a:ln>
            <a:noFill/>
          </a:ln>
        </p:spPr>
      </p:cxnSp>
      <p:cxnSp>
        <p:nvCxnSpPr>
          <p:cNvPr id="73" name="Shape 73"/>
          <p:cNvCxnSpPr/>
          <p:nvPr/>
        </p:nvCxnSpPr>
        <p:spPr>
          <a:xfrm>
            <a:off x="635000" y="1219200"/>
            <a:ext cx="11734800" cy="11"/>
          </a:xfrm>
          <a:prstGeom prst="straightConnector1">
            <a:avLst/>
          </a:prstGeom>
          <a:noFill/>
          <a:ln>
            <a:noFill/>
          </a:ln>
        </p:spPr>
      </p:cxnSp>
      <p:grpSp>
        <p:nvGrpSpPr>
          <p:cNvPr id="74" name="Shape 74"/>
          <p:cNvGrpSpPr/>
          <p:nvPr/>
        </p:nvGrpSpPr>
        <p:grpSpPr>
          <a:xfrm>
            <a:off x="635000" y="1828800"/>
            <a:ext cx="1270001" cy="1270001"/>
            <a:chOff x="0" y="0"/>
            <a:chExt cx="1270000" cy="1270000"/>
          </a:xfrm>
        </p:grpSpPr>
        <p:pic>
          <p:nvPicPr>
            <p:cNvPr id="75" name="Shape 75"/>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76" name="Shape 76"/>
            <p:cNvSpPr/>
            <p:nvPr/>
          </p:nvSpPr>
          <p:spPr>
            <a:xfrm>
              <a:off x="889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STICKER</a:t>
              </a:r>
              <a:br>
                <a:rPr b="1" i="0" lang="en-US" sz="1800" u="none" cap="none" strike="noStrike">
                  <a:solidFill>
                    <a:srgbClr val="000000"/>
                  </a:solidFill>
                  <a:latin typeface="Arial"/>
                  <a:ea typeface="Arial"/>
                  <a:cs typeface="Arial"/>
                  <a:sym typeface="Arial"/>
                </a:rPr>
              </a:br>
              <a:r>
                <a:rPr b="1" i="0" lang="en-US" sz="1800" u="none" cap="none" strike="noStrike">
                  <a:solidFill>
                    <a:srgbClr val="000000"/>
                  </a:solidFill>
                  <a:latin typeface="Arial"/>
                  <a:ea typeface="Arial"/>
                  <a:cs typeface="Arial"/>
                  <a:sym typeface="Arial"/>
                </a:rPr>
                <a:t>TEXT</a:t>
              </a:r>
            </a:p>
          </p:txBody>
        </p:sp>
      </p:grpSp>
      <p:grpSp>
        <p:nvGrpSpPr>
          <p:cNvPr id="77" name="Shape 77"/>
          <p:cNvGrpSpPr/>
          <p:nvPr/>
        </p:nvGrpSpPr>
        <p:grpSpPr>
          <a:xfrm>
            <a:off x="2159000" y="1828800"/>
            <a:ext cx="1270001" cy="1270001"/>
            <a:chOff x="0" y="0"/>
            <a:chExt cx="1270000" cy="1270000"/>
          </a:xfrm>
        </p:grpSpPr>
        <p:pic>
          <p:nvPicPr>
            <p:cNvPr id="78" name="Shape 78"/>
            <p:cNvPicPr preferRelativeResize="0"/>
            <p:nvPr/>
          </p:nvPicPr>
          <p:blipFill rotWithShape="1">
            <a:blip r:embed="rId3">
              <a:alphaModFix/>
            </a:blip>
            <a:srcRect b="0" l="0" r="0" t="0"/>
            <a:stretch/>
          </p:blipFill>
          <p:spPr>
            <a:xfrm>
              <a:off x="0" y="0"/>
              <a:ext cx="1270000" cy="1270000"/>
            </a:xfrm>
            <a:prstGeom prst="rect">
              <a:avLst/>
            </a:prstGeom>
            <a:noFill/>
            <a:ln>
              <a:noFill/>
            </a:ln>
          </p:spPr>
        </p:pic>
        <p:sp>
          <p:nvSpPr>
            <p:cNvPr id="79" name="Shape 79"/>
            <p:cNvSpPr/>
            <p:nvPr/>
          </p:nvSpPr>
          <p:spPr>
            <a:xfrm>
              <a:off x="101600" y="3479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0" name="Shape 80"/>
          <p:cNvGrpSpPr/>
          <p:nvPr/>
        </p:nvGrpSpPr>
        <p:grpSpPr>
          <a:xfrm>
            <a:off x="635000" y="3340100"/>
            <a:ext cx="1270001" cy="1270001"/>
            <a:chOff x="0" y="0"/>
            <a:chExt cx="1270000" cy="1270000"/>
          </a:xfrm>
        </p:grpSpPr>
        <p:pic>
          <p:nvPicPr>
            <p:cNvPr id="81" name="Shape 81"/>
            <p:cNvPicPr preferRelativeResize="0"/>
            <p:nvPr/>
          </p:nvPicPr>
          <p:blipFill rotWithShape="1">
            <a:blip r:embed="rId4">
              <a:alphaModFix/>
            </a:blip>
            <a:srcRect b="0" l="0" r="0" t="0"/>
            <a:stretch/>
          </p:blipFill>
          <p:spPr>
            <a:xfrm>
              <a:off x="0" y="0"/>
              <a:ext cx="1270000" cy="1270000"/>
            </a:xfrm>
            <a:prstGeom prst="rect">
              <a:avLst/>
            </a:prstGeom>
            <a:noFill/>
            <a:ln>
              <a:noFill/>
            </a:ln>
          </p:spPr>
        </p:pic>
        <p:sp>
          <p:nvSpPr>
            <p:cNvPr id="82" name="Shape 82"/>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3" name="Shape 83"/>
          <p:cNvGrpSpPr/>
          <p:nvPr/>
        </p:nvGrpSpPr>
        <p:grpSpPr>
          <a:xfrm>
            <a:off x="2159000" y="3340100"/>
            <a:ext cx="1270001" cy="1270001"/>
            <a:chOff x="0" y="0"/>
            <a:chExt cx="1270000" cy="1270000"/>
          </a:xfrm>
        </p:grpSpPr>
        <p:pic>
          <p:nvPicPr>
            <p:cNvPr id="84" name="Shape 84"/>
            <p:cNvPicPr preferRelativeResize="0"/>
            <p:nvPr/>
          </p:nvPicPr>
          <p:blipFill rotWithShape="1">
            <a:blip r:embed="rId5">
              <a:alphaModFix/>
            </a:blip>
            <a:srcRect b="0" l="0" r="0" t="0"/>
            <a:stretch/>
          </p:blipFill>
          <p:spPr>
            <a:xfrm>
              <a:off x="0" y="0"/>
              <a:ext cx="1270000" cy="1270000"/>
            </a:xfrm>
            <a:prstGeom prst="rect">
              <a:avLst/>
            </a:prstGeom>
            <a:noFill/>
            <a:ln>
              <a:noFill/>
            </a:ln>
          </p:spPr>
        </p:pic>
        <p:sp>
          <p:nvSpPr>
            <p:cNvPr id="85" name="Shape 85"/>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6" name="Shape 86"/>
          <p:cNvGrpSpPr/>
          <p:nvPr/>
        </p:nvGrpSpPr>
        <p:grpSpPr>
          <a:xfrm>
            <a:off x="635000" y="4876800"/>
            <a:ext cx="1270001" cy="1270001"/>
            <a:chOff x="0" y="0"/>
            <a:chExt cx="1270000" cy="1270000"/>
          </a:xfrm>
        </p:grpSpPr>
        <p:pic>
          <p:nvPicPr>
            <p:cNvPr id="87" name="Shape 87"/>
            <p:cNvPicPr preferRelativeResize="0"/>
            <p:nvPr/>
          </p:nvPicPr>
          <p:blipFill rotWithShape="1">
            <a:blip r:embed="rId6">
              <a:alphaModFix/>
            </a:blip>
            <a:srcRect b="0" l="0" r="0" t="0"/>
            <a:stretch/>
          </p:blipFill>
          <p:spPr>
            <a:xfrm>
              <a:off x="0" y="0"/>
              <a:ext cx="1270000" cy="1270000"/>
            </a:xfrm>
            <a:prstGeom prst="rect">
              <a:avLst/>
            </a:prstGeom>
            <a:noFill/>
            <a:ln>
              <a:noFill/>
            </a:ln>
          </p:spPr>
        </p:pic>
        <p:sp>
          <p:nvSpPr>
            <p:cNvPr id="88" name="Shape 88"/>
            <p:cNvSpPr/>
            <p:nvPr/>
          </p:nvSpPr>
          <p:spPr>
            <a:xfrm>
              <a:off x="88900" y="3225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grpSp>
        <p:nvGrpSpPr>
          <p:cNvPr id="89" name="Shape 89"/>
          <p:cNvGrpSpPr/>
          <p:nvPr/>
        </p:nvGrpSpPr>
        <p:grpSpPr>
          <a:xfrm>
            <a:off x="2159000" y="4876800"/>
            <a:ext cx="1270001" cy="1270001"/>
            <a:chOff x="0" y="0"/>
            <a:chExt cx="1270000" cy="1270000"/>
          </a:xfrm>
        </p:grpSpPr>
        <p:pic>
          <p:nvPicPr>
            <p:cNvPr id="90" name="Shape 90"/>
            <p:cNvPicPr preferRelativeResize="0"/>
            <p:nvPr/>
          </p:nvPicPr>
          <p:blipFill rotWithShape="1">
            <a:blip r:embed="rId7">
              <a:alphaModFix/>
            </a:blip>
            <a:srcRect b="0" l="0" r="0" t="0"/>
            <a:stretch/>
          </p:blipFill>
          <p:spPr>
            <a:xfrm>
              <a:off x="0" y="0"/>
              <a:ext cx="1270000" cy="1270000"/>
            </a:xfrm>
            <a:prstGeom prst="rect">
              <a:avLst/>
            </a:prstGeom>
            <a:noFill/>
            <a:ln>
              <a:noFill/>
            </a:ln>
          </p:spPr>
        </p:pic>
        <p:sp>
          <p:nvSpPr>
            <p:cNvPr id="91" name="Shape 91"/>
            <p:cNvSpPr/>
            <p:nvPr/>
          </p:nvSpPr>
          <p:spPr>
            <a:xfrm>
              <a:off x="101600" y="335279"/>
              <a:ext cx="1079499" cy="67564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STICKER</a:t>
              </a:r>
              <a:br>
                <a:rPr b="1" i="0" lang="en-US" sz="1800" u="none" cap="none" strike="noStrike">
                  <a:solidFill>
                    <a:srgbClr val="FFFFFF"/>
                  </a:solidFill>
                  <a:latin typeface="Arial"/>
                  <a:ea typeface="Arial"/>
                  <a:cs typeface="Arial"/>
                  <a:sym typeface="Arial"/>
                </a:rPr>
              </a:br>
              <a:r>
                <a:rPr b="1" i="0" lang="en-US" sz="1800" u="none" cap="none" strike="noStrike">
                  <a:solidFill>
                    <a:srgbClr val="FFFFFF"/>
                  </a:solidFill>
                  <a:latin typeface="Arial"/>
                  <a:ea typeface="Arial"/>
                  <a:cs typeface="Arial"/>
                  <a:sym typeface="Arial"/>
                </a:rPr>
                <a:t>TEXT</a:t>
              </a:r>
            </a:p>
          </p:txBody>
        </p:sp>
      </p:grpSp>
      <p:sp>
        <p:nvSpPr>
          <p:cNvPr id="92" name="Shape 92"/>
          <p:cNvSpPr/>
          <p:nvPr/>
        </p:nvSpPr>
        <p:spPr>
          <a:xfrm>
            <a:off x="8790781" y="1828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no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Doet</a:t>
            </a:r>
          </a:p>
        </p:txBody>
      </p:sp>
      <p:grpSp>
        <p:nvGrpSpPr>
          <p:cNvPr id="93" name="Shape 93"/>
          <p:cNvGrpSpPr/>
          <p:nvPr/>
        </p:nvGrpSpPr>
        <p:grpSpPr>
          <a:xfrm>
            <a:off x="4051298" y="1828799"/>
            <a:ext cx="2032001" cy="2032001"/>
            <a:chOff x="0" y="0"/>
            <a:chExt cx="2032000" cy="2032000"/>
          </a:xfrm>
        </p:grpSpPr>
        <p:pic>
          <p:nvPicPr>
            <p:cNvPr id="94" name="Shape 94"/>
            <p:cNvPicPr preferRelativeResize="0"/>
            <p:nvPr/>
          </p:nvPicPr>
          <p:blipFill rotWithShape="1">
            <a:blip r:embed="rId8">
              <a:alphaModFix/>
            </a:blip>
            <a:srcRect b="0" l="0" r="0" t="0"/>
            <a:stretch/>
          </p:blipFill>
          <p:spPr>
            <a:xfrm>
              <a:off x="0" y="0"/>
              <a:ext cx="2032000" cy="2032000"/>
            </a:xfrm>
            <a:prstGeom prst="rect">
              <a:avLst/>
            </a:prstGeom>
            <a:noFill/>
            <a:ln>
              <a:noFill/>
            </a:ln>
          </p:spPr>
        </p:pic>
        <p:sp>
          <p:nvSpPr>
            <p:cNvPr id="95" name="Shape 95"/>
            <p:cNvSpPr/>
            <p:nvPr/>
          </p:nvSpPr>
          <p:spPr>
            <a:xfrm>
              <a:off x="1651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000000"/>
                  </a:solidFill>
                  <a:latin typeface="Arial"/>
                  <a:ea typeface="Arial"/>
                  <a:cs typeface="Arial"/>
                  <a:sym typeface="Arial"/>
                </a:rPr>
                <a:t>INSERT TERM</a:t>
              </a:r>
            </a:p>
          </p:txBody>
        </p:sp>
        <p:sp>
          <p:nvSpPr>
            <p:cNvPr id="96" name="Shape 96"/>
            <p:cNvSpPr/>
            <p:nvPr/>
          </p:nvSpPr>
          <p:spPr>
            <a:xfrm>
              <a:off x="1651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97" name="Shape 97"/>
          <p:cNvGrpSpPr/>
          <p:nvPr/>
        </p:nvGrpSpPr>
        <p:grpSpPr>
          <a:xfrm>
            <a:off x="6362698" y="1828799"/>
            <a:ext cx="2032001" cy="2032001"/>
            <a:chOff x="0" y="0"/>
            <a:chExt cx="2032000" cy="2032000"/>
          </a:xfrm>
        </p:grpSpPr>
        <p:pic>
          <p:nvPicPr>
            <p:cNvPr id="98" name="Shape 98"/>
            <p:cNvPicPr preferRelativeResize="0"/>
            <p:nvPr/>
          </p:nvPicPr>
          <p:blipFill rotWithShape="1">
            <a:blip r:embed="rId9">
              <a:alphaModFix/>
            </a:blip>
            <a:srcRect b="0" l="0" r="0" t="0"/>
            <a:stretch/>
          </p:blipFill>
          <p:spPr>
            <a:xfrm>
              <a:off x="0" y="0"/>
              <a:ext cx="2032000" cy="2032000"/>
            </a:xfrm>
            <a:prstGeom prst="rect">
              <a:avLst/>
            </a:prstGeom>
            <a:noFill/>
            <a:ln>
              <a:noFill/>
            </a:ln>
          </p:spPr>
        </p:pic>
        <p:sp>
          <p:nvSpPr>
            <p:cNvPr id="99" name="Shape 99"/>
            <p:cNvSpPr/>
            <p:nvPr/>
          </p:nvSpPr>
          <p:spPr>
            <a:xfrm>
              <a:off x="177800" y="1524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0" name="Shape 100"/>
            <p:cNvSpPr/>
            <p:nvPr/>
          </p:nvSpPr>
          <p:spPr>
            <a:xfrm>
              <a:off x="177800" y="4191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1" name="Shape 101"/>
          <p:cNvGrpSpPr/>
          <p:nvPr/>
        </p:nvGrpSpPr>
        <p:grpSpPr>
          <a:xfrm>
            <a:off x="4051298" y="4114798"/>
            <a:ext cx="2032001" cy="2032001"/>
            <a:chOff x="0" y="0"/>
            <a:chExt cx="2032000" cy="2032000"/>
          </a:xfrm>
        </p:grpSpPr>
        <p:pic>
          <p:nvPicPr>
            <p:cNvPr id="102" name="Shape 102"/>
            <p:cNvPicPr preferRelativeResize="0"/>
            <p:nvPr/>
          </p:nvPicPr>
          <p:blipFill rotWithShape="1">
            <a:blip r:embed="rId10">
              <a:alphaModFix/>
            </a:blip>
            <a:srcRect b="0" l="0" r="0" t="0"/>
            <a:stretch/>
          </p:blipFill>
          <p:spPr>
            <a:xfrm>
              <a:off x="0" y="0"/>
              <a:ext cx="2032000" cy="2032000"/>
            </a:xfrm>
            <a:prstGeom prst="rect">
              <a:avLst/>
            </a:prstGeom>
            <a:noFill/>
            <a:ln>
              <a:noFill/>
            </a:ln>
          </p:spPr>
        </p:pic>
        <p:sp>
          <p:nvSpPr>
            <p:cNvPr id="103" name="Shape 103"/>
            <p:cNvSpPr/>
            <p:nvPr/>
          </p:nvSpPr>
          <p:spPr>
            <a:xfrm>
              <a:off x="1651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4" name="Shape 104"/>
            <p:cNvSpPr/>
            <p:nvPr/>
          </p:nvSpPr>
          <p:spPr>
            <a:xfrm>
              <a:off x="1651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grpSp>
        <p:nvGrpSpPr>
          <p:cNvPr id="105" name="Shape 105"/>
          <p:cNvGrpSpPr/>
          <p:nvPr/>
        </p:nvGrpSpPr>
        <p:grpSpPr>
          <a:xfrm>
            <a:off x="6362698" y="4114798"/>
            <a:ext cx="2032001" cy="2032001"/>
            <a:chOff x="0" y="0"/>
            <a:chExt cx="2032000" cy="2032000"/>
          </a:xfrm>
        </p:grpSpPr>
        <p:pic>
          <p:nvPicPr>
            <p:cNvPr id="106" name="Shape 106"/>
            <p:cNvPicPr preferRelativeResize="0"/>
            <p:nvPr/>
          </p:nvPicPr>
          <p:blipFill rotWithShape="1">
            <a:blip r:embed="rId11">
              <a:alphaModFix/>
            </a:blip>
            <a:srcRect b="0" l="0" r="0" t="0"/>
            <a:stretch/>
          </p:blipFill>
          <p:spPr>
            <a:xfrm>
              <a:off x="0" y="0"/>
              <a:ext cx="2032000" cy="2032000"/>
            </a:xfrm>
            <a:prstGeom prst="rect">
              <a:avLst/>
            </a:prstGeom>
            <a:noFill/>
            <a:ln>
              <a:noFill/>
            </a:ln>
          </p:spPr>
        </p:pic>
        <p:sp>
          <p:nvSpPr>
            <p:cNvPr id="107" name="Shape 107"/>
            <p:cNvSpPr/>
            <p:nvPr/>
          </p:nvSpPr>
          <p:spPr>
            <a:xfrm>
              <a:off x="177800" y="177800"/>
              <a:ext cx="1676399" cy="233681"/>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1800" u="none" cap="none" strike="noStrike">
                  <a:solidFill>
                    <a:srgbClr val="FFFFFF"/>
                  </a:solidFill>
                  <a:latin typeface="Arial"/>
                  <a:ea typeface="Arial"/>
                  <a:cs typeface="Arial"/>
                  <a:sym typeface="Arial"/>
                </a:rPr>
                <a:t>INSERT TERM</a:t>
              </a:r>
            </a:p>
          </p:txBody>
        </p:sp>
        <p:sp>
          <p:nvSpPr>
            <p:cNvPr id="108" name="Shape 108"/>
            <p:cNvSpPr/>
            <p:nvPr/>
          </p:nvSpPr>
          <p:spPr>
            <a:xfrm>
              <a:off x="177800" y="444500"/>
              <a:ext cx="1676399" cy="1415135"/>
            </a:xfrm>
            <a:prstGeom prst="rect">
              <a:avLst/>
            </a:prstGeom>
            <a:noFill/>
            <a:ln>
              <a:noFill/>
            </a:ln>
          </p:spPr>
          <p:txBody>
            <a:bodyPr anchorCtr="0" anchor="t" bIns="0" lIns="0" rIns="0" tIns="0">
              <a:noAutofit/>
            </a:bodyPr>
            <a:lstStyle/>
            <a:p>
              <a:pPr indent="0" lvl="0" marL="0" marR="0" rtl="0" algn="l">
                <a:lnSpc>
                  <a:spcPct val="133333"/>
                </a:lnSpc>
                <a:spcBef>
                  <a:spcPts val="0"/>
                </a:spcBef>
                <a:buSzPct val="25000"/>
                <a:buNone/>
              </a:pPr>
              <a:r>
                <a:rPr b="0" i="0" lang="en-US" sz="1200" u="none" cap="none" strike="noStrike">
                  <a:solidFill>
                    <a:srgbClr val="FFFFFF"/>
                  </a:solidFill>
                  <a:latin typeface="Arial"/>
                  <a:ea typeface="Arial"/>
                  <a:cs typeface="Arial"/>
                  <a:sym typeface="Arial"/>
                </a:rPr>
                <a:t>Insert glossary definition here. Lorem ipsum dolor sit amet, consectetur adipiscing elit. Vivamus erat leo, volutpat et ultrices eget, faucibus ut orci.</a:t>
              </a:r>
            </a:p>
          </p:txBody>
        </p:sp>
      </p:grpSp>
      <p:sp>
        <p:nvSpPr>
          <p:cNvPr id="109" name="Shape 109"/>
          <p:cNvSpPr/>
          <p:nvPr/>
        </p:nvSpPr>
        <p:spPr>
          <a:xfrm>
            <a:off x="8790781" y="4114800"/>
            <a:ext cx="3236119" cy="2032000"/>
          </a:xfrm>
          <a:custGeom>
            <a:pathLst>
              <a:path extrusionOk="0" h="21600" w="2160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a:noFill/>
          </a:ln>
        </p:spPr>
        <p:txBody>
          <a:bodyPr anchorCtr="0" anchor="t" bIns="279400" lIns="279400" rIns="279400" tIns="279400">
            <a:noAutofit/>
          </a:bodyPr>
          <a:lstStyle/>
          <a:p>
            <a:pPr indent="0" lvl="0" marL="0" marR="0" rtl="0" algn="l">
              <a:lnSpc>
                <a:spcPct val="133333"/>
              </a:lnSpc>
              <a:spcBef>
                <a:spcPts val="0"/>
              </a:spcBef>
              <a:buSzPct val="25000"/>
              <a:buNone/>
            </a:pPr>
            <a:r>
              <a:rPr b="0" i="0" lang="en-US" sz="1200" u="none" cap="none" strike="noStrike">
                <a:solidFill>
                  <a:srgbClr val="000000"/>
                </a:solidFill>
                <a:latin typeface="Arial"/>
                <a:ea typeface="Arial"/>
                <a:cs typeface="Arial"/>
                <a:sym typeface="Aria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p:spTree>
      <p:nvGrpSpPr>
        <p:cNvPr id="110" name="Shape 110"/>
        <p:cNvGrpSpPr/>
        <p:nvPr/>
      </p:nvGrpSpPr>
      <p:grpSpPr>
        <a:xfrm>
          <a:off x="0" y="0"/>
          <a:ext cx="0" cy="0"/>
          <a:chOff x="0" y="0"/>
          <a:chExt cx="0" cy="0"/>
        </a:xfrm>
      </p:grpSpPr>
      <p:cxnSp>
        <p:nvCxnSpPr>
          <p:cNvPr id="111" name="Shape 111"/>
          <p:cNvCxnSpPr/>
          <p:nvPr/>
        </p:nvCxnSpPr>
        <p:spPr>
          <a:xfrm>
            <a:off x="635000" y="635000"/>
            <a:ext cx="11734800" cy="11"/>
          </a:xfrm>
          <a:prstGeom prst="straightConnector1">
            <a:avLst/>
          </a:prstGeom>
          <a:noFill/>
          <a:ln>
            <a:noFill/>
          </a:ln>
        </p:spPr>
      </p:cxnSp>
      <p:cxnSp>
        <p:nvCxnSpPr>
          <p:cNvPr id="112" name="Shape 112"/>
          <p:cNvCxnSpPr/>
          <p:nvPr/>
        </p:nvCxnSpPr>
        <p:spPr>
          <a:xfrm>
            <a:off x="635000" y="1219200"/>
            <a:ext cx="11734800" cy="11"/>
          </a:xfrm>
          <a:prstGeom prst="straightConnector1">
            <a:avLst/>
          </a:prstGeom>
          <a:noFill/>
          <a:ln>
            <a:noFill/>
          </a:ln>
        </p:spPr>
      </p:cxnSp>
      <p:grpSp>
        <p:nvGrpSpPr>
          <p:cNvPr id="113" name="Shape 113"/>
          <p:cNvGrpSpPr/>
          <p:nvPr/>
        </p:nvGrpSpPr>
        <p:grpSpPr>
          <a:xfrm>
            <a:off x="1384299" y="3130550"/>
            <a:ext cx="1270001" cy="1270001"/>
            <a:chOff x="0" y="0"/>
            <a:chExt cx="1270000" cy="1270000"/>
          </a:xfrm>
        </p:grpSpPr>
        <p:pic>
          <p:nvPicPr>
            <p:cNvPr id="114" name="Shape 114"/>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15" name="Shape 115"/>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16" name="Shape 116"/>
          <p:cNvCxnSpPr/>
          <p:nvPr/>
        </p:nvCxnSpPr>
        <p:spPr>
          <a:xfrm flipH="1" rot="10800000">
            <a:off x="3911600" y="3243406"/>
            <a:ext cx="3735026" cy="290"/>
          </a:xfrm>
          <a:prstGeom prst="straightConnector1">
            <a:avLst/>
          </a:prstGeom>
          <a:noFill/>
          <a:ln>
            <a:noFill/>
          </a:ln>
        </p:spPr>
      </p:cxnSp>
      <p:cxnSp>
        <p:nvCxnSpPr>
          <p:cNvPr id="117" name="Shape 117"/>
          <p:cNvCxnSpPr/>
          <p:nvPr/>
        </p:nvCxnSpPr>
        <p:spPr>
          <a:xfrm flipH="1" rot="10800000">
            <a:off x="3911600" y="5381323"/>
            <a:ext cx="3735026" cy="290"/>
          </a:xfrm>
          <a:prstGeom prst="straightConnector1">
            <a:avLst/>
          </a:prstGeom>
          <a:noFill/>
          <a:ln>
            <a:noFill/>
          </a:ln>
        </p:spPr>
      </p:cxnSp>
      <p:sp>
        <p:nvSpPr>
          <p:cNvPr id="118" name="Shape 118"/>
          <p:cNvSpPr/>
          <p:nvPr/>
        </p:nvSpPr>
        <p:spPr>
          <a:xfrm>
            <a:off x="3911600" y="2989696"/>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TIMING</a:t>
            </a:r>
          </a:p>
        </p:txBody>
      </p:sp>
      <p:sp>
        <p:nvSpPr>
          <p:cNvPr id="119" name="Shape 119"/>
          <p:cNvSpPr/>
          <p:nvPr/>
        </p:nvSpPr>
        <p:spPr>
          <a:xfrm>
            <a:off x="3911600" y="5114914"/>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cxnSp>
        <p:nvCxnSpPr>
          <p:cNvPr id="120" name="Shape 120"/>
          <p:cNvCxnSpPr/>
          <p:nvPr/>
        </p:nvCxnSpPr>
        <p:spPr>
          <a:xfrm flipH="1" rot="10800000">
            <a:off x="3911600" y="2223009"/>
            <a:ext cx="3735026" cy="290"/>
          </a:xfrm>
          <a:prstGeom prst="straightConnector1">
            <a:avLst/>
          </a:prstGeom>
          <a:noFill/>
          <a:ln>
            <a:noFill/>
          </a:ln>
        </p:spPr>
      </p:cxnSp>
      <p:sp>
        <p:nvSpPr>
          <p:cNvPr id="121" name="Shape 121"/>
          <p:cNvSpPr/>
          <p:nvPr/>
        </p:nvSpPr>
        <p:spPr>
          <a:xfrm>
            <a:off x="3911600" y="1969299"/>
            <a:ext cx="3733800" cy="254001"/>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cxnSp>
        <p:nvCxnSpPr>
          <p:cNvPr id="122" name="Shape 122"/>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amp;A">
    <p:bg>
      <p:bgPr>
        <a:solidFill>
          <a:srgbClr val="FFDB00"/>
        </a:solidFill>
      </p:bgPr>
    </p:bg>
    <p:spTree>
      <p:nvGrpSpPr>
        <p:cNvPr id="123" name="Shape 123"/>
        <p:cNvGrpSpPr/>
        <p:nvPr/>
      </p:nvGrpSpPr>
      <p:grpSpPr>
        <a:xfrm>
          <a:off x="0" y="0"/>
          <a:ext cx="0" cy="0"/>
          <a:chOff x="0" y="0"/>
          <a:chExt cx="0" cy="0"/>
        </a:xfrm>
      </p:grpSpPr>
      <p:cxnSp>
        <p:nvCxnSpPr>
          <p:cNvPr id="124" name="Shape 124"/>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5" name="Shape 125"/>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26" name="Shape 126"/>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Q&amp;A</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it Tickets">
    <p:bg>
      <p:bgPr>
        <a:solidFill>
          <a:srgbClr val="FFAFC0"/>
        </a:solidFill>
      </p:bgPr>
    </p:bg>
    <p:spTree>
      <p:nvGrpSpPr>
        <p:cNvPr id="127" name="Shape 127"/>
        <p:cNvGrpSpPr/>
        <p:nvPr/>
      </p:nvGrpSpPr>
      <p:grpSpPr>
        <a:xfrm>
          <a:off x="0" y="0"/>
          <a:ext cx="0" cy="0"/>
          <a:chOff x="0" y="0"/>
          <a:chExt cx="0" cy="0"/>
        </a:xfrm>
      </p:grpSpPr>
      <p:cxnSp>
        <p:nvCxnSpPr>
          <p:cNvPr id="128" name="Shape 128"/>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29" name="Shape 129"/>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30" name="Shape 130"/>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EXIT TICKETS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131" name="Shape 131"/>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Activity copy">
    <p:spTree>
      <p:nvGrpSpPr>
        <p:cNvPr id="132" name="Shape 132"/>
        <p:cNvGrpSpPr/>
        <p:nvPr/>
      </p:nvGrpSpPr>
      <p:grpSpPr>
        <a:xfrm>
          <a:off x="0" y="0"/>
          <a:ext cx="0" cy="0"/>
          <a:chOff x="0" y="0"/>
          <a:chExt cx="0" cy="0"/>
        </a:xfrm>
      </p:grpSpPr>
      <p:cxnSp>
        <p:nvCxnSpPr>
          <p:cNvPr id="133" name="Shape 133"/>
          <p:cNvCxnSpPr/>
          <p:nvPr/>
        </p:nvCxnSpPr>
        <p:spPr>
          <a:xfrm>
            <a:off x="635000" y="635000"/>
            <a:ext cx="11734800" cy="11"/>
          </a:xfrm>
          <a:prstGeom prst="straightConnector1">
            <a:avLst/>
          </a:prstGeom>
          <a:noFill/>
          <a:ln>
            <a:noFill/>
          </a:ln>
        </p:spPr>
      </p:cxnSp>
      <p:cxnSp>
        <p:nvCxnSpPr>
          <p:cNvPr id="134" name="Shape 134"/>
          <p:cNvCxnSpPr/>
          <p:nvPr/>
        </p:nvCxnSpPr>
        <p:spPr>
          <a:xfrm>
            <a:off x="635000" y="1219200"/>
            <a:ext cx="11734800" cy="11"/>
          </a:xfrm>
          <a:prstGeom prst="straightConnector1">
            <a:avLst/>
          </a:prstGeom>
          <a:noFill/>
          <a:ln>
            <a:noFill/>
          </a:ln>
        </p:spPr>
      </p:cxnSp>
      <p:grpSp>
        <p:nvGrpSpPr>
          <p:cNvPr id="135" name="Shape 135"/>
          <p:cNvGrpSpPr/>
          <p:nvPr/>
        </p:nvGrpSpPr>
        <p:grpSpPr>
          <a:xfrm>
            <a:off x="1384299" y="3130550"/>
            <a:ext cx="1270001" cy="1270001"/>
            <a:chOff x="0" y="0"/>
            <a:chExt cx="1270000" cy="1270000"/>
          </a:xfrm>
        </p:grpSpPr>
        <p:pic>
          <p:nvPicPr>
            <p:cNvPr id="136" name="Shape 136"/>
            <p:cNvPicPr preferRelativeResize="0"/>
            <p:nvPr/>
          </p:nvPicPr>
          <p:blipFill rotWithShape="1">
            <a:blip r:embed="rId2">
              <a:alphaModFix/>
            </a:blip>
            <a:srcRect b="0" l="0" r="0" t="0"/>
            <a:stretch/>
          </p:blipFill>
          <p:spPr>
            <a:xfrm>
              <a:off x="0" y="0"/>
              <a:ext cx="1270000" cy="1270000"/>
            </a:xfrm>
            <a:prstGeom prst="rect">
              <a:avLst/>
            </a:prstGeom>
            <a:noFill/>
            <a:ln>
              <a:noFill/>
            </a:ln>
          </p:spPr>
        </p:pic>
        <p:sp>
          <p:nvSpPr>
            <p:cNvPr id="137" name="Shape 137"/>
            <p:cNvSpPr/>
            <p:nvPr/>
          </p:nvSpPr>
          <p:spPr>
            <a:xfrm>
              <a:off x="88900" y="543558"/>
              <a:ext cx="1079499" cy="233682"/>
            </a:xfrm>
            <a:prstGeom prst="rect">
              <a:avLst/>
            </a:prstGeom>
            <a:noFill/>
            <a:ln>
              <a:noFill/>
            </a:ln>
          </p:spPr>
          <p:txBody>
            <a:bodyPr anchorCtr="0" anchor="ctr" bIns="0" lIns="0" rIns="0" tIns="0">
              <a:noAutofit/>
            </a:bodyPr>
            <a:lstStyle/>
            <a:p>
              <a:pPr indent="0" lvl="0" marL="0" marR="0" rtl="0" algn="ctr">
                <a:lnSpc>
                  <a:spcPct val="75000"/>
                </a:lnSpc>
                <a:spcBef>
                  <a:spcPts val="0"/>
                </a:spcBef>
                <a:buSzPct val="25000"/>
                <a:buNone/>
              </a:pPr>
              <a:r>
                <a:rPr b="1" i="0" lang="en-US" sz="1800" u="none" cap="none" strike="noStrike">
                  <a:solidFill>
                    <a:srgbClr val="FFFFFF"/>
                  </a:solidFill>
                  <a:latin typeface="Arial"/>
                  <a:ea typeface="Arial"/>
                  <a:cs typeface="Arial"/>
                  <a:sym typeface="Arial"/>
                </a:rPr>
                <a:t>EXERCISE</a:t>
              </a:r>
            </a:p>
          </p:txBody>
        </p:sp>
      </p:grpSp>
      <p:cxnSp>
        <p:nvCxnSpPr>
          <p:cNvPr id="138" name="Shape 138"/>
          <p:cNvCxnSpPr/>
          <p:nvPr/>
        </p:nvCxnSpPr>
        <p:spPr>
          <a:xfrm flipH="1" rot="10800000">
            <a:off x="3225800" y="1803658"/>
            <a:ext cx="0" cy="4430478"/>
          </a:xfrm>
          <a:prstGeom prst="straightConnector1">
            <a:avLst/>
          </a:prstGeom>
          <a:noFill/>
          <a:ln cap="flat" cmpd="sng" w="12700">
            <a:solidFill>
              <a:srgbClr val="EAEAEA"/>
            </a:solidFill>
            <a:prstDash val="solid"/>
            <a:miter/>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139" name="Shape 139"/>
        <p:cNvGrpSpPr/>
        <p:nvPr/>
      </p:nvGrpSpPr>
      <p:grpSpPr>
        <a:xfrm>
          <a:off x="0" y="0"/>
          <a:ext cx="0" cy="0"/>
          <a:chOff x="0" y="0"/>
          <a:chExt cx="0" cy="0"/>
        </a:xfrm>
      </p:grpSpPr>
      <p:cxnSp>
        <p:nvCxnSpPr>
          <p:cNvPr id="140" name="Shape 140"/>
          <p:cNvCxnSpPr/>
          <p:nvPr/>
        </p:nvCxnSpPr>
        <p:spPr>
          <a:xfrm>
            <a:off x="635000" y="635000"/>
            <a:ext cx="11734800" cy="11"/>
          </a:xfrm>
          <a:prstGeom prst="straightConnector1">
            <a:avLst/>
          </a:prstGeom>
          <a:noFill/>
          <a:ln>
            <a:noFill/>
          </a:ln>
        </p:spPr>
      </p:cxnSp>
      <p:cxnSp>
        <p:nvCxnSpPr>
          <p:cNvPr id="141" name="Shape 141"/>
          <p:cNvCxnSpPr/>
          <p:nvPr/>
        </p:nvCxnSpPr>
        <p:spPr>
          <a:xfrm>
            <a:off x="635000" y="1219200"/>
            <a:ext cx="11734800" cy="11"/>
          </a:xfrm>
          <a:prstGeom prst="straightConnector1">
            <a:avLst/>
          </a:prstGeom>
          <a:noFill/>
          <a:ln>
            <a:noFill/>
          </a:ln>
        </p:spPr>
      </p:cxnSp>
      <p:cxnSp>
        <p:nvCxnSpPr>
          <p:cNvPr id="142" name="Shape 142"/>
          <p:cNvCxnSpPr/>
          <p:nvPr/>
        </p:nvCxnSpPr>
        <p:spPr>
          <a:xfrm flipH="1" rot="10800000">
            <a:off x="8623300" y="2781009"/>
            <a:ext cx="3735026" cy="290"/>
          </a:xfrm>
          <a:prstGeom prst="straightConnector1">
            <a:avLst/>
          </a:prstGeom>
          <a:noFill/>
          <a:ln>
            <a:noFill/>
          </a:ln>
        </p:spPr>
      </p:cxnSp>
      <p:cxnSp>
        <p:nvCxnSpPr>
          <p:cNvPr id="143" name="Shape 143"/>
          <p:cNvCxnSpPr/>
          <p:nvPr/>
        </p:nvCxnSpPr>
        <p:spPr>
          <a:xfrm flipH="1" rot="10800000">
            <a:off x="635000" y="2781141"/>
            <a:ext cx="7742696" cy="158"/>
          </a:xfrm>
          <a:prstGeom prst="straightConnector1">
            <a:avLst/>
          </a:prstGeom>
          <a:noFill/>
          <a:ln>
            <a:noFill/>
          </a:ln>
        </p:spPr>
      </p:cxnSp>
      <p:sp>
        <p:nvSpPr>
          <p:cNvPr id="144" name="Shape 144"/>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145" name="Shape 145"/>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
        <p:nvSpPr>
          <p:cNvPr id="146" name="Shape 146"/>
          <p:cNvSpPr txBox="1"/>
          <p:nvPr>
            <p:ph idx="12" type="sldNum"/>
          </p:nvPr>
        </p:nvSpPr>
        <p:spPr>
          <a:xfrm>
            <a:off x="12014200" y="739139"/>
            <a:ext cx="345948"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147" name="Shape 147"/>
        <p:cNvGrpSpPr/>
        <p:nvPr/>
      </p:nvGrpSpPr>
      <p:grpSpPr>
        <a:xfrm>
          <a:off x="0" y="0"/>
          <a:ext cx="0" cy="0"/>
          <a:chOff x="0" y="0"/>
          <a:chExt cx="0" cy="0"/>
        </a:xfrm>
      </p:grpSpPr>
      <p:sp>
        <p:nvSpPr>
          <p:cNvPr id="148" name="Shape 148"/>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49" name="Shape 149"/>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50" name="Shape 150"/>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hapter">
    <p:bg>
      <p:bgPr>
        <a:solidFill>
          <a:srgbClr val="1EC9C6"/>
        </a:solidFill>
      </p:bgPr>
    </p:bg>
    <p:spTree>
      <p:nvGrpSpPr>
        <p:cNvPr id="14" name="Shape 14"/>
        <p:cNvGrpSpPr/>
        <p:nvPr/>
      </p:nvGrpSpPr>
      <p:grpSpPr>
        <a:xfrm>
          <a:off x="0" y="0"/>
          <a:ext cx="0" cy="0"/>
          <a:chOff x="0" y="0"/>
          <a:chExt cx="0" cy="0"/>
        </a:xfrm>
      </p:grpSpPr>
      <p:cxnSp>
        <p:nvCxnSpPr>
          <p:cNvPr id="15" name="Shape 15"/>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6" name="Shape 16"/>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151" name="Shape 151"/>
        <p:cNvGrpSpPr/>
        <p:nvPr/>
      </p:nvGrpSpPr>
      <p:grpSpPr>
        <a:xfrm>
          <a:off x="0" y="0"/>
          <a:ext cx="0" cy="0"/>
          <a:chOff x="0" y="0"/>
          <a:chExt cx="0" cy="0"/>
        </a:xfrm>
      </p:grpSpPr>
      <p:pic>
        <p:nvPicPr>
          <p:cNvPr id="152" name="Shape 15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153" name="Shape 153"/>
          <p:cNvCxnSpPr/>
          <p:nvPr/>
        </p:nvCxnSpPr>
        <p:spPr>
          <a:xfrm>
            <a:off x="635000" y="635000"/>
            <a:ext cx="11734800" cy="11"/>
          </a:xfrm>
          <a:prstGeom prst="straightConnector1">
            <a:avLst/>
          </a:prstGeom>
          <a:noFill/>
          <a:ln>
            <a:noFill/>
          </a:ln>
        </p:spPr>
      </p:cxnSp>
      <p:cxnSp>
        <p:nvCxnSpPr>
          <p:cNvPr id="154" name="Shape 154"/>
          <p:cNvCxnSpPr/>
          <p:nvPr/>
        </p:nvCxnSpPr>
        <p:spPr>
          <a:xfrm>
            <a:off x="635000" y="1219200"/>
            <a:ext cx="11734800" cy="11"/>
          </a:xfrm>
          <a:prstGeom prst="straightConnector1">
            <a:avLst/>
          </a:prstGeom>
          <a:noFill/>
          <a:ln>
            <a:noFill/>
          </a:ln>
        </p:spPr>
      </p:cxnSp>
      <p:sp>
        <p:nvSpPr>
          <p:cNvPr id="155" name="Shape 15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56" name="Shape 156"/>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157" name="Shape 157"/>
        <p:cNvGrpSpPr/>
        <p:nvPr/>
      </p:nvGrpSpPr>
      <p:grpSpPr>
        <a:xfrm>
          <a:off x="0" y="0"/>
          <a:ext cx="0" cy="0"/>
          <a:chOff x="0" y="0"/>
          <a:chExt cx="0" cy="0"/>
        </a:xfrm>
      </p:grpSpPr>
      <p:pic>
        <p:nvPicPr>
          <p:cNvPr id="158" name="Shape 158"/>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159" name="Shape 159"/>
          <p:cNvCxnSpPr/>
          <p:nvPr/>
        </p:nvCxnSpPr>
        <p:spPr>
          <a:xfrm>
            <a:off x="635000" y="635000"/>
            <a:ext cx="11734800" cy="11"/>
          </a:xfrm>
          <a:prstGeom prst="straightConnector1">
            <a:avLst/>
          </a:prstGeom>
          <a:noFill/>
          <a:ln>
            <a:noFill/>
          </a:ln>
        </p:spPr>
      </p:cxnSp>
      <p:cxnSp>
        <p:nvCxnSpPr>
          <p:cNvPr id="160" name="Shape 160"/>
          <p:cNvCxnSpPr/>
          <p:nvPr/>
        </p:nvCxnSpPr>
        <p:spPr>
          <a:xfrm>
            <a:off x="635000" y="1219200"/>
            <a:ext cx="11734800" cy="11"/>
          </a:xfrm>
          <a:prstGeom prst="straightConnector1">
            <a:avLst/>
          </a:prstGeom>
          <a:noFill/>
          <a:ln>
            <a:noFill/>
          </a:ln>
        </p:spPr>
      </p:cxnSp>
      <p:sp>
        <p:nvSpPr>
          <p:cNvPr id="161" name="Shape 161"/>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2" name="Shape 162"/>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165" name="Shape 165"/>
          <p:cNvCxnSpPr/>
          <p:nvPr/>
        </p:nvCxnSpPr>
        <p:spPr>
          <a:xfrm>
            <a:off x="635000" y="635000"/>
            <a:ext cx="11734800" cy="11"/>
          </a:xfrm>
          <a:prstGeom prst="straightConnector1">
            <a:avLst/>
          </a:prstGeom>
          <a:noFill/>
          <a:ln>
            <a:noFill/>
          </a:ln>
        </p:spPr>
      </p:cxnSp>
      <p:cxnSp>
        <p:nvCxnSpPr>
          <p:cNvPr id="166" name="Shape 166"/>
          <p:cNvCxnSpPr/>
          <p:nvPr/>
        </p:nvCxnSpPr>
        <p:spPr>
          <a:xfrm>
            <a:off x="635000" y="1219200"/>
            <a:ext cx="11734800" cy="11"/>
          </a:xfrm>
          <a:prstGeom prst="straightConnector1">
            <a:avLst/>
          </a:prstGeom>
          <a:noFill/>
          <a:ln>
            <a:noFill/>
          </a:ln>
        </p:spPr>
      </p:cxnSp>
      <p:sp>
        <p:nvSpPr>
          <p:cNvPr id="167" name="Shape 167"/>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68" name="Shape 16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mart Phones">
    <p:spTree>
      <p:nvGrpSpPr>
        <p:cNvPr id="169" name="Shape 169"/>
        <p:cNvGrpSpPr/>
        <p:nvPr/>
      </p:nvGrpSpPr>
      <p:grpSpPr>
        <a:xfrm>
          <a:off x="0" y="0"/>
          <a:ext cx="0" cy="0"/>
          <a:chOff x="0" y="0"/>
          <a:chExt cx="0" cy="0"/>
        </a:xfrm>
      </p:grpSpPr>
      <p:pic>
        <p:nvPicPr>
          <p:cNvPr id="170" name="Shape 170"/>
          <p:cNvPicPr preferRelativeResize="0"/>
          <p:nvPr/>
        </p:nvPicPr>
        <p:blipFill rotWithShape="1">
          <a:blip r:embed="rId2">
            <a:alphaModFix/>
          </a:blip>
          <a:srcRect b="0" l="0" r="0" t="0"/>
          <a:stretch/>
        </p:blipFill>
        <p:spPr>
          <a:xfrm>
            <a:off x="1016000" y="1313655"/>
            <a:ext cx="4043866" cy="6057900"/>
          </a:xfrm>
          <a:prstGeom prst="rect">
            <a:avLst/>
          </a:prstGeom>
          <a:noFill/>
          <a:ln>
            <a:noFill/>
          </a:ln>
        </p:spPr>
      </p:pic>
      <p:pic>
        <p:nvPicPr>
          <p:cNvPr id="171" name="Shape 171"/>
          <p:cNvPicPr preferRelativeResize="0"/>
          <p:nvPr/>
        </p:nvPicPr>
        <p:blipFill rotWithShape="1">
          <a:blip r:embed="rId3">
            <a:alphaModFix/>
          </a:blip>
          <a:srcRect b="0" l="0" r="0" t="0"/>
          <a:stretch/>
        </p:blipFill>
        <p:spPr>
          <a:xfrm>
            <a:off x="4673600" y="1371600"/>
            <a:ext cx="3695699" cy="5514677"/>
          </a:xfrm>
          <a:prstGeom prst="rect">
            <a:avLst/>
          </a:prstGeom>
          <a:noFill/>
          <a:ln>
            <a:noFill/>
          </a:ln>
        </p:spPr>
      </p:pic>
      <p:pic>
        <p:nvPicPr>
          <p:cNvPr id="172" name="Shape 172"/>
          <p:cNvPicPr preferRelativeResize="0"/>
          <p:nvPr/>
        </p:nvPicPr>
        <p:blipFill rotWithShape="1">
          <a:blip r:embed="rId4">
            <a:alphaModFix/>
          </a:blip>
          <a:srcRect b="0" l="0" r="0" t="0"/>
          <a:stretch/>
        </p:blipFill>
        <p:spPr>
          <a:xfrm>
            <a:off x="8509000" y="1358900"/>
            <a:ext cx="2984500" cy="5459451"/>
          </a:xfrm>
          <a:prstGeom prst="rect">
            <a:avLst/>
          </a:prstGeom>
          <a:noFill/>
          <a:ln>
            <a:noFill/>
          </a:ln>
        </p:spPr>
      </p:pic>
      <p:cxnSp>
        <p:nvCxnSpPr>
          <p:cNvPr id="173" name="Shape 173"/>
          <p:cNvCxnSpPr/>
          <p:nvPr/>
        </p:nvCxnSpPr>
        <p:spPr>
          <a:xfrm>
            <a:off x="635000" y="635000"/>
            <a:ext cx="11734800" cy="11"/>
          </a:xfrm>
          <a:prstGeom prst="straightConnector1">
            <a:avLst/>
          </a:prstGeom>
          <a:noFill/>
          <a:ln>
            <a:noFill/>
          </a:ln>
        </p:spPr>
      </p:cxnSp>
      <p:cxnSp>
        <p:nvCxnSpPr>
          <p:cNvPr id="174" name="Shape 174"/>
          <p:cNvCxnSpPr/>
          <p:nvPr/>
        </p:nvCxnSpPr>
        <p:spPr>
          <a:xfrm>
            <a:off x="635000" y="1219200"/>
            <a:ext cx="11734800" cy="11"/>
          </a:xfrm>
          <a:prstGeom prst="straightConnector1">
            <a:avLst/>
          </a:prstGeom>
          <a:noFill/>
          <a:ln>
            <a:noFill/>
          </a:ln>
        </p:spPr>
      </p:cxnSp>
      <p:sp>
        <p:nvSpPr>
          <p:cNvPr id="175" name="Shape 175"/>
          <p:cNvSpPr/>
          <p:nvPr/>
        </p:nvSpPr>
        <p:spPr>
          <a:xfrm>
            <a:off x="56515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6" name="Shape 176"/>
          <p:cNvSpPr/>
          <p:nvPr/>
        </p:nvSpPr>
        <p:spPr>
          <a:xfrm>
            <a:off x="9182100" y="3835400"/>
            <a:ext cx="1707947" cy="254000"/>
          </a:xfrm>
          <a:prstGeom prst="rect">
            <a:avLst/>
          </a:prstGeom>
          <a:noFill/>
          <a:ln>
            <a:noFill/>
          </a:ln>
        </p:spPr>
        <p:txBody>
          <a:bodyPr anchorCtr="0" anchor="t" bIns="38100" lIns="38100" rIns="38100" tIns="38100">
            <a:noAutofit/>
          </a:bodyPr>
          <a:lstStyle/>
          <a:p>
            <a:pPr indent="0" lvl="0" marL="0" marR="0" rtl="0" algn="l">
              <a:spcBef>
                <a:spcPts val="0"/>
              </a:spcBef>
              <a:buSzPct val="25000"/>
              <a:buNone/>
            </a:pPr>
            <a:r>
              <a:rPr b="0" i="0" lang="en-US" sz="1400" u="none" cap="none" strike="noStrike">
                <a:solidFill>
                  <a:srgbClr val="000000"/>
                </a:solidFill>
                <a:latin typeface="Arial"/>
                <a:ea typeface="Arial"/>
                <a:cs typeface="Arial"/>
                <a:sym typeface="Arial"/>
              </a:rPr>
              <a:t>Drag an object here</a:t>
            </a:r>
          </a:p>
        </p:txBody>
      </p:sp>
      <p:sp>
        <p:nvSpPr>
          <p:cNvPr id="177" name="Shape 177"/>
          <p:cNvSpPr txBox="1"/>
          <p:nvPr>
            <p:ph idx="1" type="body"/>
          </p:nvPr>
        </p:nvSpPr>
        <p:spPr>
          <a:xfrm>
            <a:off x="1841500" y="1981200"/>
            <a:ext cx="2311400" cy="3962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178" name="Shape 178"/>
          <p:cNvSpPr txBox="1"/>
          <p:nvPr>
            <p:ph idx="12" type="sldNum"/>
          </p:nvPr>
        </p:nvSpPr>
        <p:spPr>
          <a:xfrm>
            <a:off x="12014200" y="739139"/>
            <a:ext cx="362204" cy="426722"/>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scussion">
    <p:bg>
      <p:bgPr>
        <a:solidFill>
          <a:srgbClr val="000000"/>
        </a:solidFill>
      </p:bgPr>
    </p:bg>
    <p:spTree>
      <p:nvGrpSpPr>
        <p:cNvPr id="179" name="Shape 179"/>
        <p:cNvGrpSpPr/>
        <p:nvPr/>
      </p:nvGrpSpPr>
      <p:grpSpPr>
        <a:xfrm>
          <a:off x="0" y="0"/>
          <a:ext cx="0" cy="0"/>
          <a:chOff x="0" y="0"/>
          <a:chExt cx="0" cy="0"/>
        </a:xfrm>
      </p:grpSpPr>
      <p:cxnSp>
        <p:nvCxnSpPr>
          <p:cNvPr id="180" name="Shape 180"/>
          <p:cNvCxnSpPr/>
          <p:nvPr/>
        </p:nvCxnSpPr>
        <p:spPr>
          <a:xfrm>
            <a:off x="635000" y="635000"/>
            <a:ext cx="11734800" cy="11"/>
          </a:xfrm>
          <a:prstGeom prst="straightConnector1">
            <a:avLst/>
          </a:prstGeom>
          <a:noFill/>
          <a:ln cap="flat" cmpd="sng" w="9525">
            <a:solidFill>
              <a:srgbClr val="FFFFFF"/>
            </a:solidFill>
            <a:prstDash val="solid"/>
            <a:miter/>
            <a:headEnd len="med" w="med" type="none"/>
            <a:tailEnd len="med" w="med" type="none"/>
          </a:ln>
        </p:spPr>
      </p:cxnSp>
      <p:cxnSp>
        <p:nvCxnSpPr>
          <p:cNvPr id="181" name="Shape 181"/>
          <p:cNvCxnSpPr/>
          <p:nvPr/>
        </p:nvCxnSpPr>
        <p:spPr>
          <a:xfrm>
            <a:off x="635000" y="1219200"/>
            <a:ext cx="11734800" cy="11"/>
          </a:xfrm>
          <a:prstGeom prst="straightConnector1">
            <a:avLst/>
          </a:prstGeom>
          <a:noFill/>
          <a:ln cap="flat" cmpd="sng" w="9525">
            <a:solidFill>
              <a:srgbClr val="FFFFFF"/>
            </a:solidFill>
            <a:prstDash val="solid"/>
            <a:miter/>
            <a:headEnd len="med" w="med" type="none"/>
            <a:tailEnd len="med" w="med" type="none"/>
          </a:ln>
        </p:spPr>
      </p:cxnSp>
      <p:sp>
        <p:nvSpPr>
          <p:cNvPr id="182" name="Shape 182"/>
          <p:cNvSpPr/>
          <p:nvPr/>
        </p:nvSpPr>
        <p:spPr>
          <a:xfrm>
            <a:off x="635000" y="1473200"/>
            <a:ext cx="11734800" cy="1460500"/>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12000" u="none" cap="none" strike="noStrike">
                <a:solidFill>
                  <a:srgbClr val="FFFFFF"/>
                </a:solidFill>
                <a:latin typeface="Arial"/>
                <a:ea typeface="Arial"/>
                <a:cs typeface="Arial"/>
                <a:sym typeface="Arial"/>
              </a:rPr>
              <a:t>DISCUSSION TIME</a:t>
            </a:r>
          </a:p>
        </p:txBody>
      </p:sp>
      <p:sp>
        <p:nvSpPr>
          <p:cNvPr id="183" name="Shape 183"/>
          <p:cNvSpPr txBox="1"/>
          <p:nvPr>
            <p:ph idx="12" type="sldNum"/>
          </p:nvPr>
        </p:nvSpPr>
        <p:spPr>
          <a:xfrm>
            <a:off x="12030450" y="739139"/>
            <a:ext cx="345948" cy="426722"/>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pPr>
            <a:r>
              <a:t/>
            </a:r>
            <a:endParaRPr/>
          </a:p>
          <a:p>
            <a:pPr indent="228600" lvl="1" marL="0" marR="0" rtl="0" algn="l">
              <a:lnSpc>
                <a:spcPct val="100000"/>
              </a:lnSpc>
              <a:spcBef>
                <a:spcPts val="0"/>
              </a:spcBef>
            </a:pPr>
            <a:r>
              <a:t/>
            </a:r>
            <a:endParaRPr/>
          </a:p>
          <a:p>
            <a:pPr indent="457200" lvl="2" marL="0" marR="0" rtl="0" algn="l">
              <a:lnSpc>
                <a:spcPct val="100000"/>
              </a:lnSpc>
              <a:spcBef>
                <a:spcPts val="0"/>
              </a:spcBef>
            </a:pPr>
            <a:r>
              <a:t/>
            </a:r>
            <a:endParaRPr/>
          </a:p>
          <a:p>
            <a:pPr indent="685800" lvl="3" marL="0" marR="0" rtl="0" algn="l">
              <a:lnSpc>
                <a:spcPct val="100000"/>
              </a:lnSpc>
              <a:spcBef>
                <a:spcPts val="0"/>
              </a:spcBef>
            </a:pPr>
            <a:r>
              <a:t/>
            </a:r>
            <a:endParaRPr/>
          </a:p>
          <a:p>
            <a:pPr indent="914400" lvl="4" marL="0" marR="0" rtl="0" algn="l">
              <a:lnSpc>
                <a:spcPct val="100000"/>
              </a:lnSpc>
              <a:spcBef>
                <a:spcPts val="0"/>
              </a:spcBef>
            </a:pPr>
            <a:r>
              <a:t/>
            </a:r>
            <a:endParaRPr/>
          </a:p>
          <a:p>
            <a:pPr indent="1143000" lvl="5" marL="0" marR="0" rtl="0" algn="l">
              <a:lnSpc>
                <a:spcPct val="100000"/>
              </a:lnSpc>
              <a:spcBef>
                <a:spcPts val="0"/>
              </a:spcBef>
            </a:pPr>
            <a:r>
              <a:t/>
            </a:r>
            <a:endParaRPr/>
          </a:p>
          <a:p>
            <a:pPr indent="1371600" lvl="6" marL="0" marR="0" rtl="0" algn="l">
              <a:lnSpc>
                <a:spcPct val="100000"/>
              </a:lnSpc>
              <a:spcBef>
                <a:spcPts val="0"/>
              </a:spcBef>
            </a:pPr>
            <a:r>
              <a:t/>
            </a:r>
            <a:endParaRPr/>
          </a:p>
          <a:p>
            <a:pPr indent="1600200" lvl="7" marL="0" marR="0" rtl="0" algn="l">
              <a:lnSpc>
                <a:spcPct val="100000"/>
              </a:lnSpc>
              <a:spcBef>
                <a:spcPts val="0"/>
              </a:spcBef>
            </a:pPr>
            <a:r>
              <a:t/>
            </a:r>
            <a:endParaRPr/>
          </a:p>
          <a:p>
            <a:pPr indent="1828800" lvl="8" marL="0" marR="0" rtl="0" algn="l">
              <a:lnSpc>
                <a:spcPct val="100000"/>
              </a:lnSpc>
              <a:spcBef>
                <a:spcPts val="0"/>
              </a:spcBef>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Full Image">
    <p:spTree>
      <p:nvGrpSpPr>
        <p:cNvPr id="184" name="Shape 184"/>
        <p:cNvGrpSpPr/>
        <p:nvPr/>
      </p:nvGrpSpPr>
      <p:grpSpPr>
        <a:xfrm>
          <a:off x="0" y="0"/>
          <a:ext cx="0" cy="0"/>
          <a:chOff x="0" y="0"/>
          <a:chExt cx="0" cy="0"/>
        </a:xfrm>
      </p:grpSpPr>
      <p:cxnSp>
        <p:nvCxnSpPr>
          <p:cNvPr id="185" name="Shape 185"/>
          <p:cNvCxnSpPr/>
          <p:nvPr/>
        </p:nvCxnSpPr>
        <p:spPr>
          <a:xfrm>
            <a:off x="635000" y="635000"/>
            <a:ext cx="11734800" cy="11"/>
          </a:xfrm>
          <a:prstGeom prst="straightConnector1">
            <a:avLst/>
          </a:prstGeom>
          <a:noFill/>
          <a:ln>
            <a:noFill/>
          </a:ln>
        </p:spPr>
      </p:cxnSp>
      <p:cxnSp>
        <p:nvCxnSpPr>
          <p:cNvPr id="186" name="Shape 186"/>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p:spTree>
      <p:nvGrpSpPr>
        <p:cNvPr id="187" name="Shape 187"/>
        <p:cNvGrpSpPr/>
        <p:nvPr/>
      </p:nvGrpSpPr>
      <p:grpSpPr>
        <a:xfrm>
          <a:off x="0" y="0"/>
          <a:ext cx="0" cy="0"/>
          <a:chOff x="0" y="0"/>
          <a:chExt cx="0" cy="0"/>
        </a:xfrm>
      </p:grpSpPr>
      <p:cxnSp>
        <p:nvCxnSpPr>
          <p:cNvPr id="188" name="Shape 188"/>
          <p:cNvCxnSpPr/>
          <p:nvPr/>
        </p:nvCxnSpPr>
        <p:spPr>
          <a:xfrm>
            <a:off x="635000" y="635000"/>
            <a:ext cx="11734800" cy="11"/>
          </a:xfrm>
          <a:prstGeom prst="straightConnector1">
            <a:avLst/>
          </a:prstGeom>
          <a:noFill/>
          <a:ln>
            <a:noFill/>
          </a:ln>
        </p:spPr>
      </p:cxnSp>
      <p:cxnSp>
        <p:nvCxnSpPr>
          <p:cNvPr id="189" name="Shape 189"/>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ulleted Text w/ Source">
    <p:spTree>
      <p:nvGrpSpPr>
        <p:cNvPr id="190" name="Shape 190"/>
        <p:cNvGrpSpPr/>
        <p:nvPr/>
      </p:nvGrpSpPr>
      <p:grpSpPr>
        <a:xfrm>
          <a:off x="0" y="0"/>
          <a:ext cx="0" cy="0"/>
          <a:chOff x="0" y="0"/>
          <a:chExt cx="0" cy="0"/>
        </a:xfrm>
      </p:grpSpPr>
      <p:cxnSp>
        <p:nvCxnSpPr>
          <p:cNvPr id="191" name="Shape 191"/>
          <p:cNvCxnSpPr/>
          <p:nvPr/>
        </p:nvCxnSpPr>
        <p:spPr>
          <a:xfrm>
            <a:off x="635000" y="635000"/>
            <a:ext cx="11734800" cy="11"/>
          </a:xfrm>
          <a:prstGeom prst="straightConnector1">
            <a:avLst/>
          </a:prstGeom>
          <a:noFill/>
          <a:ln>
            <a:noFill/>
          </a:ln>
        </p:spPr>
      </p:cxnSp>
      <p:cxnSp>
        <p:nvCxnSpPr>
          <p:cNvPr id="192" name="Shape 192"/>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Non-Bulleted Text">
    <p:spTree>
      <p:nvGrpSpPr>
        <p:cNvPr id="193" name="Shape 193"/>
        <p:cNvGrpSpPr/>
        <p:nvPr/>
      </p:nvGrpSpPr>
      <p:grpSpPr>
        <a:xfrm>
          <a:off x="0" y="0"/>
          <a:ext cx="0" cy="0"/>
          <a:chOff x="0" y="0"/>
          <a:chExt cx="0" cy="0"/>
        </a:xfrm>
      </p:grpSpPr>
      <p:cxnSp>
        <p:nvCxnSpPr>
          <p:cNvPr id="194" name="Shape 194"/>
          <p:cNvCxnSpPr/>
          <p:nvPr/>
        </p:nvCxnSpPr>
        <p:spPr>
          <a:xfrm>
            <a:off x="635000" y="635000"/>
            <a:ext cx="11734800" cy="11"/>
          </a:xfrm>
          <a:prstGeom prst="straightConnector1">
            <a:avLst/>
          </a:prstGeom>
          <a:noFill/>
          <a:ln>
            <a:noFill/>
          </a:ln>
        </p:spPr>
      </p:cxnSp>
      <p:cxnSp>
        <p:nvCxnSpPr>
          <p:cNvPr id="195" name="Shape 195"/>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ider">
    <p:spTree>
      <p:nvGrpSpPr>
        <p:cNvPr id="196" name="Shape 196"/>
        <p:cNvGrpSpPr/>
        <p:nvPr/>
      </p:nvGrpSpPr>
      <p:grpSpPr>
        <a:xfrm>
          <a:off x="0" y="0"/>
          <a:ext cx="0" cy="0"/>
          <a:chOff x="0" y="0"/>
          <a:chExt cx="0" cy="0"/>
        </a:xfrm>
      </p:grpSpPr>
      <p:cxnSp>
        <p:nvCxnSpPr>
          <p:cNvPr id="197" name="Shape 197"/>
          <p:cNvCxnSpPr/>
          <p:nvPr/>
        </p:nvCxnSpPr>
        <p:spPr>
          <a:xfrm>
            <a:off x="635000" y="635000"/>
            <a:ext cx="11734800" cy="11"/>
          </a:xfrm>
          <a:prstGeom prst="straightConnector1">
            <a:avLst/>
          </a:prstGeom>
          <a:noFill/>
          <a:ln>
            <a:noFill/>
          </a:ln>
        </p:spPr>
      </p:cxnSp>
      <p:cxnSp>
        <p:nvCxnSpPr>
          <p:cNvPr id="198" name="Shape 198"/>
          <p:cNvCxnSpPr/>
          <p:nvPr/>
        </p:nvCxnSpPr>
        <p:spPr>
          <a:xfrm>
            <a:off x="635000" y="1219200"/>
            <a:ext cx="11734800" cy="11"/>
          </a:xfrm>
          <a:prstGeom prst="straightConnector1">
            <a:avLst/>
          </a:prstGeom>
          <a:noFill/>
          <a:ln>
            <a:noFill/>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Text, 1 Column">
    <p:spTree>
      <p:nvGrpSpPr>
        <p:cNvPr id="17" name="Shape 17"/>
        <p:cNvGrpSpPr/>
        <p:nvPr/>
      </p:nvGrpSpPr>
      <p:grpSpPr>
        <a:xfrm>
          <a:off x="0" y="0"/>
          <a:ext cx="0" cy="0"/>
          <a:chOff x="0" y="0"/>
          <a:chExt cx="0" cy="0"/>
        </a:xfrm>
      </p:grpSpPr>
      <p:sp>
        <p:nvSpPr>
          <p:cNvPr id="18" name="Shape 18"/>
          <p:cNvSpPr txBox="1"/>
          <p:nvPr>
            <p:ph type="title"/>
          </p:nvPr>
        </p:nvSpPr>
        <p:spPr>
          <a:xfrm>
            <a:off x="635000" y="1473200"/>
            <a:ext cx="11734800" cy="711200"/>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
        <p:nvSpPr>
          <p:cNvPr id="19" name="Shape 1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lvl="0" rtl="0">
              <a:spcBef>
                <a:spcPts val="0"/>
              </a:spcBef>
              <a:defRPr/>
            </a:lvl1pPr>
            <a:lvl2pPr lvl="1" rtl="0">
              <a:spcBef>
                <a:spcPts val="0"/>
              </a:spcBef>
              <a:buFont typeface="Merriweather Sans"/>
              <a:buChar char="‣"/>
              <a:defRPr/>
            </a:lvl2pPr>
            <a:lvl3pPr lvl="2" rtl="0">
              <a:spcBef>
                <a:spcPts val="0"/>
              </a:spcBef>
              <a:buFont typeface="Merriweather Sans"/>
              <a:buChar char="‣"/>
              <a:defRPr/>
            </a:lvl3pPr>
            <a:lvl4pPr lvl="3" rtl="0">
              <a:spcBef>
                <a:spcPts val="0"/>
              </a:spcBef>
              <a:buFont typeface="Merriweather Sans"/>
              <a:buChar char="‣"/>
              <a:defRPr/>
            </a:lvl4pPr>
            <a:lvl5pPr lvl="4" rtl="0">
              <a:spcBef>
                <a:spcPts val="0"/>
              </a:spcBef>
              <a:buFont typeface="Merriweather Sans"/>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Divder Rev">
    <p:bg>
      <p:bgPr>
        <a:solidFill>
          <a:srgbClr val="000000"/>
        </a:solidFill>
      </p:bgPr>
    </p:bg>
    <p:spTree>
      <p:nvGrpSpPr>
        <p:cNvPr id="199" name="Shape 199"/>
        <p:cNvGrpSpPr/>
        <p:nvPr/>
      </p:nvGrpSpPr>
      <p:grpSpPr>
        <a:xfrm>
          <a:off x="0" y="0"/>
          <a:ext cx="0" cy="0"/>
          <a:chOff x="0" y="0"/>
          <a:chExt cx="0" cy="0"/>
        </a:xfrm>
      </p:grpSpPr>
      <p:cxnSp>
        <p:nvCxnSpPr>
          <p:cNvPr id="200" name="Shape 200"/>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1" name="Shape 201"/>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act Info">
    <p:bg>
      <p:bgPr>
        <a:solidFill>
          <a:srgbClr val="000000"/>
        </a:solidFill>
      </p:bgPr>
    </p:bg>
    <p:spTree>
      <p:nvGrpSpPr>
        <p:cNvPr id="202" name="Shape 202"/>
        <p:cNvGrpSpPr/>
        <p:nvPr/>
      </p:nvGrpSpPr>
      <p:grpSpPr>
        <a:xfrm>
          <a:off x="0" y="0"/>
          <a:ext cx="0" cy="0"/>
          <a:chOff x="0" y="0"/>
          <a:chExt cx="0" cy="0"/>
        </a:xfrm>
      </p:grpSpPr>
      <p:cxnSp>
        <p:nvCxnSpPr>
          <p:cNvPr id="203" name="Shape 203"/>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204" name="Shape 204"/>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205" name="Shape 205"/>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206" name="Shape 206"/>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Full Page Image">
    <p:spTree>
      <p:nvGrpSpPr>
        <p:cNvPr id="20" name="Shape 20"/>
        <p:cNvGrpSpPr/>
        <p:nvPr/>
      </p:nvGrpSpPr>
      <p:grpSpPr>
        <a:xfrm>
          <a:off x="0" y="0"/>
          <a:ext cx="0" cy="0"/>
          <a:chOff x="0" y="0"/>
          <a:chExt cx="0" cy="0"/>
        </a:xfrm>
      </p:grpSpPr>
      <p:sp>
        <p:nvSpPr>
          <p:cNvPr id="21" name="Shape 21"/>
          <p:cNvSpPr txBox="1"/>
          <p:nvPr>
            <p:ph idx="1" type="body"/>
          </p:nvPr>
        </p:nvSpPr>
        <p:spPr>
          <a:xfrm>
            <a:off x="317500" y="317500"/>
            <a:ext cx="12369800" cy="66675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
        <p:nvSpPr>
          <p:cNvPr id="22" name="Shape 22"/>
          <p:cNvSpPr txBox="1"/>
          <p:nvPr>
            <p:ph type="title"/>
          </p:nvPr>
        </p:nvSpPr>
        <p:spPr>
          <a:xfrm>
            <a:off x="635000" y="1473200"/>
            <a:ext cx="11734800" cy="1498599"/>
          </a:xfrm>
          <a:prstGeom prst="rect">
            <a:avLst/>
          </a:prstGeom>
          <a:noFill/>
          <a:ln>
            <a:noFill/>
          </a:ln>
        </p:spPr>
        <p:txBody>
          <a:bodyPr anchorCtr="0" anchor="t" bIns="91425" lIns="91425" rIns="91425" tIns="91425"/>
          <a:lstStyle>
            <a:lvl1pPr lvl="0" rtl="0">
              <a:lnSpc>
                <a:spcPct val="92592"/>
              </a:lnSpc>
              <a:spcBef>
                <a:spcPts val="0"/>
              </a:spcBef>
              <a:defRPr/>
            </a:lvl1pPr>
            <a:lvl2pPr indent="228600" lvl="1" rtl="0">
              <a:lnSpc>
                <a:spcPct val="92592"/>
              </a:lnSpc>
              <a:spcBef>
                <a:spcPts val="0"/>
              </a:spcBef>
              <a:defRPr/>
            </a:lvl2pPr>
            <a:lvl3pPr indent="457200" lvl="2" rtl="0">
              <a:lnSpc>
                <a:spcPct val="92592"/>
              </a:lnSpc>
              <a:spcBef>
                <a:spcPts val="0"/>
              </a:spcBef>
              <a:defRPr/>
            </a:lvl3pPr>
            <a:lvl4pPr indent="685800" lvl="3" rtl="0">
              <a:lnSpc>
                <a:spcPct val="92592"/>
              </a:lnSpc>
              <a:spcBef>
                <a:spcPts val="0"/>
              </a:spcBef>
              <a:defRPr/>
            </a:lvl4pPr>
            <a:lvl5pPr indent="914400" lvl="4" rtl="0">
              <a:lnSpc>
                <a:spcPct val="92592"/>
              </a:lnSpc>
              <a:spcBef>
                <a:spcPts val="0"/>
              </a:spcBef>
              <a:defRPr/>
            </a:lvl5pPr>
            <a:lvl6pPr indent="1143000" lvl="5" rtl="0">
              <a:lnSpc>
                <a:spcPct val="92592"/>
              </a:lnSpc>
              <a:spcBef>
                <a:spcPts val="0"/>
              </a:spcBef>
              <a:defRPr/>
            </a:lvl6pPr>
            <a:lvl7pPr indent="1371600" lvl="6" rtl="0">
              <a:lnSpc>
                <a:spcPct val="92592"/>
              </a:lnSpc>
              <a:spcBef>
                <a:spcPts val="0"/>
              </a:spcBef>
              <a:defRPr/>
            </a:lvl7pPr>
            <a:lvl8pPr indent="1600200" lvl="7" rtl="0">
              <a:lnSpc>
                <a:spcPct val="92592"/>
              </a:lnSpc>
              <a:spcBef>
                <a:spcPts val="0"/>
              </a:spcBef>
              <a:defRPr/>
            </a:lvl8pPr>
            <a:lvl9pPr indent="1828800" lvl="8" rtl="0">
              <a:lnSpc>
                <a:spcPct val="92592"/>
              </a:lnSpc>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Exercise">
    <p:spTree>
      <p:nvGrpSpPr>
        <p:cNvPr id="23" name="Shape 23"/>
        <p:cNvGrpSpPr/>
        <p:nvPr/>
      </p:nvGrpSpPr>
      <p:grpSpPr>
        <a:xfrm>
          <a:off x="0" y="0"/>
          <a:ext cx="0" cy="0"/>
          <a:chOff x="0" y="0"/>
          <a:chExt cx="0" cy="0"/>
        </a:xfrm>
      </p:grpSpPr>
      <p:cxnSp>
        <p:nvCxnSpPr>
          <p:cNvPr id="24" name="Shape 24"/>
          <p:cNvCxnSpPr/>
          <p:nvPr/>
        </p:nvCxnSpPr>
        <p:spPr>
          <a:xfrm>
            <a:off x="635000" y="635000"/>
            <a:ext cx="11734800" cy="11"/>
          </a:xfrm>
          <a:prstGeom prst="straightConnector1">
            <a:avLst/>
          </a:prstGeom>
          <a:noFill/>
          <a:ln>
            <a:noFill/>
          </a:ln>
        </p:spPr>
      </p:cxnSp>
      <p:cxnSp>
        <p:nvCxnSpPr>
          <p:cNvPr id="25" name="Shape 25"/>
          <p:cNvCxnSpPr/>
          <p:nvPr/>
        </p:nvCxnSpPr>
        <p:spPr>
          <a:xfrm>
            <a:off x="635000" y="1219200"/>
            <a:ext cx="11734800" cy="11"/>
          </a:xfrm>
          <a:prstGeom prst="straightConnector1">
            <a:avLst/>
          </a:prstGeom>
          <a:noFill/>
          <a:ln>
            <a:noFill/>
          </a:ln>
        </p:spPr>
      </p:cxnSp>
      <p:cxnSp>
        <p:nvCxnSpPr>
          <p:cNvPr id="26" name="Shape 26"/>
          <p:cNvCxnSpPr/>
          <p:nvPr/>
        </p:nvCxnSpPr>
        <p:spPr>
          <a:xfrm flipH="1" rot="10800000">
            <a:off x="635000" y="2781009"/>
            <a:ext cx="3735026" cy="290"/>
          </a:xfrm>
          <a:prstGeom prst="straightConnector1">
            <a:avLst/>
          </a:prstGeom>
          <a:noFill/>
          <a:ln>
            <a:noFill/>
          </a:ln>
        </p:spPr>
      </p:cxnSp>
      <p:cxnSp>
        <p:nvCxnSpPr>
          <p:cNvPr id="27" name="Shape 27"/>
          <p:cNvCxnSpPr/>
          <p:nvPr/>
        </p:nvCxnSpPr>
        <p:spPr>
          <a:xfrm flipH="1" rot="10800000">
            <a:off x="4622800" y="2781141"/>
            <a:ext cx="7742696" cy="158"/>
          </a:xfrm>
          <a:prstGeom prst="straightConnector1">
            <a:avLst/>
          </a:prstGeom>
          <a:noFill/>
          <a:ln>
            <a:noFill/>
          </a:ln>
        </p:spPr>
      </p:cxnSp>
      <p:cxnSp>
        <p:nvCxnSpPr>
          <p:cNvPr id="28" name="Shape 28"/>
          <p:cNvCxnSpPr/>
          <p:nvPr/>
        </p:nvCxnSpPr>
        <p:spPr>
          <a:xfrm flipH="1" rot="10800000">
            <a:off x="635000" y="5752809"/>
            <a:ext cx="3735026" cy="290"/>
          </a:xfrm>
          <a:prstGeom prst="straightConnector1">
            <a:avLst/>
          </a:prstGeom>
          <a:noFill/>
          <a:ln>
            <a:noFill/>
          </a:ln>
        </p:spPr>
      </p:cxnSp>
      <p:cxnSp>
        <p:nvCxnSpPr>
          <p:cNvPr id="29" name="Shape 29"/>
          <p:cNvCxnSpPr/>
          <p:nvPr/>
        </p:nvCxnSpPr>
        <p:spPr>
          <a:xfrm>
            <a:off x="4635500" y="5753100"/>
            <a:ext cx="7731807" cy="17"/>
          </a:xfrm>
          <a:prstGeom prst="straightConnector1">
            <a:avLst/>
          </a:prstGeom>
          <a:noFill/>
          <a:ln>
            <a:noFill/>
          </a:ln>
        </p:spPr>
      </p:cxnSp>
      <p:sp>
        <p:nvSpPr>
          <p:cNvPr id="30" name="Shape 30"/>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OBJECTIVE(S)</a:t>
            </a:r>
          </a:p>
        </p:txBody>
      </p:sp>
      <p:sp>
        <p:nvSpPr>
          <p:cNvPr id="31" name="Shape 31"/>
          <p:cNvSpPr/>
          <p:nvPr/>
        </p:nvSpPr>
        <p:spPr>
          <a:xfrm>
            <a:off x="46355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AGENDA</a:t>
            </a:r>
          </a:p>
        </p:txBody>
      </p:sp>
      <p:sp>
        <p:nvSpPr>
          <p:cNvPr id="32" name="Shape 32"/>
          <p:cNvSpPr/>
          <p:nvPr/>
        </p:nvSpPr>
        <p:spPr>
          <a:xfrm>
            <a:off x="4635500" y="5359400"/>
            <a:ext cx="7746999"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RESOURCES</a:t>
            </a:r>
          </a:p>
        </p:txBody>
      </p:sp>
      <p:sp>
        <p:nvSpPr>
          <p:cNvPr id="33" name="Shape 33"/>
          <p:cNvSpPr/>
          <p:nvPr/>
        </p:nvSpPr>
        <p:spPr>
          <a:xfrm>
            <a:off x="635000" y="53594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DELIVERABLE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se Study">
    <p:spTree>
      <p:nvGrpSpPr>
        <p:cNvPr id="34" name="Shape 34"/>
        <p:cNvGrpSpPr/>
        <p:nvPr/>
      </p:nvGrpSpPr>
      <p:grpSpPr>
        <a:xfrm>
          <a:off x="0" y="0"/>
          <a:ext cx="0" cy="0"/>
          <a:chOff x="0" y="0"/>
          <a:chExt cx="0" cy="0"/>
        </a:xfrm>
      </p:grpSpPr>
      <p:cxnSp>
        <p:nvCxnSpPr>
          <p:cNvPr id="35" name="Shape 35"/>
          <p:cNvCxnSpPr/>
          <p:nvPr/>
        </p:nvCxnSpPr>
        <p:spPr>
          <a:xfrm>
            <a:off x="635000" y="635000"/>
            <a:ext cx="11734800" cy="11"/>
          </a:xfrm>
          <a:prstGeom prst="straightConnector1">
            <a:avLst/>
          </a:prstGeom>
          <a:noFill/>
          <a:ln>
            <a:noFill/>
          </a:ln>
        </p:spPr>
      </p:cxnSp>
      <p:cxnSp>
        <p:nvCxnSpPr>
          <p:cNvPr id="36" name="Shape 36"/>
          <p:cNvCxnSpPr/>
          <p:nvPr/>
        </p:nvCxnSpPr>
        <p:spPr>
          <a:xfrm>
            <a:off x="635000" y="1219200"/>
            <a:ext cx="11734800" cy="11"/>
          </a:xfrm>
          <a:prstGeom prst="straightConnector1">
            <a:avLst/>
          </a:prstGeom>
          <a:noFill/>
          <a:ln>
            <a:noFill/>
          </a:ln>
        </p:spPr>
      </p:cxnSp>
      <p:cxnSp>
        <p:nvCxnSpPr>
          <p:cNvPr id="37" name="Shape 37"/>
          <p:cNvCxnSpPr/>
          <p:nvPr/>
        </p:nvCxnSpPr>
        <p:spPr>
          <a:xfrm flipH="1" rot="10800000">
            <a:off x="8623300" y="2781009"/>
            <a:ext cx="3735026" cy="290"/>
          </a:xfrm>
          <a:prstGeom prst="straightConnector1">
            <a:avLst/>
          </a:prstGeom>
          <a:noFill/>
          <a:ln>
            <a:noFill/>
          </a:ln>
        </p:spPr>
      </p:cxnSp>
      <p:cxnSp>
        <p:nvCxnSpPr>
          <p:cNvPr id="38" name="Shape 38"/>
          <p:cNvCxnSpPr/>
          <p:nvPr/>
        </p:nvCxnSpPr>
        <p:spPr>
          <a:xfrm flipH="1" rot="10800000">
            <a:off x="635000" y="2781141"/>
            <a:ext cx="7742696" cy="158"/>
          </a:xfrm>
          <a:prstGeom prst="straightConnector1">
            <a:avLst/>
          </a:prstGeom>
          <a:noFill/>
          <a:ln>
            <a:noFill/>
          </a:ln>
        </p:spPr>
      </p:cxnSp>
      <p:sp>
        <p:nvSpPr>
          <p:cNvPr id="39" name="Shape 39"/>
          <p:cNvSpPr/>
          <p:nvPr/>
        </p:nvSpPr>
        <p:spPr>
          <a:xfrm>
            <a:off x="635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SUMMARY</a:t>
            </a:r>
          </a:p>
        </p:txBody>
      </p:sp>
      <p:sp>
        <p:nvSpPr>
          <p:cNvPr id="40" name="Shape 40"/>
          <p:cNvSpPr/>
          <p:nvPr/>
        </p:nvSpPr>
        <p:spPr>
          <a:xfrm>
            <a:off x="8636000" y="2387600"/>
            <a:ext cx="3733800" cy="2540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Arial"/>
                <a:ea typeface="Arial"/>
                <a:cs typeface="Arial"/>
                <a:sym typeface="Arial"/>
              </a:rPr>
              <a:t>KEY CHALLENGE / QUESTION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MAC">
    <p:spTree>
      <p:nvGrpSpPr>
        <p:cNvPr id="41" name="Shape 41"/>
        <p:cNvGrpSpPr/>
        <p:nvPr/>
      </p:nvGrpSpPr>
      <p:grpSpPr>
        <a:xfrm>
          <a:off x="0" y="0"/>
          <a:ext cx="0" cy="0"/>
          <a:chOff x="0" y="0"/>
          <a:chExt cx="0" cy="0"/>
        </a:xfrm>
      </p:grpSpPr>
      <p:pic>
        <p:nvPicPr>
          <p:cNvPr id="42" name="Shape 42"/>
          <p:cNvPicPr preferRelativeResize="0"/>
          <p:nvPr/>
        </p:nvPicPr>
        <p:blipFill rotWithShape="1">
          <a:blip r:embed="rId2">
            <a:alphaModFix/>
          </a:blip>
          <a:srcRect b="0" l="0" r="0" t="0"/>
          <a:stretch/>
        </p:blipFill>
        <p:spPr>
          <a:xfrm>
            <a:off x="3314700" y="1555328"/>
            <a:ext cx="6361385" cy="5156201"/>
          </a:xfrm>
          <a:prstGeom prst="rect">
            <a:avLst/>
          </a:prstGeom>
          <a:noFill/>
          <a:ln>
            <a:noFill/>
          </a:ln>
        </p:spPr>
      </p:pic>
      <p:cxnSp>
        <p:nvCxnSpPr>
          <p:cNvPr id="43" name="Shape 43"/>
          <p:cNvCxnSpPr/>
          <p:nvPr/>
        </p:nvCxnSpPr>
        <p:spPr>
          <a:xfrm>
            <a:off x="635000" y="635000"/>
            <a:ext cx="11734800" cy="11"/>
          </a:xfrm>
          <a:prstGeom prst="straightConnector1">
            <a:avLst/>
          </a:prstGeom>
          <a:noFill/>
          <a:ln>
            <a:noFill/>
          </a:ln>
        </p:spPr>
      </p:cxnSp>
      <p:cxnSp>
        <p:nvCxnSpPr>
          <p:cNvPr id="44" name="Shape 44"/>
          <p:cNvCxnSpPr/>
          <p:nvPr/>
        </p:nvCxnSpPr>
        <p:spPr>
          <a:xfrm>
            <a:off x="635000" y="1219200"/>
            <a:ext cx="11734800" cy="11"/>
          </a:xfrm>
          <a:prstGeom prst="straightConnector1">
            <a:avLst/>
          </a:prstGeom>
          <a:noFill/>
          <a:ln>
            <a:noFill/>
          </a:ln>
        </p:spPr>
      </p:cxnSp>
      <p:sp>
        <p:nvSpPr>
          <p:cNvPr id="45" name="Shape 45"/>
          <p:cNvSpPr txBox="1"/>
          <p:nvPr>
            <p:ph idx="1" type="body"/>
          </p:nvPr>
        </p:nvSpPr>
        <p:spPr>
          <a:xfrm>
            <a:off x="3606800" y="1803400"/>
            <a:ext cx="5829299" cy="32892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MAC Book Pro">
    <p:spTree>
      <p:nvGrpSpPr>
        <p:cNvPr id="46" name="Shape 46"/>
        <p:cNvGrpSpPr/>
        <p:nvPr/>
      </p:nvGrpSpPr>
      <p:grpSpPr>
        <a:xfrm>
          <a:off x="0" y="0"/>
          <a:ext cx="0" cy="0"/>
          <a:chOff x="0" y="0"/>
          <a:chExt cx="0" cy="0"/>
        </a:xfrm>
      </p:grpSpPr>
      <p:pic>
        <p:nvPicPr>
          <p:cNvPr id="47" name="Shape 47"/>
          <p:cNvPicPr preferRelativeResize="0"/>
          <p:nvPr/>
        </p:nvPicPr>
        <p:blipFill rotWithShape="1">
          <a:blip r:embed="rId2">
            <a:alphaModFix/>
          </a:blip>
          <a:srcRect b="0" l="0" r="0" t="0"/>
          <a:stretch/>
        </p:blipFill>
        <p:spPr>
          <a:xfrm>
            <a:off x="2794792" y="1556145"/>
            <a:ext cx="7328694" cy="5128522"/>
          </a:xfrm>
          <a:prstGeom prst="rect">
            <a:avLst/>
          </a:prstGeom>
          <a:noFill/>
          <a:ln>
            <a:noFill/>
          </a:ln>
        </p:spPr>
      </p:pic>
      <p:cxnSp>
        <p:nvCxnSpPr>
          <p:cNvPr id="48" name="Shape 48"/>
          <p:cNvCxnSpPr/>
          <p:nvPr/>
        </p:nvCxnSpPr>
        <p:spPr>
          <a:xfrm>
            <a:off x="635000" y="635000"/>
            <a:ext cx="11734800" cy="11"/>
          </a:xfrm>
          <a:prstGeom prst="straightConnector1">
            <a:avLst/>
          </a:prstGeom>
          <a:noFill/>
          <a:ln>
            <a:noFill/>
          </a:ln>
        </p:spPr>
      </p:cxnSp>
      <p:cxnSp>
        <p:nvCxnSpPr>
          <p:cNvPr id="49" name="Shape 49"/>
          <p:cNvCxnSpPr/>
          <p:nvPr/>
        </p:nvCxnSpPr>
        <p:spPr>
          <a:xfrm>
            <a:off x="635000" y="1219200"/>
            <a:ext cx="11734800" cy="11"/>
          </a:xfrm>
          <a:prstGeom prst="straightConnector1">
            <a:avLst/>
          </a:prstGeom>
          <a:noFill/>
          <a:ln>
            <a:noFill/>
          </a:ln>
        </p:spPr>
      </p:cxnSp>
      <p:sp>
        <p:nvSpPr>
          <p:cNvPr id="50" name="Shape 50"/>
          <p:cNvSpPr txBox="1"/>
          <p:nvPr>
            <p:ph idx="1" type="body"/>
          </p:nvPr>
        </p:nvSpPr>
        <p:spPr>
          <a:xfrm>
            <a:off x="3759200" y="1841500"/>
            <a:ext cx="5448300" cy="3390900"/>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IPad">
    <p:spTree>
      <p:nvGrpSpPr>
        <p:cNvPr id="51" name="Shape 51"/>
        <p:cNvGrpSpPr/>
        <p:nvPr/>
      </p:nvGrpSpPr>
      <p:grpSpPr>
        <a:xfrm>
          <a:off x="0" y="0"/>
          <a:ext cx="0" cy="0"/>
          <a:chOff x="0" y="0"/>
          <a:chExt cx="0" cy="0"/>
        </a:xfrm>
      </p:grpSpPr>
      <p:pic>
        <p:nvPicPr>
          <p:cNvPr id="52" name="Shape 52"/>
          <p:cNvPicPr preferRelativeResize="0"/>
          <p:nvPr/>
        </p:nvPicPr>
        <p:blipFill rotWithShape="1">
          <a:blip r:embed="rId2">
            <a:alphaModFix/>
          </a:blip>
          <a:srcRect b="0" l="0" r="0" t="0"/>
          <a:stretch/>
        </p:blipFill>
        <p:spPr>
          <a:xfrm>
            <a:off x="3136900" y="1511300"/>
            <a:ext cx="6845299" cy="5354576"/>
          </a:xfrm>
          <a:prstGeom prst="rect">
            <a:avLst/>
          </a:prstGeom>
          <a:noFill/>
          <a:ln>
            <a:noFill/>
          </a:ln>
        </p:spPr>
      </p:pic>
      <p:cxnSp>
        <p:nvCxnSpPr>
          <p:cNvPr id="53" name="Shape 53"/>
          <p:cNvCxnSpPr/>
          <p:nvPr/>
        </p:nvCxnSpPr>
        <p:spPr>
          <a:xfrm>
            <a:off x="635000" y="635000"/>
            <a:ext cx="11734800" cy="11"/>
          </a:xfrm>
          <a:prstGeom prst="straightConnector1">
            <a:avLst/>
          </a:prstGeom>
          <a:noFill/>
          <a:ln>
            <a:noFill/>
          </a:ln>
        </p:spPr>
      </p:cxnSp>
      <p:cxnSp>
        <p:nvCxnSpPr>
          <p:cNvPr id="54" name="Shape 54"/>
          <p:cNvCxnSpPr/>
          <p:nvPr/>
        </p:nvCxnSpPr>
        <p:spPr>
          <a:xfrm>
            <a:off x="635000" y="1219200"/>
            <a:ext cx="11734800" cy="11"/>
          </a:xfrm>
          <a:prstGeom prst="straightConnector1">
            <a:avLst/>
          </a:prstGeom>
          <a:noFill/>
          <a:ln>
            <a:noFill/>
          </a:ln>
        </p:spPr>
      </p:cxnSp>
      <p:sp>
        <p:nvSpPr>
          <p:cNvPr id="55" name="Shape 55"/>
          <p:cNvSpPr txBox="1"/>
          <p:nvPr>
            <p:ph idx="1" type="body"/>
          </p:nvPr>
        </p:nvSpPr>
        <p:spPr>
          <a:xfrm>
            <a:off x="3822700" y="2095500"/>
            <a:ext cx="5435599" cy="4089399"/>
          </a:xfrm>
          <a:prstGeom prst="rect">
            <a:avLst/>
          </a:prstGeom>
          <a:noFill/>
          <a:ln>
            <a:noFill/>
          </a:ln>
        </p:spPr>
        <p:txBody>
          <a:bodyPr anchorCtr="0" anchor="ctr" bIns="91425" lIns="91425" rIns="91425" tIns="91425"/>
          <a:lstStyle>
            <a:lvl1pPr lvl="0" rtl="0">
              <a:lnSpc>
                <a:spcPct val="100000"/>
              </a:lnSpc>
              <a:spcBef>
                <a:spcPts val="0"/>
              </a:spcBef>
              <a:defRPr/>
            </a:lvl1pPr>
            <a:lvl2pPr indent="228600" lvl="1" rtl="0">
              <a:lnSpc>
                <a:spcPct val="100000"/>
              </a:lnSpc>
              <a:spcBef>
                <a:spcPts val="0"/>
              </a:spcBef>
              <a:defRPr/>
            </a:lvl2pPr>
            <a:lvl3pPr indent="457200" lvl="2" rtl="0">
              <a:lnSpc>
                <a:spcPct val="100000"/>
              </a:lnSpc>
              <a:spcBef>
                <a:spcPts val="0"/>
              </a:spcBef>
              <a:defRPr/>
            </a:lvl3pPr>
            <a:lvl4pPr indent="685800" lvl="3" rtl="0">
              <a:lnSpc>
                <a:spcPct val="100000"/>
              </a:lnSpc>
              <a:spcBef>
                <a:spcPts val="0"/>
              </a:spcBef>
              <a:defRPr/>
            </a:lvl4pPr>
            <a:lvl5pPr indent="914400" lvl="4" rtl="0">
              <a:lnSpc>
                <a:spcPct val="100000"/>
              </a:lnSpc>
              <a:spcBef>
                <a:spcPts val="0"/>
              </a:spcBef>
              <a:defRPr/>
            </a:lvl5pPr>
            <a:lvl6pPr indent="1143000" lvl="5" rtl="0">
              <a:lnSpc>
                <a:spcPct val="100000"/>
              </a:lnSpc>
              <a:spcBef>
                <a:spcPts val="0"/>
              </a:spcBef>
              <a:defRPr/>
            </a:lvl6pPr>
            <a:lvl7pPr indent="1371600" lvl="6" rtl="0">
              <a:lnSpc>
                <a:spcPct val="100000"/>
              </a:lnSpc>
              <a:spcBef>
                <a:spcPts val="0"/>
              </a:spcBef>
              <a:defRPr/>
            </a:lvl7pPr>
            <a:lvl8pPr indent="1600200" lvl="7" rtl="0">
              <a:lnSpc>
                <a:spcPct val="100000"/>
              </a:lnSpc>
              <a:spcBef>
                <a:spcPts val="0"/>
              </a:spcBef>
              <a:defRPr/>
            </a:lvl8pPr>
            <a:lvl9pPr indent="1828800" lvl="8" rtl="0">
              <a:lnSpc>
                <a:spcPct val="100000"/>
              </a:lnSpc>
              <a:spcBef>
                <a:spcPts val="0"/>
              </a:spcBef>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cxnSp>
        <p:nvCxnSpPr>
          <p:cNvPr id="6" name="Shape 6"/>
          <p:cNvCxnSpPr/>
          <p:nvPr/>
        </p:nvCxnSpPr>
        <p:spPr>
          <a:xfrm>
            <a:off x="635000" y="635000"/>
            <a:ext cx="11734800" cy="11"/>
          </a:xfrm>
          <a:prstGeom prst="straightConnector1">
            <a:avLst/>
          </a:prstGeom>
          <a:noFill/>
          <a:ln cap="flat" cmpd="sng" w="9525">
            <a:solidFill>
              <a:srgbClr val="000000"/>
            </a:solidFill>
            <a:prstDash val="solid"/>
            <a:round/>
            <a:headEnd len="med" w="med" type="none"/>
            <a:tailEnd len="med" w="med" type="none"/>
          </a:ln>
        </p:spPr>
      </p:cxnSp>
      <p:cxnSp>
        <p:nvCxnSpPr>
          <p:cNvPr id="7" name="Shape 7"/>
          <p:cNvCxnSpPr/>
          <p:nvPr/>
        </p:nvCxnSpPr>
        <p:spPr>
          <a:xfrm>
            <a:off x="635000" y="1219200"/>
            <a:ext cx="11734800" cy="11"/>
          </a:xfrm>
          <a:prstGeom prst="straightConnector1">
            <a:avLst/>
          </a:prstGeom>
          <a:noFill/>
          <a:ln cap="flat" cmpd="sng" w="9525">
            <a:solidFill>
              <a:srgbClr val="000000"/>
            </a:solidFill>
            <a:prstDash val="solid"/>
            <a:round/>
            <a:headEnd len="med" w="med" type="none"/>
            <a:tailEnd len="med" w="med" type="none"/>
          </a:ln>
        </p:spPr>
      </p:cxnSp>
      <p:sp>
        <p:nvSpPr>
          <p:cNvPr id="8" name="Shape 8"/>
          <p:cNvSpPr txBox="1"/>
          <p:nvPr>
            <p:ph type="title"/>
          </p:nvPr>
        </p:nvSpPr>
        <p:spPr>
          <a:xfrm>
            <a:off x="635000" y="1473200"/>
            <a:ext cx="11734800" cy="7112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tIns="91425"/>
          <a:lstStyle>
            <a:lvl1pPr indent="0" lvl="0" marL="0" marR="0" rtl="0" algn="l">
              <a:lnSpc>
                <a:spcPct val="92592"/>
              </a:lnSpc>
              <a:spcBef>
                <a:spcPts val="0"/>
              </a:spcBef>
              <a:defRPr/>
            </a:lvl1pPr>
            <a:lvl2pPr indent="228600" lvl="1" marL="0" marR="0" rtl="0" algn="l">
              <a:lnSpc>
                <a:spcPct val="92592"/>
              </a:lnSpc>
              <a:spcBef>
                <a:spcPts val="0"/>
              </a:spcBef>
              <a:defRPr/>
            </a:lvl2pPr>
            <a:lvl3pPr indent="457200" lvl="2" marL="0" marR="0" rtl="0" algn="l">
              <a:lnSpc>
                <a:spcPct val="92592"/>
              </a:lnSpc>
              <a:spcBef>
                <a:spcPts val="0"/>
              </a:spcBef>
              <a:defRPr/>
            </a:lvl3pPr>
            <a:lvl4pPr indent="685800" lvl="3" marL="0" marR="0" rtl="0" algn="l">
              <a:lnSpc>
                <a:spcPct val="92592"/>
              </a:lnSpc>
              <a:spcBef>
                <a:spcPts val="0"/>
              </a:spcBef>
              <a:defRPr/>
            </a:lvl4pPr>
            <a:lvl5pPr indent="914400" lvl="4" marL="0" marR="0" rtl="0" algn="l">
              <a:lnSpc>
                <a:spcPct val="92592"/>
              </a:lnSpc>
              <a:spcBef>
                <a:spcPts val="0"/>
              </a:spcBef>
              <a:defRPr/>
            </a:lvl5pPr>
            <a:lvl6pPr indent="1143000" lvl="5" marL="0" marR="0" rtl="0" algn="l">
              <a:lnSpc>
                <a:spcPct val="92592"/>
              </a:lnSpc>
              <a:spcBef>
                <a:spcPts val="0"/>
              </a:spcBef>
              <a:defRPr/>
            </a:lvl6pPr>
            <a:lvl7pPr indent="1371600" lvl="6" marL="0" marR="0" rtl="0" algn="l">
              <a:lnSpc>
                <a:spcPct val="92592"/>
              </a:lnSpc>
              <a:spcBef>
                <a:spcPts val="0"/>
              </a:spcBef>
              <a:defRPr/>
            </a:lvl7pPr>
            <a:lvl8pPr indent="1600200" lvl="7" marL="0" marR="0" rtl="0" algn="l">
              <a:lnSpc>
                <a:spcPct val="92592"/>
              </a:lnSpc>
              <a:spcBef>
                <a:spcPts val="0"/>
              </a:spcBef>
              <a:defRPr/>
            </a:lvl8pPr>
            <a:lvl9pPr indent="1828800" lvl="8" marL="0" marR="0" rtl="0" algn="l">
              <a:lnSpc>
                <a:spcPct val="92592"/>
              </a:lnSpc>
              <a:spcBef>
                <a:spcPts val="0"/>
              </a:spcBef>
              <a:defRPr/>
            </a:lvl9pPr>
          </a:lstStyle>
          <a:p/>
        </p:txBody>
      </p:sp>
      <p:sp>
        <p:nvSpPr>
          <p:cNvPr id="9" name="Shape 9"/>
          <p:cNvSpPr txBox="1"/>
          <p:nvPr>
            <p:ph idx="1" type="body"/>
          </p:nvPr>
        </p:nvSpPr>
        <p:spPr>
          <a:xfrm>
            <a:off x="632056" y="2413000"/>
            <a:ext cx="11734801" cy="3809999"/>
          </a:xfrm>
          <a:prstGeom prst="rect">
            <a:avLst/>
          </a:prstGeom>
          <a:noFill/>
          <a:ln>
            <a:noFill/>
          </a:ln>
        </p:spPr>
        <p:txBody>
          <a:bodyPr anchorCtr="0" anchor="t" bIns="91425" lIns="91425" rIns="91425" tIns="91425"/>
          <a:lstStyle>
            <a:lvl1pPr indent="0" lvl="0" marL="0" marR="0" rtl="0" algn="l">
              <a:spcBef>
                <a:spcPts val="1000"/>
              </a:spcBef>
              <a:defRPr/>
            </a:lvl1pPr>
            <a:lvl2pPr indent="-78740" lvl="1" marL="660400" marR="0" rtl="0" algn="l">
              <a:spcBef>
                <a:spcPts val="1000"/>
              </a:spcBef>
              <a:buFont typeface="Merriweather Sans"/>
              <a:buChar char="‣"/>
              <a:defRPr/>
            </a:lvl2pPr>
            <a:lvl3pPr indent="-78739" lvl="2" marL="1117600" marR="0" rtl="0" algn="l">
              <a:spcBef>
                <a:spcPts val="1000"/>
              </a:spcBef>
              <a:buFont typeface="Merriweather Sans"/>
              <a:buChar char="‣"/>
              <a:defRPr/>
            </a:lvl3pPr>
            <a:lvl4pPr indent="-78739" lvl="3" marL="1574800" marR="0" rtl="0" algn="l">
              <a:spcBef>
                <a:spcPts val="1000"/>
              </a:spcBef>
              <a:buFont typeface="Merriweather Sans"/>
              <a:buChar char="‣"/>
              <a:defRPr/>
            </a:lvl4pPr>
            <a:lvl5pPr indent="-78739" lvl="4" marL="2032000" marR="0" rtl="0" algn="l">
              <a:spcBef>
                <a:spcPts val="1000"/>
              </a:spcBef>
              <a:buFont typeface="Merriweather Sans"/>
              <a:buChar char="‣"/>
              <a:defRPr/>
            </a:lvl5pPr>
            <a:lvl6pPr indent="-78739" lvl="5" marL="2654300" marR="0" rtl="0" algn="l">
              <a:spcBef>
                <a:spcPts val="1000"/>
              </a:spcBef>
              <a:buFont typeface="Arial"/>
              <a:buChar char="•"/>
              <a:defRPr/>
            </a:lvl6pPr>
            <a:lvl7pPr indent="-78739" lvl="6" marL="3009900" marR="0" rtl="0" algn="l">
              <a:spcBef>
                <a:spcPts val="1000"/>
              </a:spcBef>
              <a:buFont typeface="Arial"/>
              <a:buChar char="•"/>
              <a:defRPr/>
            </a:lvl7pPr>
            <a:lvl8pPr indent="-78740" lvl="7" marL="3365500" marR="0" rtl="0" algn="l">
              <a:spcBef>
                <a:spcPts val="1000"/>
              </a:spcBef>
              <a:buFont typeface="Arial"/>
              <a:buChar char="•"/>
              <a:defRPr/>
            </a:lvl8pPr>
            <a:lvl9pPr indent="-78740" lvl="8" marL="3721100" marR="0" rtl="0" algn="l">
              <a:spcBef>
                <a:spcPts val="1000"/>
              </a:spcBef>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cikit-learn.org/stable/modules/generated/sklearn.neighbors.DistanceMetric.html#sklearn.neighbors.DistanceMetric" TargetMode="Externa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10" name="Shape 210"/>
        <p:cNvGrpSpPr/>
        <p:nvPr/>
      </p:nvGrpSpPr>
      <p:grpSpPr>
        <a:xfrm>
          <a:off x="0" y="0"/>
          <a:ext cx="0" cy="0"/>
          <a:chOff x="0" y="0"/>
          <a:chExt cx="0" cy="0"/>
        </a:xfrm>
      </p:grpSpPr>
      <p:sp>
        <p:nvSpPr>
          <p:cNvPr id="211" name="Shape 21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212" name="Shape 212"/>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INSTRUCTOR NOTES</a:t>
            </a:r>
            <a:r>
              <a:rPr b="1" lang="en-US" sz="3200">
                <a:solidFill>
                  <a:srgbClr val="E52123"/>
                </a:solidFill>
                <a:latin typeface="Oswald"/>
                <a:ea typeface="Oswald"/>
                <a:cs typeface="Oswald"/>
                <a:sym typeface="Oswald"/>
              </a:rPr>
              <a:t> </a:t>
            </a:r>
          </a:p>
        </p:txBody>
      </p:sp>
      <p:sp>
        <p:nvSpPr>
          <p:cNvPr id="213" name="Shape 213"/>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270" name="Shape 270"/>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271" name="Shape 271"/>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272" name="Shape 272"/>
          <p:cNvSpPr/>
          <p:nvPr/>
        </p:nvSpPr>
        <p:spPr>
          <a:xfrm>
            <a:off x="2961475" y="2224360"/>
            <a:ext cx="7559399" cy="24965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What if we want to build a model to predict a set of values, like a photo color or the gender of a baby?</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Can we use regression for binary values?</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Do the same principles apply?</a:t>
            </a:r>
          </a:p>
        </p:txBody>
      </p:sp>
      <p:sp>
        <p:nvSpPr>
          <p:cNvPr id="273" name="Shape 273"/>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274" name="Shape 274"/>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275" name="Shape 275"/>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 (10 minutes)</a:t>
            </a:r>
          </a:p>
        </p:txBody>
      </p:sp>
      <p:cxnSp>
        <p:nvCxnSpPr>
          <p:cNvPr id="276" name="Shape 27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282" name="Shape 282"/>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WHAT IS CLASSIFICATION?</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Classification</a:t>
            </a:r>
            <a:r>
              <a:rPr lang="en-US" sz="2800">
                <a:latin typeface="Georgia"/>
                <a:ea typeface="Georgia"/>
                <a:cs typeface="Georgia"/>
                <a:sym typeface="Georgia"/>
              </a:rPr>
              <a:t> is a machine learning problem for solving a set value given the knowledge we have about that value.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Many classification problems are trying to predict </a:t>
            </a:r>
            <a:r>
              <a:rPr i="1" lang="en-US" sz="2800">
                <a:latin typeface="Georgia"/>
                <a:ea typeface="Georgia"/>
                <a:cs typeface="Georgia"/>
                <a:sym typeface="Georgia"/>
              </a:rPr>
              <a:t>binary</a:t>
            </a:r>
            <a:r>
              <a:rPr lang="en-US" sz="2800">
                <a:latin typeface="Georgia"/>
                <a:ea typeface="Georgia"/>
                <a:cs typeface="Georgia"/>
                <a:sym typeface="Georgia"/>
              </a:rPr>
              <a:t> values.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example, we may be using patient data (medical history) to predict whether the patient is a smoker or not.</a:t>
            </a:r>
          </a:p>
        </p:txBody>
      </p:sp>
      <p:sp>
        <p:nvSpPr>
          <p:cNvPr id="288" name="Shape 28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CLASSIFICATION?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Some problems don’t appear to be binary at first glance.  However, you can boil down the response to a </a:t>
            </a:r>
            <a:r>
              <a:rPr i="1" lang="en-US" sz="2800">
                <a:latin typeface="Georgia"/>
                <a:ea typeface="Georgia"/>
                <a:cs typeface="Georgia"/>
                <a:sym typeface="Georgia"/>
              </a:rPr>
              <a:t>boolean</a:t>
            </a:r>
            <a:r>
              <a:rPr lang="en-US" sz="2800">
                <a:latin typeface="Georgia"/>
                <a:ea typeface="Georgia"/>
                <a:cs typeface="Georgia"/>
                <a:sym typeface="Georgia"/>
              </a:rPr>
              <a:t> (true/false) value.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if you are predicting whether an image pixel will be </a:t>
            </a:r>
            <a:r>
              <a:rPr lang="en-US" sz="2400">
                <a:latin typeface="Consolas"/>
                <a:ea typeface="Consolas"/>
                <a:cs typeface="Consolas"/>
                <a:sym typeface="Consolas"/>
              </a:rPr>
              <a:t>red</a:t>
            </a:r>
            <a:r>
              <a:rPr lang="en-US" sz="2800">
                <a:latin typeface="Georgia"/>
                <a:ea typeface="Georgia"/>
                <a:cs typeface="Georgia"/>
                <a:sym typeface="Georgia"/>
              </a:rPr>
              <a:t> or </a:t>
            </a:r>
            <a:r>
              <a:rPr lang="en-US" sz="2400">
                <a:latin typeface="Consolas"/>
                <a:ea typeface="Consolas"/>
                <a:cs typeface="Consolas"/>
                <a:sym typeface="Consolas"/>
              </a:rPr>
              <a:t>blue</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don’t need to predict that                                                                                a pixel is </a:t>
            </a:r>
            <a:r>
              <a:rPr lang="en-US" sz="2400">
                <a:latin typeface="Consolas"/>
                <a:ea typeface="Consolas"/>
                <a:cs typeface="Consolas"/>
                <a:sym typeface="Consolas"/>
              </a:rPr>
              <a:t>blue</a:t>
            </a:r>
            <a:r>
              <a:rPr lang="en-US" sz="2800">
                <a:latin typeface="Georgia"/>
                <a:ea typeface="Georgia"/>
                <a:cs typeface="Georgia"/>
                <a:sym typeface="Georgia"/>
              </a:rPr>
              <a:t>, just that it is                                                                                 not </a:t>
            </a:r>
            <a:r>
              <a:rPr lang="en-US" sz="2400">
                <a:latin typeface="Consolas"/>
                <a:ea typeface="Consolas"/>
                <a:cs typeface="Consolas"/>
                <a:sym typeface="Consolas"/>
              </a:rPr>
              <a:t>red</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is similar to the concept                                                                                of dummy variables.</a:t>
            </a:r>
          </a:p>
        </p:txBody>
      </p:sp>
      <p:sp>
        <p:nvSpPr>
          <p:cNvPr id="294" name="Shape 29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CLASSIFICATION?</a:t>
            </a:r>
          </a:p>
        </p:txBody>
      </p:sp>
      <p:pic>
        <p:nvPicPr>
          <p:cNvPr id="295" name="Shape 295"/>
          <p:cNvPicPr preferRelativeResize="0"/>
          <p:nvPr/>
        </p:nvPicPr>
        <p:blipFill>
          <a:blip r:embed="rId3">
            <a:alphaModFix/>
          </a:blip>
          <a:stretch>
            <a:fillRect/>
          </a:stretch>
        </p:blipFill>
        <p:spPr>
          <a:xfrm>
            <a:off x="6965121" y="4466900"/>
            <a:ext cx="4904100" cy="2402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Binary classification is the simplest form of classification.</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However, classification problems can have multiple </a:t>
            </a:r>
            <a:r>
              <a:rPr i="1" lang="en-US" sz="2800">
                <a:solidFill>
                  <a:schemeClr val="dk1"/>
                </a:solidFill>
                <a:latin typeface="Georgia"/>
                <a:ea typeface="Georgia"/>
                <a:cs typeface="Georgia"/>
                <a:sym typeface="Georgia"/>
              </a:rPr>
              <a:t>class labels</a:t>
            </a:r>
            <a:r>
              <a:rPr lang="en-US" sz="2800">
                <a:solidFill>
                  <a:schemeClr val="dk1"/>
                </a:solidFill>
                <a:latin typeface="Georgia"/>
                <a:ea typeface="Georgia"/>
                <a:cs typeface="Georgia"/>
                <a:sym typeface="Georgia"/>
              </a:rPr>
              <a:t>.  </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Instead of predicting whether the pixel is red or blue, you could predict whether the pixel is red, blue, or green.</a:t>
            </a:r>
          </a:p>
        </p:txBody>
      </p:sp>
      <p:sp>
        <p:nvSpPr>
          <p:cNvPr id="301" name="Shape 30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CLASSIFICATION?</a:t>
            </a:r>
          </a:p>
        </p:txBody>
      </p:sp>
      <p:pic>
        <p:nvPicPr>
          <p:cNvPr id="302" name="Shape 302"/>
          <p:cNvPicPr preferRelativeResize="0"/>
          <p:nvPr/>
        </p:nvPicPr>
        <p:blipFill>
          <a:blip r:embed="rId3">
            <a:alphaModFix/>
          </a:blip>
          <a:stretch>
            <a:fillRect/>
          </a:stretch>
        </p:blipFill>
        <p:spPr>
          <a:xfrm>
            <a:off x="4092000" y="4808525"/>
            <a:ext cx="4642874" cy="22980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A </a:t>
            </a:r>
            <a:r>
              <a:rPr b="1" lang="en-US" sz="2800">
                <a:solidFill>
                  <a:schemeClr val="dk1"/>
                </a:solidFill>
                <a:latin typeface="Georgia"/>
                <a:ea typeface="Georgia"/>
                <a:cs typeface="Georgia"/>
                <a:sym typeface="Georgia"/>
              </a:rPr>
              <a:t>class label</a:t>
            </a:r>
            <a:r>
              <a:rPr lang="en-US" sz="2800">
                <a:solidFill>
                  <a:schemeClr val="dk1"/>
                </a:solidFill>
                <a:latin typeface="Georgia"/>
                <a:ea typeface="Georgia"/>
                <a:cs typeface="Georgia"/>
                <a:sym typeface="Georgia"/>
              </a:rPr>
              <a:t> is a representation of what we are trying to predict:  our </a:t>
            </a:r>
            <a:r>
              <a:rPr i="1" lang="en-US" sz="2800">
                <a:solidFill>
                  <a:schemeClr val="dk1"/>
                </a:solidFill>
                <a:latin typeface="Georgia"/>
                <a:ea typeface="Georgia"/>
                <a:cs typeface="Georgia"/>
                <a:sym typeface="Georgia"/>
              </a:rPr>
              <a:t>target</a:t>
            </a:r>
            <a:r>
              <a:rPr lang="en-US" sz="2800">
                <a:solidFill>
                  <a:schemeClr val="dk1"/>
                </a:solidFill>
                <a:latin typeface="Georgia"/>
                <a:ea typeface="Georgia"/>
                <a:cs typeface="Georgia"/>
                <a:sym typeface="Georgia"/>
              </a:rPr>
              <a:t>.</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Examples of class labels from before are:</a:t>
            </a:r>
          </a:p>
        </p:txBody>
      </p:sp>
      <p:sp>
        <p:nvSpPr>
          <p:cNvPr id="308" name="Shape 30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A CLASS LABEL?</a:t>
            </a:r>
          </a:p>
        </p:txBody>
      </p:sp>
      <p:graphicFrame>
        <p:nvGraphicFramePr>
          <p:cNvPr id="309" name="Shape 309"/>
          <p:cNvGraphicFramePr/>
          <p:nvPr/>
        </p:nvGraphicFramePr>
        <p:xfrm>
          <a:off x="952500" y="3613150"/>
          <a:ext cx="3000000" cy="3000000"/>
        </p:xfrm>
        <a:graphic>
          <a:graphicData uri="http://schemas.openxmlformats.org/drawingml/2006/table">
            <a:tbl>
              <a:tblPr>
                <a:noFill/>
                <a:tableStyleId>{9EBDB01D-4614-4F83-978B-F1637CE09F59}</a:tableStyleId>
              </a:tblPr>
              <a:tblGrid>
                <a:gridCol w="5549900"/>
                <a:gridCol w="5549900"/>
              </a:tblGrid>
              <a:tr h="381000">
                <a:tc>
                  <a:txBody>
                    <a:bodyPr>
                      <a:noAutofit/>
                    </a:bodyPr>
                    <a:lstStyle/>
                    <a:p>
                      <a:pPr lvl="0" algn="ctr">
                        <a:spcBef>
                          <a:spcPts val="0"/>
                        </a:spcBef>
                        <a:buNone/>
                      </a:pPr>
                      <a:r>
                        <a:rPr b="1" lang="en-US" sz="2800">
                          <a:latin typeface="Georgia"/>
                          <a:ea typeface="Georgia"/>
                          <a:cs typeface="Georgia"/>
                          <a:sym typeface="Georgia"/>
                        </a:rPr>
                        <a:t>Data Problem</a:t>
                      </a:r>
                    </a:p>
                  </a:txBody>
                  <a:tcPr marT="91425" marB="91425" marR="91425" marL="91425"/>
                </a:tc>
                <a:tc>
                  <a:txBody>
                    <a:bodyPr>
                      <a:noAutofit/>
                    </a:bodyPr>
                    <a:lstStyle/>
                    <a:p>
                      <a:pPr lvl="0" algn="ctr">
                        <a:spcBef>
                          <a:spcPts val="0"/>
                        </a:spcBef>
                        <a:buNone/>
                      </a:pPr>
                      <a:r>
                        <a:rPr b="1" lang="en-US" sz="2800">
                          <a:latin typeface="Georgia"/>
                          <a:ea typeface="Georgia"/>
                          <a:cs typeface="Georgia"/>
                          <a:sym typeface="Georgia"/>
                        </a:rPr>
                        <a:t>Class Labels</a:t>
                      </a:r>
                    </a:p>
                  </a:txBody>
                  <a:tcPr marT="91425" marB="91425" marR="91425" marL="91425"/>
                </a:tc>
              </a:tr>
              <a:tr h="381000">
                <a:tc>
                  <a:txBody>
                    <a:bodyPr>
                      <a:noAutofit/>
                    </a:bodyPr>
                    <a:lstStyle/>
                    <a:p>
                      <a:pPr lvl="0" algn="ctr">
                        <a:spcBef>
                          <a:spcPts val="0"/>
                        </a:spcBef>
                        <a:buNone/>
                      </a:pPr>
                      <a:r>
                        <a:rPr lang="en-US" sz="2800">
                          <a:latin typeface="Georgia"/>
                          <a:ea typeface="Georgia"/>
                          <a:cs typeface="Georgia"/>
                          <a:sym typeface="Georgia"/>
                        </a:rPr>
                        <a:t>Patient data problem</a:t>
                      </a:r>
                    </a:p>
                  </a:txBody>
                  <a:tcPr marT="91425" marB="91425" marR="91425" marL="91425"/>
                </a:tc>
                <a:tc>
                  <a:txBody>
                    <a:bodyPr>
                      <a:noAutofit/>
                    </a:bodyPr>
                    <a:lstStyle/>
                    <a:p>
                      <a:pPr lvl="0" algn="ctr">
                        <a:spcBef>
                          <a:spcPts val="0"/>
                        </a:spcBef>
                        <a:buNone/>
                      </a:pPr>
                      <a:r>
                        <a:rPr lang="en-US" sz="2800">
                          <a:latin typeface="Georgia"/>
                          <a:ea typeface="Georgia"/>
                          <a:cs typeface="Georgia"/>
                          <a:sym typeface="Georgia"/>
                        </a:rPr>
                        <a:t>is smoker, is not smoker</a:t>
                      </a:r>
                    </a:p>
                  </a:txBody>
                  <a:tcPr marT="91425" marB="91425" marR="91425" marL="91425"/>
                </a:tc>
              </a:tr>
              <a:tr h="381000">
                <a:tc>
                  <a:txBody>
                    <a:bodyPr>
                      <a:noAutofit/>
                    </a:bodyPr>
                    <a:lstStyle/>
                    <a:p>
                      <a:pPr lvl="0" algn="ctr">
                        <a:spcBef>
                          <a:spcPts val="0"/>
                        </a:spcBef>
                        <a:buNone/>
                      </a:pPr>
                      <a:r>
                        <a:rPr lang="en-US" sz="2800">
                          <a:latin typeface="Georgia"/>
                          <a:ea typeface="Georgia"/>
                          <a:cs typeface="Georgia"/>
                          <a:sym typeface="Georgia"/>
                        </a:rPr>
                        <a:t>pixel color</a:t>
                      </a:r>
                    </a:p>
                  </a:txBody>
                  <a:tcPr marT="91425" marB="91425" marR="91425" marL="91425"/>
                </a:tc>
                <a:tc>
                  <a:txBody>
                    <a:bodyPr>
                      <a:noAutofit/>
                    </a:bodyPr>
                    <a:lstStyle/>
                    <a:p>
                      <a:pPr lvl="0" algn="ctr">
                        <a:spcBef>
                          <a:spcPts val="0"/>
                        </a:spcBef>
                        <a:buNone/>
                      </a:pPr>
                      <a:r>
                        <a:rPr lang="en-US" sz="2800">
                          <a:latin typeface="Georgia"/>
                          <a:ea typeface="Georgia"/>
                          <a:cs typeface="Georgia"/>
                          <a:sym typeface="Georgia"/>
                        </a:rPr>
                        <a:t>red, blue, green</a:t>
                      </a: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One of the easiest ways to determine if a problem is regression or classification is to determine if our </a:t>
            </a:r>
            <a:r>
              <a:rPr i="1" lang="en-US" sz="2800">
                <a:solidFill>
                  <a:schemeClr val="dk1"/>
                </a:solidFill>
                <a:latin typeface="Georgia"/>
                <a:ea typeface="Georgia"/>
                <a:cs typeface="Georgia"/>
                <a:sym typeface="Georgia"/>
              </a:rPr>
              <a:t>target</a:t>
            </a:r>
            <a:r>
              <a:rPr lang="en-US" sz="2800">
                <a:solidFill>
                  <a:schemeClr val="dk1"/>
                </a:solidFill>
                <a:latin typeface="Georgia"/>
                <a:ea typeface="Georgia"/>
                <a:cs typeface="Georgia"/>
                <a:sym typeface="Georgia"/>
              </a:rPr>
              <a:t> variable can be ordered mathematically.</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For example, if predicting company revenue, </a:t>
            </a:r>
            <a:r>
              <a:rPr lang="en-US" sz="2400">
                <a:solidFill>
                  <a:schemeClr val="dk1"/>
                </a:solidFill>
                <a:latin typeface="Consolas"/>
                <a:ea typeface="Consolas"/>
                <a:cs typeface="Consolas"/>
                <a:sym typeface="Consolas"/>
              </a:rPr>
              <a:t>$100MM</a:t>
            </a:r>
            <a:r>
              <a:rPr lang="en-US" sz="2800">
                <a:solidFill>
                  <a:schemeClr val="dk1"/>
                </a:solidFill>
                <a:latin typeface="Georgia"/>
                <a:ea typeface="Georgia"/>
                <a:cs typeface="Georgia"/>
                <a:sym typeface="Georgia"/>
              </a:rPr>
              <a:t> is greater than </a:t>
            </a:r>
            <a:r>
              <a:rPr lang="en-US" sz="2400">
                <a:solidFill>
                  <a:schemeClr val="dk1"/>
                </a:solidFill>
                <a:latin typeface="Consolas"/>
                <a:ea typeface="Consolas"/>
                <a:cs typeface="Consolas"/>
                <a:sym typeface="Consolas"/>
              </a:rPr>
              <a:t>$90MM</a:t>
            </a:r>
            <a:r>
              <a:rPr lang="en-US" sz="2800">
                <a:solidFill>
                  <a:schemeClr val="dk1"/>
                </a:solidFill>
                <a:latin typeface="Georgia"/>
                <a:ea typeface="Georgia"/>
                <a:cs typeface="Georgia"/>
                <a:sym typeface="Georgia"/>
              </a:rPr>
              <a:t>.  This is a </a:t>
            </a:r>
            <a:r>
              <a:rPr i="1" lang="en-US" sz="2800">
                <a:solidFill>
                  <a:schemeClr val="dk1"/>
                </a:solidFill>
                <a:latin typeface="Georgia"/>
                <a:ea typeface="Georgia"/>
                <a:cs typeface="Georgia"/>
                <a:sym typeface="Georgia"/>
              </a:rPr>
              <a:t>regression</a:t>
            </a:r>
            <a:r>
              <a:rPr lang="en-US" sz="2800">
                <a:solidFill>
                  <a:schemeClr val="dk1"/>
                </a:solidFill>
                <a:latin typeface="Georgia"/>
                <a:ea typeface="Georgia"/>
                <a:cs typeface="Georgia"/>
                <a:sym typeface="Georgia"/>
              </a:rPr>
              <a:t> problem because the target can be ordered.</a:t>
            </a:r>
          </a:p>
          <a:p>
            <a:pPr lvl="0" rtl="0">
              <a:spcBef>
                <a:spcPts val="0"/>
              </a:spcBef>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However, if predicting pixel color, </a:t>
            </a:r>
            <a:r>
              <a:rPr lang="en-US" sz="2400">
                <a:solidFill>
                  <a:schemeClr val="dk1"/>
                </a:solidFill>
                <a:latin typeface="Consolas"/>
                <a:ea typeface="Consolas"/>
                <a:cs typeface="Consolas"/>
                <a:sym typeface="Consolas"/>
              </a:rPr>
              <a:t>red</a:t>
            </a:r>
            <a:r>
              <a:rPr lang="en-US" sz="2800">
                <a:solidFill>
                  <a:schemeClr val="dk1"/>
                </a:solidFill>
                <a:latin typeface="Georgia"/>
                <a:ea typeface="Georgia"/>
                <a:cs typeface="Georgia"/>
                <a:sym typeface="Georgia"/>
              </a:rPr>
              <a:t> is not inherently greater than </a:t>
            </a:r>
            <a:r>
              <a:rPr lang="en-US" sz="2400">
                <a:solidFill>
                  <a:schemeClr val="dk1"/>
                </a:solidFill>
                <a:latin typeface="Consolas"/>
                <a:ea typeface="Consolas"/>
                <a:cs typeface="Consolas"/>
                <a:sym typeface="Consolas"/>
              </a:rPr>
              <a:t>blue</a:t>
            </a:r>
            <a:r>
              <a:rPr lang="en-US" sz="2800">
                <a:solidFill>
                  <a:schemeClr val="dk1"/>
                </a:solidFill>
                <a:latin typeface="Georgia"/>
                <a:ea typeface="Georgia"/>
                <a:cs typeface="Georgia"/>
                <a:sym typeface="Georgia"/>
              </a:rPr>
              <a:t>.  Therefore, this is a </a:t>
            </a:r>
            <a:r>
              <a:rPr i="1" lang="en-US" sz="2800">
                <a:solidFill>
                  <a:schemeClr val="dk1"/>
                </a:solidFill>
                <a:latin typeface="Georgia"/>
                <a:ea typeface="Georgia"/>
                <a:cs typeface="Georgia"/>
                <a:sym typeface="Georgia"/>
              </a:rPr>
              <a:t>classification</a:t>
            </a:r>
            <a:r>
              <a:rPr lang="en-US" sz="2800">
                <a:solidFill>
                  <a:schemeClr val="dk1"/>
                </a:solidFill>
                <a:latin typeface="Georgia"/>
                <a:ea typeface="Georgia"/>
                <a:cs typeface="Georgia"/>
                <a:sym typeface="Georgia"/>
              </a:rPr>
              <a:t> problem.</a:t>
            </a:r>
          </a:p>
        </p:txBody>
      </p:sp>
      <p:sp>
        <p:nvSpPr>
          <p:cNvPr id="315" name="Shape 31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DETERMINING REGRESSION OR CLASSIFICATION</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rtl="0">
              <a:spcBef>
                <a:spcPts val="0"/>
              </a:spcBef>
              <a:buClr>
                <a:schemeClr val="dk1"/>
              </a:buClr>
              <a:buSzPct val="39285"/>
              <a:buFont typeface="Arial"/>
              <a:buNone/>
            </a:pPr>
            <a:r>
              <a:t/>
            </a:r>
            <a:endParaRPr sz="2800">
              <a:solidFill>
                <a:schemeClr val="dk1"/>
              </a:solidFill>
              <a:latin typeface="Georgia"/>
              <a:ea typeface="Georgia"/>
              <a:cs typeface="Georgia"/>
              <a:sym typeface="Georgia"/>
            </a:endParaRPr>
          </a:p>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Classification and regression differ in what you are trying to predict.</a:t>
            </a:r>
          </a:p>
        </p:txBody>
      </p:sp>
      <p:sp>
        <p:nvSpPr>
          <p:cNvPr id="321" name="Shape 321"/>
          <p:cNvSpPr/>
          <p:nvPr/>
        </p:nvSpPr>
        <p:spPr>
          <a:xfrm>
            <a:off x="635000" y="736600"/>
            <a:ext cx="11734800" cy="431700"/>
          </a:xfrm>
          <a:prstGeom prst="rect">
            <a:avLst/>
          </a:prstGeom>
          <a:noFill/>
          <a:ln>
            <a:noFill/>
          </a:ln>
        </p:spPr>
        <p:txBody>
          <a:bodyPr anchorCtr="0" anchor="t" bIns="0" lIns="0" rIns="0" tIns="0">
            <a:noAutofit/>
          </a:bodyPr>
          <a:lstStyle/>
          <a:p>
            <a:pPr lvl="0" rtl="0">
              <a:spcBef>
                <a:spcPts val="0"/>
              </a:spcBef>
              <a:buSzPct val="25000"/>
              <a:buNone/>
            </a:pPr>
            <a:r>
              <a:rPr b="1" lang="en-US" sz="3200">
                <a:solidFill>
                  <a:schemeClr val="dk1"/>
                </a:solidFill>
                <a:latin typeface="Oswald"/>
                <a:ea typeface="Oswald"/>
                <a:cs typeface="Oswald"/>
                <a:sym typeface="Oswald"/>
              </a:rPr>
              <a:t>DETERMINING REGRESSION OR CLASSIFICATION</a:t>
            </a:r>
          </a:p>
        </p:txBody>
      </p:sp>
      <p:pic>
        <p:nvPicPr>
          <p:cNvPr id="322" name="Shape 322"/>
          <p:cNvPicPr preferRelativeResize="0"/>
          <p:nvPr/>
        </p:nvPicPr>
        <p:blipFill>
          <a:blip r:embed="rId3">
            <a:alphaModFix/>
          </a:blip>
          <a:stretch>
            <a:fillRect/>
          </a:stretch>
        </p:blipFill>
        <p:spPr>
          <a:xfrm>
            <a:off x="2579274" y="2663174"/>
            <a:ext cx="8587624" cy="42938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GUIDED PRACTICE	</a:t>
            </a:r>
          </a:p>
        </p:txBody>
      </p:sp>
      <p:sp>
        <p:nvSpPr>
          <p:cNvPr id="328" name="Shape 328"/>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REGRESSION OR CLASSIFICATION?</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pic>
        <p:nvPicPr>
          <p:cNvPr id="333" name="Shape 33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34" name="Shape 33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35" name="Shape 335"/>
          <p:cNvSpPr/>
          <p:nvPr/>
        </p:nvSpPr>
        <p:spPr>
          <a:xfrm>
            <a:off x="3052744" y="6478141"/>
            <a:ext cx="4170900" cy="330300"/>
          </a:xfrm>
          <a:prstGeom prst="rect">
            <a:avLst/>
          </a:prstGeom>
          <a:noFill/>
          <a:ln>
            <a:noFill/>
          </a:ln>
        </p:spPr>
        <p:txBody>
          <a:bodyPr anchorCtr="0" anchor="ctr" bIns="50800" lIns="50800" rIns="50800" tIns="50800">
            <a:noAutofit/>
          </a:bodyPr>
          <a:lstStyle/>
          <a:p>
            <a:pPr lvl="0" rtl="0">
              <a:spcBef>
                <a:spcPts val="0"/>
              </a:spcBef>
              <a:buSzPct val="25000"/>
              <a:buNone/>
            </a:pPr>
            <a:r>
              <a:rPr lang="en-US" sz="1800">
                <a:solidFill>
                  <a:schemeClr val="dk1"/>
                </a:solidFill>
                <a:latin typeface="Georgia"/>
                <a:ea typeface="Georgia"/>
                <a:cs typeface="Georgia"/>
                <a:sym typeface="Georgia"/>
              </a:rPr>
              <a:t>Answers to the above questions</a:t>
            </a:r>
          </a:p>
        </p:txBody>
      </p:sp>
      <p:sp>
        <p:nvSpPr>
          <p:cNvPr id="336" name="Shape 336"/>
          <p:cNvSpPr/>
          <p:nvPr/>
        </p:nvSpPr>
        <p:spPr>
          <a:xfrm>
            <a:off x="2989800" y="60854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337" name="Shape 337"/>
          <p:cNvSpPr/>
          <p:nvPr/>
        </p:nvSpPr>
        <p:spPr>
          <a:xfrm>
            <a:off x="2989800" y="1776150"/>
            <a:ext cx="89507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(20 minutes)</a:t>
            </a:r>
          </a:p>
        </p:txBody>
      </p:sp>
      <p:cxnSp>
        <p:nvCxnSpPr>
          <p:cNvPr id="338" name="Shape 338"/>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339" name="Shape 339"/>
          <p:cNvSpPr/>
          <p:nvPr/>
        </p:nvSpPr>
        <p:spPr>
          <a:xfrm>
            <a:off x="635000" y="736600"/>
            <a:ext cx="117248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REGRESSION OR CLASSIFICATION?</a:t>
            </a:r>
          </a:p>
        </p:txBody>
      </p:sp>
      <p:sp>
        <p:nvSpPr>
          <p:cNvPr id="340" name="Shape 340"/>
          <p:cNvSpPr/>
          <p:nvPr/>
        </p:nvSpPr>
        <p:spPr>
          <a:xfrm>
            <a:off x="2961475" y="2224350"/>
            <a:ext cx="7559399" cy="3543300"/>
          </a:xfrm>
          <a:prstGeom prst="rect">
            <a:avLst/>
          </a:prstGeom>
          <a:noFill/>
          <a:ln>
            <a:noFill/>
          </a:ln>
        </p:spPr>
        <p:txBody>
          <a:bodyPr anchorCtr="0" anchor="ctr" bIns="50800" lIns="50800" rIns="50800" tIns="50800">
            <a:noAutofit/>
          </a:bodyPr>
          <a:lstStyle/>
          <a:p>
            <a:pPr lvl="0" marR="0" rtl="0" algn="l">
              <a:spcBef>
                <a:spcPts val="0"/>
              </a:spcBef>
              <a:buNone/>
            </a:pPr>
            <a:r>
              <a:rPr lang="en-US" sz="1800">
                <a:latin typeface="Georgia"/>
                <a:ea typeface="Georgia"/>
                <a:cs typeface="Georgia"/>
                <a:sym typeface="Georgia"/>
              </a:rPr>
              <a:t>R</a:t>
            </a:r>
            <a:r>
              <a:rPr lang="en-US" sz="1800">
                <a:solidFill>
                  <a:srgbClr val="333333"/>
                </a:solidFill>
                <a:highlight>
                  <a:srgbClr val="FFFFFF"/>
                </a:highlight>
                <a:latin typeface="Georgia"/>
                <a:ea typeface="Georgia"/>
                <a:cs typeface="Georgia"/>
                <a:sym typeface="Georgia"/>
              </a:rPr>
              <a:t>eview the following situations and decide if each one is a regression problem, classification problem, or neither:</a:t>
            </a:r>
          </a:p>
          <a:p>
            <a:pPr lvl="0" marR="0" rtl="0" algn="l">
              <a:spcBef>
                <a:spcPts val="0"/>
              </a:spcBef>
              <a:buNone/>
            </a:pPr>
            <a:r>
              <a:t/>
            </a:r>
            <a:endParaRPr sz="1800">
              <a:latin typeface="Georgia"/>
              <a:ea typeface="Georgia"/>
              <a:cs typeface="Georgia"/>
              <a:sym typeface="Georgia"/>
            </a:endParaRPr>
          </a:p>
          <a:p>
            <a:pPr indent="-342900" lvl="0" marL="457200" marR="0" rtl="0" algn="l">
              <a:spcBef>
                <a:spcPts val="0"/>
              </a:spcBef>
              <a:buClr>
                <a:srgbClr val="000000"/>
              </a:buClr>
              <a:buSzPct val="100000"/>
              <a:buFont typeface="Georgia"/>
              <a:buAutoNum type="arabicPeriod"/>
            </a:pPr>
            <a:r>
              <a:rPr lang="en-US" sz="1800">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the total number of explosions in a movie, predict if the movie is by JJ Abrams or Michael Bay.</a:t>
            </a:r>
          </a:p>
          <a:p>
            <a:pPr indent="-342900" lvl="0" marL="457200" rtl="0">
              <a:spcBef>
                <a:spcPts val="0"/>
              </a:spcBef>
              <a:buSzPct val="100000"/>
              <a:buFont typeface="Georgia"/>
              <a:buAutoNum type="arabicPeriod"/>
            </a:pPr>
            <a:r>
              <a:rPr lang="en-US" sz="1800">
                <a:solidFill>
                  <a:schemeClr val="dk1"/>
                </a:solidFill>
                <a:latin typeface="Georgia"/>
                <a:ea typeface="Georgia"/>
                <a:cs typeface="Georgia"/>
                <a:sym typeface="Georgia"/>
              </a:rPr>
              <a:t>D</a:t>
            </a:r>
            <a:r>
              <a:rPr lang="en-US" sz="1800">
                <a:solidFill>
                  <a:srgbClr val="333333"/>
                </a:solidFill>
                <a:highlight>
                  <a:srgbClr val="FFFFFF"/>
                </a:highlight>
                <a:latin typeface="Georgia"/>
                <a:ea typeface="Georgia"/>
                <a:cs typeface="Georgia"/>
                <a:sym typeface="Georgia"/>
              </a:rPr>
              <a:t>etermine how many tickets will be sold to a concert given who is performing, where, and the date and time.</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G</a:t>
            </a:r>
            <a:r>
              <a:rPr lang="en-US" sz="1800">
                <a:solidFill>
                  <a:srgbClr val="333333"/>
                </a:solidFill>
                <a:highlight>
                  <a:srgbClr val="FFFFFF"/>
                </a:highlight>
                <a:latin typeface="Georgia"/>
                <a:ea typeface="Georgia"/>
                <a:cs typeface="Georgia"/>
                <a:sym typeface="Georgia"/>
              </a:rPr>
              <a:t>iven the temperature over the last year by day, predict tomorrow's temperature outside.</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U</a:t>
            </a:r>
            <a:r>
              <a:rPr lang="en-US" sz="1800">
                <a:solidFill>
                  <a:srgbClr val="333333"/>
                </a:solidFill>
                <a:highlight>
                  <a:srgbClr val="FFFFFF"/>
                </a:highlight>
                <a:latin typeface="Georgia"/>
                <a:ea typeface="Georgia"/>
                <a:cs typeface="Georgia"/>
                <a:sym typeface="Georgia"/>
              </a:rPr>
              <a:t>sing data from four cell phone microphones, reduce the noisy sounds so the voice is crystal clear to the receiving phone.</a:t>
            </a:r>
          </a:p>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W</a:t>
            </a:r>
            <a:r>
              <a:rPr lang="en-US" sz="1800">
                <a:solidFill>
                  <a:srgbClr val="333333"/>
                </a:solidFill>
                <a:highlight>
                  <a:srgbClr val="FFFFFF"/>
                </a:highlight>
                <a:latin typeface="Georgia"/>
                <a:ea typeface="Georgia"/>
                <a:cs typeface="Georgia"/>
                <a:sym typeface="Georgia"/>
              </a:rPr>
              <a:t>ith customer data, determine if a user will return or not in the next 7 days to an e-commerce website.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17" name="Shape 217"/>
        <p:cNvGrpSpPr/>
        <p:nvPr/>
      </p:nvGrpSpPr>
      <p:grpSpPr>
        <a:xfrm>
          <a:off x="0" y="0"/>
          <a:ext cx="0" cy="0"/>
          <a:chOff x="0" y="0"/>
          <a:chExt cx="0" cy="0"/>
        </a:xfrm>
      </p:grpSpPr>
      <p:sp>
        <p:nvSpPr>
          <p:cNvPr id="218" name="Shape 21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219" name="Shape 219"/>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MATERIALS</a:t>
            </a:r>
            <a:r>
              <a:rPr b="1" lang="en-US" sz="3200">
                <a:solidFill>
                  <a:srgbClr val="E52123"/>
                </a:solidFill>
                <a:latin typeface="Oswald"/>
                <a:ea typeface="Oswald"/>
                <a:cs typeface="Oswald"/>
                <a:sym typeface="Oswald"/>
              </a:rPr>
              <a:t> </a:t>
            </a:r>
          </a:p>
        </p:txBody>
      </p:sp>
      <p:sp>
        <p:nvSpPr>
          <p:cNvPr id="220" name="Shape 220"/>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INDEPENDENT PRACTICE</a:t>
            </a:r>
          </a:p>
        </p:txBody>
      </p:sp>
      <p:sp>
        <p:nvSpPr>
          <p:cNvPr id="346" name="Shape 346"/>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BUILD A CLASSIFIER!</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p:nvPr/>
        </p:nvSpPr>
        <p:spPr>
          <a:xfrm>
            <a:off x="2961475" y="2224360"/>
            <a:ext cx="7559399" cy="24965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latin typeface="Georgia"/>
                <a:ea typeface="Georgia"/>
                <a:cs typeface="Georgia"/>
                <a:sym typeface="Georgia"/>
              </a:rPr>
              <a:t>E</a:t>
            </a:r>
            <a:r>
              <a:rPr lang="en-US" sz="1800">
                <a:latin typeface="Georgia"/>
                <a:ea typeface="Georgia"/>
                <a:cs typeface="Georgia"/>
                <a:sym typeface="Georgia"/>
              </a:rPr>
              <a:t>xplore the iris dataset and build a program that classifies each data point.  Use if-else statements and some Pandas functions.</a:t>
            </a:r>
          </a:p>
          <a:p>
            <a:pPr indent="-342900" lvl="0" marL="457200" rtl="0">
              <a:spcBef>
                <a:spcPts val="0"/>
              </a:spcBef>
              <a:buSzPct val="100000"/>
              <a:buFont typeface="Georgia"/>
              <a:buAutoNum type="arabicPeriod"/>
            </a:pPr>
            <a:r>
              <a:rPr lang="en-US" sz="1800">
                <a:latin typeface="Georgia"/>
                <a:ea typeface="Georgia"/>
                <a:cs typeface="Georgia"/>
                <a:sym typeface="Georgia"/>
              </a:rPr>
              <a:t>Measure the </a:t>
            </a:r>
            <a:r>
              <a:rPr i="1" lang="en-US" sz="1800">
                <a:latin typeface="Georgia"/>
                <a:ea typeface="Georgia"/>
                <a:cs typeface="Georgia"/>
                <a:sym typeface="Georgia"/>
              </a:rPr>
              <a:t>accuracy</a:t>
            </a:r>
            <a:r>
              <a:rPr lang="en-US" sz="1800">
                <a:latin typeface="Georgia"/>
                <a:ea typeface="Georgia"/>
                <a:cs typeface="Georgia"/>
                <a:sym typeface="Georgia"/>
              </a:rPr>
              <a:t> of your classifier using the math of “total correct” over “total samples”.</a:t>
            </a:r>
          </a:p>
          <a:p>
            <a:pPr indent="-342900" lvl="0" marL="457200" rtl="0">
              <a:spcBef>
                <a:spcPts val="0"/>
              </a:spcBef>
              <a:buSzPct val="100000"/>
              <a:buFont typeface="Georgia"/>
              <a:buAutoNum type="arabicPeriod"/>
            </a:pPr>
            <a:r>
              <a:rPr lang="en-US" sz="1800">
                <a:latin typeface="Georgia"/>
                <a:ea typeface="Georgia"/>
                <a:cs typeface="Georgia"/>
                <a:sym typeface="Georgia"/>
              </a:rPr>
              <a:t>Your classifier should be able to:</a:t>
            </a:r>
          </a:p>
          <a:p>
            <a:pPr indent="-342900" lvl="1" marL="914400" rtl="0">
              <a:spcBef>
                <a:spcPts val="0"/>
              </a:spcBef>
              <a:buSzPct val="100000"/>
              <a:buFont typeface="Georgia"/>
              <a:buAutoNum type="alphaLcPeriod"/>
            </a:pPr>
            <a:r>
              <a:rPr lang="en-US" sz="1800">
                <a:latin typeface="Georgia"/>
                <a:ea typeface="Georgia"/>
                <a:cs typeface="Georgia"/>
                <a:sym typeface="Georgia"/>
              </a:rPr>
              <a:t>Get one class label 100% correct (one type of iris is easily distinguishable from the other two).</a:t>
            </a:r>
          </a:p>
          <a:p>
            <a:pPr indent="-342900" lvl="1" marL="914400" rtl="0">
              <a:spcBef>
                <a:spcPts val="0"/>
              </a:spcBef>
              <a:buSzPct val="100000"/>
              <a:buFont typeface="Georgia"/>
              <a:buAutoNum type="alphaLcPeriod"/>
            </a:pPr>
            <a:r>
              <a:rPr lang="en-US" sz="1800">
                <a:latin typeface="Georgia"/>
                <a:ea typeface="Georgia"/>
                <a:cs typeface="Georgia"/>
                <a:sym typeface="Georgia"/>
              </a:rPr>
              <a:t>Accurately predict the majority of the other two classes with some error (hint:  make sure you </a:t>
            </a:r>
            <a:r>
              <a:rPr i="1" lang="en-US" sz="1800">
                <a:latin typeface="Georgia"/>
                <a:ea typeface="Georgia"/>
                <a:cs typeface="Georgia"/>
                <a:sym typeface="Georgia"/>
              </a:rPr>
              <a:t>generalize</a:t>
            </a:r>
            <a:r>
              <a:rPr lang="en-US" sz="1800">
                <a:latin typeface="Georgia"/>
                <a:ea typeface="Georgia"/>
                <a:cs typeface="Georgia"/>
                <a:sym typeface="Georgia"/>
              </a:rPr>
              <a:t>).</a:t>
            </a:r>
          </a:p>
        </p:txBody>
      </p:sp>
      <p:pic>
        <p:nvPicPr>
          <p:cNvPr id="352" name="Shape 352"/>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53" name="Shape 353"/>
          <p:cNvSpPr txBox="1"/>
          <p:nvPr/>
        </p:nvSpPr>
        <p:spPr>
          <a:xfrm>
            <a:off x="726300" y="222175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54" name="Shape 354"/>
          <p:cNvSpPr/>
          <p:nvPr/>
        </p:nvSpPr>
        <p:spPr>
          <a:xfrm>
            <a:off x="3052757" y="5792350"/>
            <a:ext cx="9368999"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Classification program for the iris dataset</a:t>
            </a:r>
          </a:p>
        </p:txBody>
      </p:sp>
      <p:sp>
        <p:nvSpPr>
          <p:cNvPr id="355" name="Shape 355"/>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356" name="Shape 356"/>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(20 minutes)</a:t>
            </a:r>
          </a:p>
        </p:txBody>
      </p:sp>
      <p:cxnSp>
        <p:nvCxnSpPr>
          <p:cNvPr id="357" name="Shape 357"/>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358" name="Shape 358"/>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BUILD A CLASSIFIER!</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p:nvPr/>
        </p:nvSpPr>
        <p:spPr>
          <a:xfrm>
            <a:off x="2961475" y="2224350"/>
            <a:ext cx="9866699" cy="5013000"/>
          </a:xfrm>
          <a:prstGeom prst="rect">
            <a:avLst/>
          </a:prstGeom>
          <a:noFill/>
          <a:ln>
            <a:noFill/>
          </a:ln>
        </p:spPr>
        <p:txBody>
          <a:bodyPr anchorCtr="0" anchor="ctr" bIns="50800" lIns="50800" rIns="50800" tIns="50800">
            <a:noAutofit/>
          </a:bodyPr>
          <a:lstStyle/>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datasets, neighbors, metrics</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iris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datasets.load_iris()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pd.DataFrame(iris.data, columns</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iris.feature_names)</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a:t>
            </a:r>
            <a:r>
              <a:rPr lang="en-US" sz="2400">
                <a:solidFill>
                  <a:srgbClr val="183691"/>
                </a:solidFill>
                <a:highlight>
                  <a:srgbClr val="F7F7F7"/>
                </a:highlight>
                <a:latin typeface="Consolas"/>
                <a:ea typeface="Consolas"/>
                <a:cs typeface="Consolas"/>
                <a:sym typeface="Consolas"/>
              </a:rPr>
              <a:t>'target'</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cmap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'0'</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'r'</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'g'</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'b'</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irisdf[</a:t>
            </a:r>
            <a:r>
              <a:rPr lang="en-US" sz="2400">
                <a:solidFill>
                  <a:srgbClr val="183691"/>
                </a:solidFill>
                <a:highlight>
                  <a:srgbClr val="F7F7F7"/>
                </a:highlight>
                <a:latin typeface="Consolas"/>
                <a:ea typeface="Consolas"/>
                <a:cs typeface="Consolas"/>
                <a:sym typeface="Consolas"/>
              </a:rPr>
              <a:t>'ctarget'</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irisdf.target.apply(</a:t>
            </a:r>
            <a:r>
              <a:rPr lang="en-US" sz="2400">
                <a:solidFill>
                  <a:srgbClr val="A71D5D"/>
                </a:solidFill>
                <a:highlight>
                  <a:srgbClr val="F7F7F7"/>
                </a:highlight>
                <a:latin typeface="Consolas"/>
                <a:ea typeface="Consolas"/>
                <a:cs typeface="Consolas"/>
                <a:sym typeface="Consolas"/>
              </a:rPr>
              <a:t>lambda</a:t>
            </a:r>
            <a:r>
              <a:rPr lang="en-US" sz="2400">
                <a:solidFill>
                  <a:srgbClr val="333333"/>
                </a:solidFill>
                <a:highlight>
                  <a:srgbClr val="F7F7F7"/>
                </a:highlight>
                <a:latin typeface="Consolas"/>
                <a:ea typeface="Consolas"/>
                <a:cs typeface="Consolas"/>
                <a:sym typeface="Consolas"/>
              </a:rPr>
              <a:t> x: cmap[</a:t>
            </a:r>
            <a:r>
              <a:rPr lang="en-US" sz="2400">
                <a:solidFill>
                  <a:srgbClr val="0086B3"/>
                </a:solidFill>
                <a:highlight>
                  <a:srgbClr val="F7F7F7"/>
                </a:highlight>
                <a:latin typeface="Consolas"/>
                <a:ea typeface="Consolas"/>
                <a:cs typeface="Consolas"/>
                <a:sym typeface="Consolas"/>
              </a:rPr>
              <a:t>str</a:t>
            </a:r>
            <a:r>
              <a:rPr lang="en-US" sz="2400">
                <a:solidFill>
                  <a:srgbClr val="333333"/>
                </a:solidFill>
                <a:highlight>
                  <a:srgbClr val="F7F7F7"/>
                </a:highlight>
                <a:latin typeface="Consolas"/>
                <a:ea typeface="Consolas"/>
                <a:cs typeface="Consolas"/>
                <a:sym typeface="Consolas"/>
              </a:rPr>
              <a:t>(x)])</a:t>
            </a:r>
            <a:br>
              <a:rPr lang="en-US" sz="2400">
                <a:solidFill>
                  <a:srgbClr val="333333"/>
                </a:solidFill>
                <a:highlight>
                  <a:srgbClr val="F7F7F7"/>
                </a:highlight>
                <a:latin typeface="Consolas"/>
                <a:ea typeface="Consolas"/>
                <a:cs typeface="Consolas"/>
                <a:sym typeface="Consolas"/>
              </a:rPr>
            </a:br>
          </a:p>
        </p:txBody>
      </p:sp>
      <p:pic>
        <p:nvPicPr>
          <p:cNvPr id="364" name="Shape 36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65" name="Shape 36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66" name="Shape 366"/>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STARTER CODE</a:t>
            </a:r>
          </a:p>
        </p:txBody>
      </p:sp>
      <p:cxnSp>
        <p:nvCxnSpPr>
          <p:cNvPr id="367" name="Shape 367"/>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368" name="Shape 368"/>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BUILD A CLASSIFIER!</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pic>
        <p:nvPicPr>
          <p:cNvPr id="373" name="Shape 37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74" name="Shape 37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75" name="Shape 375"/>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STARTER CODE</a:t>
            </a:r>
          </a:p>
        </p:txBody>
      </p:sp>
      <p:cxnSp>
        <p:nvCxnSpPr>
          <p:cNvPr id="376" name="Shape 37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377" name="Shape 377"/>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BUILD A CLASSIFIER!</a:t>
            </a:r>
          </a:p>
        </p:txBody>
      </p:sp>
      <p:sp>
        <p:nvSpPr>
          <p:cNvPr id="378" name="Shape 378"/>
          <p:cNvSpPr/>
          <p:nvPr/>
        </p:nvSpPr>
        <p:spPr>
          <a:xfrm>
            <a:off x="2961475" y="2224350"/>
            <a:ext cx="9866699" cy="4975799"/>
          </a:xfrm>
          <a:prstGeom prst="rect">
            <a:avLst/>
          </a:prstGeom>
          <a:noFill/>
          <a:ln>
            <a:noFill/>
          </a:ln>
        </p:spPr>
        <p:txBody>
          <a:bodyPr anchorCtr="0" anchor="ctr" bIns="50800" lIns="50800" rIns="50800" tIns="50800">
            <a:noAutofit/>
          </a:bodyPr>
          <a:lstStyle/>
          <a:p>
            <a:pPr lvl="0" rtl="0">
              <a:lnSpc>
                <a:spcPct val="115000"/>
              </a:lnSpc>
              <a:spcBef>
                <a:spcPts val="0"/>
              </a:spcBef>
              <a:buNone/>
            </a:pPr>
            <a:r>
              <a:rPr lang="en-US" sz="2400">
                <a:solidFill>
                  <a:srgbClr val="333333"/>
                </a:solidFill>
                <a:highlight>
                  <a:srgbClr val="F7F7F7"/>
                </a:highlight>
                <a:latin typeface="Consolas"/>
                <a:ea typeface="Consolas"/>
                <a:cs typeface="Consolas"/>
                <a:sym typeface="Consolas"/>
              </a:rPr>
              <a:t>irisdf.plot(</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'petal width (cm)'</a:t>
            </a:r>
            <a:r>
              <a:rPr lang="en-US" sz="2400">
                <a:solidFill>
                  <a:srgbClr val="333333"/>
                </a:solidFill>
                <a:highlight>
                  <a:srgbClr val="F7F7F7"/>
                </a:highlight>
                <a:latin typeface="Consolas"/>
                <a:ea typeface="Consolas"/>
                <a:cs typeface="Consolas"/>
                <a:sym typeface="Consolas"/>
              </a:rPr>
              <a:t>, 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'scatter'</a:t>
            </a:r>
            <a:r>
              <a:rPr lang="en-US" sz="2400">
                <a:solidFill>
                  <a:srgbClr val="333333"/>
                </a:solidFill>
                <a:highlight>
                  <a:srgbClr val="F7F7F7"/>
                </a:highlight>
                <a:latin typeface="Consolas"/>
                <a:ea typeface="Consolas"/>
                <a:cs typeface="Consolas"/>
                <a:sym typeface="Consolas"/>
              </a:rPr>
              <a:t>, c</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irisdf.ctarget)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irisdf.plot(</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'petal width (cm)'</a:t>
            </a:r>
            <a:r>
              <a:rPr lang="en-US" sz="2400">
                <a:solidFill>
                  <a:srgbClr val="333333"/>
                </a:solidFill>
                <a:highlight>
                  <a:srgbClr val="F7F7F7"/>
                </a:highlight>
                <a:latin typeface="Consolas"/>
                <a:ea typeface="Consolas"/>
                <a:cs typeface="Consolas"/>
                <a:sym typeface="Consolas"/>
              </a:rPr>
              <a:t>, kind</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'scatter'</a:t>
            </a:r>
            <a:r>
              <a:rPr lang="en-US" sz="2400">
                <a:solidFill>
                  <a:srgbClr val="333333"/>
                </a:solidFill>
                <a:highlight>
                  <a:srgbClr val="F7F7F7"/>
                </a:highlight>
                <a:latin typeface="Consolas"/>
                <a:ea typeface="Consolas"/>
                <a:cs typeface="Consolas"/>
                <a:sym typeface="Consolas"/>
              </a:rPr>
              <a:t>, c</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irisdf.ctarget)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irisdf.describe()</a:t>
            </a:r>
            <a:br>
              <a:rPr lang="en-US" sz="2400">
                <a:solidFill>
                  <a:srgbClr val="333333"/>
                </a:solidFill>
                <a:highlight>
                  <a:srgbClr val="F7F7F7"/>
                </a:highlight>
                <a:latin typeface="Consolas"/>
                <a:ea typeface="Consolas"/>
                <a:cs typeface="Consolas"/>
                <a:sym typeface="Consolas"/>
              </a:rPr>
            </a:b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pic>
        <p:nvPicPr>
          <p:cNvPr id="383" name="Shape 38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84" name="Shape 38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85" name="Shape 385"/>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STARTER CODE</a:t>
            </a:r>
          </a:p>
        </p:txBody>
      </p:sp>
      <p:cxnSp>
        <p:nvCxnSpPr>
          <p:cNvPr id="386" name="Shape 386"/>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387" name="Shape 387"/>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BUILD A CLASSIFIER!</a:t>
            </a:r>
          </a:p>
        </p:txBody>
      </p:sp>
      <p:sp>
        <p:nvSpPr>
          <p:cNvPr id="388" name="Shape 388"/>
          <p:cNvSpPr/>
          <p:nvPr/>
        </p:nvSpPr>
        <p:spPr>
          <a:xfrm>
            <a:off x="2961475" y="2224350"/>
            <a:ext cx="9866699" cy="4975799"/>
          </a:xfrm>
          <a:prstGeom prst="rect">
            <a:avLst/>
          </a:prstGeom>
          <a:noFill/>
          <a:ln>
            <a:noFill/>
          </a:ln>
        </p:spPr>
        <p:txBody>
          <a:bodyPr anchorCtr="0" anchor="ctr" bIns="50800" lIns="50800" rIns="50800" tIns="50800">
            <a:noAutofit/>
          </a:bodyPr>
          <a:lstStyle/>
          <a:p>
            <a:pPr lvl="0" rtl="0">
              <a:lnSpc>
                <a:spcPct val="115000"/>
              </a:lnSpc>
              <a:spcBef>
                <a:spcPts val="0"/>
              </a:spcBef>
              <a:buNone/>
            </a:pPr>
            <a:r>
              <a:rPr lang="en-US" sz="2400">
                <a:solidFill>
                  <a:srgbClr val="969896"/>
                </a:solidFill>
                <a:highlight>
                  <a:srgbClr val="F7F7F7"/>
                </a:highlight>
                <a:latin typeface="Consolas"/>
                <a:ea typeface="Consolas"/>
                <a:cs typeface="Consolas"/>
                <a:sym typeface="Consolas"/>
              </a:rPr>
              <a:t># starter code</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def</a:t>
            </a:r>
            <a:r>
              <a:rPr lang="en-US" sz="2400">
                <a:solidFill>
                  <a:srgbClr val="333333"/>
                </a:solidFill>
                <a:highlight>
                  <a:srgbClr val="F7F7F7"/>
                </a:highlight>
                <a:latin typeface="Consolas"/>
                <a:ea typeface="Consolas"/>
                <a:cs typeface="Consolas"/>
                <a:sym typeface="Consolas"/>
              </a:rPr>
              <a:t> </a:t>
            </a:r>
            <a:r>
              <a:rPr lang="en-US" sz="2400">
                <a:solidFill>
                  <a:srgbClr val="795DA3"/>
                </a:solidFill>
                <a:highlight>
                  <a:srgbClr val="F7F7F7"/>
                </a:highlight>
                <a:latin typeface="Consolas"/>
                <a:ea typeface="Consolas"/>
                <a:cs typeface="Consolas"/>
                <a:sym typeface="Consolas"/>
              </a:rPr>
              <a:t>my_classifier</a:t>
            </a:r>
            <a:r>
              <a:rPr lang="en-US" sz="2400">
                <a:solidFill>
                  <a:srgbClr val="333333"/>
                </a:solidFill>
                <a:highlight>
                  <a:srgbClr val="F7F7F7"/>
                </a:highlight>
                <a:latin typeface="Consolas"/>
                <a:ea typeface="Consolas"/>
                <a:cs typeface="Consolas"/>
                <a:sym typeface="Consolas"/>
              </a:rPr>
              <a:t>(row):</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if</a:t>
            </a:r>
            <a:r>
              <a:rPr lang="en-US" sz="2400">
                <a:solidFill>
                  <a:srgbClr val="333333"/>
                </a:solidFill>
                <a:highlight>
                  <a:srgbClr val="F7F7F7"/>
                </a:highlight>
                <a:latin typeface="Consolas"/>
                <a:ea typeface="Consolas"/>
                <a:cs typeface="Consolas"/>
                <a:sym typeface="Consolas"/>
              </a:rPr>
              <a:t> row[</a:t>
            </a:r>
            <a:r>
              <a:rPr lang="en-US" sz="2400">
                <a:solidFill>
                  <a:srgbClr val="183691"/>
                </a:solidFill>
                <a:highlight>
                  <a:srgbClr val="F7F7F7"/>
                </a:highlight>
                <a:latin typeface="Consolas"/>
                <a:ea typeface="Consolas"/>
                <a:cs typeface="Consolas"/>
                <a:sym typeface="Consolas"/>
              </a:rPr>
              <a:t>'petal length (cm)'</a:t>
            </a: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&lt;</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return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0</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else</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a:t>
            </a:r>
            <a:r>
              <a:rPr lang="en-US" sz="2400">
                <a:solidFill>
                  <a:srgbClr val="A71D5D"/>
                </a:solidFill>
                <a:highlight>
                  <a:srgbClr val="F7F7F7"/>
                </a:highlight>
                <a:latin typeface="Consolas"/>
                <a:ea typeface="Consolas"/>
                <a:cs typeface="Consolas"/>
                <a:sym typeface="Consolas"/>
              </a:rPr>
              <a:t>return</a:t>
            </a:r>
            <a:r>
              <a:rPr lang="en-US" sz="2400">
                <a:solidFill>
                  <a:srgbClr val="333333"/>
                </a:solidFill>
                <a:highlight>
                  <a:srgbClr val="F7F7F7"/>
                </a:highlight>
                <a:latin typeface="Consolas"/>
                <a:ea typeface="Consolas"/>
                <a:cs typeface="Consolas"/>
                <a:sym typeface="Consolas"/>
              </a:rPr>
              <a:t> </a:t>
            </a:r>
            <a:r>
              <a:rPr lang="en-US" sz="2400">
                <a:solidFill>
                  <a:srgbClr val="0086B3"/>
                </a:solidFill>
                <a:highlight>
                  <a:srgbClr val="F7F7F7"/>
                </a:highlight>
                <a:latin typeface="Consolas"/>
                <a:ea typeface="Consolas"/>
                <a:cs typeface="Consolas"/>
                <a:sym typeface="Consolas"/>
              </a:rPr>
              <a:t>1</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predictions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irisdf.apply(my_classifier, axis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1</a:t>
            </a:r>
            <a:r>
              <a:rPr lang="en-US" sz="2400">
                <a:solidFill>
                  <a:srgbClr val="333333"/>
                </a:solidFill>
                <a:highlight>
                  <a:srgbClr val="F7F7F7"/>
                </a:highlight>
                <a:latin typeface="Consolas"/>
                <a:ea typeface="Consolas"/>
                <a:cs typeface="Consolas"/>
                <a:sym typeface="Consolas"/>
              </a:rPr>
              <a:t>)</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p:nvPr/>
        </p:nvSpPr>
        <p:spPr>
          <a:xfrm>
            <a:off x="2961475" y="2224350"/>
            <a:ext cx="7559399" cy="2839199"/>
          </a:xfrm>
          <a:prstGeom prst="rect">
            <a:avLst/>
          </a:prstGeom>
          <a:noFill/>
          <a:ln>
            <a:noFill/>
          </a:ln>
        </p:spPr>
        <p:txBody>
          <a:bodyPr anchorCtr="0" anchor="ctr" bIns="50800" lIns="50800" rIns="50800" tIns="50800">
            <a:noAutofit/>
          </a:bodyPr>
          <a:lstStyle/>
          <a:p>
            <a:pPr lvl="0" marR="0" rtl="0" algn="l">
              <a:lnSpc>
                <a:spcPct val="100000"/>
              </a:lnSpc>
              <a:spcBef>
                <a:spcPts val="0"/>
              </a:spcBef>
              <a:spcAft>
                <a:spcPts val="0"/>
              </a:spcAft>
              <a:buNone/>
            </a:pPr>
            <a:r>
              <a:rPr lang="en-US" sz="1800">
                <a:latin typeface="Georgia"/>
                <a:ea typeface="Georgia"/>
                <a:cs typeface="Georgia"/>
                <a:sym typeface="Georgia"/>
              </a:rPr>
              <a:t>Answer the following q</a:t>
            </a:r>
            <a:r>
              <a:rPr lang="en-US" sz="1800">
                <a:latin typeface="Georgia"/>
                <a:ea typeface="Georgia"/>
                <a:cs typeface="Georgia"/>
                <a:sym typeface="Georgia"/>
              </a:rPr>
              <a:t>uestions.</a:t>
            </a:r>
          </a:p>
          <a:p>
            <a:pPr lvl="0" marR="0" rtl="0" algn="l">
              <a:lnSpc>
                <a:spcPct val="100000"/>
              </a:lnSpc>
              <a:spcBef>
                <a:spcPts val="0"/>
              </a:spcBef>
              <a:spcAft>
                <a:spcPts val="0"/>
              </a:spcAft>
              <a:buNone/>
            </a:pPr>
            <a:r>
              <a:t/>
            </a:r>
            <a:endParaRPr sz="1800">
              <a:latin typeface="Georgia"/>
              <a:ea typeface="Georgia"/>
              <a:cs typeface="Georgia"/>
              <a:sym typeface="Georgia"/>
            </a:endParaRPr>
          </a:p>
          <a:p>
            <a:pPr indent="-342900" lvl="0" marL="457200" marR="0" rtl="0" algn="l">
              <a:lnSpc>
                <a:spcPct val="100000"/>
              </a:lnSpc>
              <a:spcBef>
                <a:spcPts val="0"/>
              </a:spcBef>
              <a:spcAft>
                <a:spcPts val="0"/>
              </a:spcAft>
              <a:buSzPct val="100000"/>
              <a:buFont typeface="Georgia"/>
              <a:buAutoNum type="arabicPeriod"/>
            </a:pPr>
            <a:r>
              <a:rPr lang="en-US" sz="1800">
                <a:latin typeface="Georgia"/>
                <a:ea typeface="Georgia"/>
                <a:cs typeface="Georgia"/>
                <a:sym typeface="Georgia"/>
              </a:rPr>
              <a:t>How simple could the if-else classifier be while remaining  </a:t>
            </a:r>
            <a:r>
              <a:rPr i="1" lang="en-US" sz="1800">
                <a:latin typeface="Georgia"/>
                <a:ea typeface="Georgia"/>
                <a:cs typeface="Georgia"/>
                <a:sym typeface="Georgia"/>
              </a:rPr>
              <a:t>relatively</a:t>
            </a:r>
            <a:r>
              <a:rPr lang="en-US" sz="1800">
                <a:latin typeface="Georgia"/>
                <a:ea typeface="Georgia"/>
                <a:cs typeface="Georgia"/>
                <a:sym typeface="Georgia"/>
              </a:rPr>
              <a:t> accurate?</a:t>
            </a:r>
          </a:p>
          <a:p>
            <a:pPr indent="-342900" lvl="0" marL="457200" marR="0" rtl="0" algn="l">
              <a:lnSpc>
                <a:spcPct val="100000"/>
              </a:lnSpc>
              <a:spcBef>
                <a:spcPts val="0"/>
              </a:spcBef>
              <a:spcAft>
                <a:spcPts val="0"/>
              </a:spcAft>
              <a:buSzPct val="100000"/>
              <a:buFont typeface="Georgia"/>
              <a:buAutoNum type="arabicPeriod"/>
            </a:pPr>
            <a:r>
              <a:rPr lang="en-US" sz="1800">
                <a:latin typeface="Georgia"/>
                <a:ea typeface="Georgia"/>
                <a:cs typeface="Georgia"/>
                <a:sym typeface="Georgia"/>
              </a:rPr>
              <a:t>H</a:t>
            </a:r>
            <a:r>
              <a:rPr lang="en-US" sz="1800">
                <a:solidFill>
                  <a:srgbClr val="333333"/>
                </a:solidFill>
                <a:highlight>
                  <a:srgbClr val="FFFFFF"/>
                </a:highlight>
                <a:latin typeface="Georgia"/>
                <a:ea typeface="Georgia"/>
                <a:cs typeface="Georgia"/>
                <a:sym typeface="Georgia"/>
              </a:rPr>
              <a:t>ow complicated could our if-else classifier be and remain </a:t>
            </a:r>
            <a:r>
              <a:rPr i="1" lang="en-US" sz="1800">
                <a:solidFill>
                  <a:srgbClr val="333333"/>
                </a:solidFill>
                <a:highlight>
                  <a:srgbClr val="FFFFFF"/>
                </a:highlight>
                <a:latin typeface="Georgia"/>
                <a:ea typeface="Georgia"/>
                <a:cs typeface="Georgia"/>
                <a:sym typeface="Georgia"/>
              </a:rPr>
              <a:t>completely</a:t>
            </a:r>
            <a:r>
              <a:rPr lang="en-US" sz="1800">
                <a:solidFill>
                  <a:srgbClr val="333333"/>
                </a:solidFill>
                <a:highlight>
                  <a:srgbClr val="FFFFFF"/>
                </a:highlight>
                <a:latin typeface="Georgia"/>
                <a:ea typeface="Georgia"/>
                <a:cs typeface="Georgia"/>
                <a:sym typeface="Georgia"/>
              </a:rPr>
              <a:t> accurate? How many if-else statements would you need, or nested if-else statements, in order to get the classifier 100% accurate? (The above uses a count of 2).</a:t>
            </a:r>
          </a:p>
          <a:p>
            <a:pPr indent="-342900" lvl="0" marL="457200" marR="0" rtl="0" algn="l">
              <a:lnSpc>
                <a:spcPct val="100000"/>
              </a:lnSpc>
              <a:spcBef>
                <a:spcPts val="0"/>
              </a:spcBef>
              <a:spcAft>
                <a:spcPts val="0"/>
              </a:spcAft>
              <a:buClr>
                <a:srgbClr val="333333"/>
              </a:buClr>
              <a:buSzPct val="100000"/>
              <a:buFont typeface="Georgia"/>
              <a:buAutoNum type="arabicPeriod"/>
            </a:pPr>
            <a:r>
              <a:rPr lang="en-US" sz="1800">
                <a:solidFill>
                  <a:srgbClr val="333333"/>
                </a:solidFill>
                <a:highlight>
                  <a:srgbClr val="FFFFFF"/>
                </a:highlight>
                <a:latin typeface="Georgia"/>
                <a:ea typeface="Georgia"/>
                <a:cs typeface="Georgia"/>
                <a:sym typeface="Georgia"/>
              </a:rPr>
              <a:t>Which if-else classifier would work better against iris data that it hasn't seen? Why is that the case?</a:t>
            </a:r>
          </a:p>
        </p:txBody>
      </p:sp>
      <p:pic>
        <p:nvPicPr>
          <p:cNvPr id="394" name="Shape 39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395" name="Shape 39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396" name="Shape 396"/>
          <p:cNvSpPr/>
          <p:nvPr/>
        </p:nvSpPr>
        <p:spPr>
          <a:xfrm>
            <a:off x="3052757" y="5792350"/>
            <a:ext cx="9368999"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397" name="Shape 397"/>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398" name="Shape 398"/>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a:t>
            </a:r>
          </a:p>
        </p:txBody>
      </p:sp>
      <p:cxnSp>
        <p:nvCxnSpPr>
          <p:cNvPr id="399" name="Shape 399"/>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400" name="Shape 400"/>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BUILD A CLASSIFIER!</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p:nvPr/>
        </p:nvSpPr>
        <p:spPr>
          <a:xfrm>
            <a:off x="635000" y="1473200"/>
            <a:ext cx="11734800" cy="2806800"/>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FORMALITIES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THE PROBLEM</a:t>
            </a:r>
          </a:p>
        </p:txBody>
      </p:sp>
      <p:sp>
        <p:nvSpPr>
          <p:cNvPr id="411" name="Shape 411"/>
          <p:cNvSpPr txBox="1"/>
          <p:nvPr>
            <p:ph idx="1" type="body"/>
          </p:nvPr>
        </p:nvSpPr>
        <p:spPr>
          <a:xfrm>
            <a:off x="635006" y="1292775"/>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u="sng">
                <a:latin typeface="Georgia"/>
                <a:ea typeface="Georgia"/>
                <a:cs typeface="Georgia"/>
                <a:sym typeface="Georgia"/>
              </a:rPr>
              <a:t>Linear Regression:</a:t>
            </a:r>
            <a:r>
              <a:rPr lang="en-US" sz="2800">
                <a:latin typeface="Georgia"/>
                <a:ea typeface="Georgia"/>
                <a:cs typeface="Georgia"/>
                <a:sym typeface="Georgia"/>
              </a:rPr>
              <a:t> Attempts to estimate E[Y</a:t>
            </a:r>
            <a:r>
              <a:rPr baseline="-25000" lang="en-US" sz="2800">
                <a:latin typeface="Georgia"/>
                <a:ea typeface="Georgia"/>
                <a:cs typeface="Georgia"/>
                <a:sym typeface="Georgia"/>
              </a:rPr>
              <a:t>i</a:t>
            </a:r>
            <a:r>
              <a:rPr lang="en-US" sz="2800">
                <a:latin typeface="Georgia"/>
                <a:ea typeface="Georgia"/>
                <a:cs typeface="Georgia"/>
                <a:sym typeface="Georgia"/>
              </a:rPr>
              <a:t> | X</a:t>
            </a:r>
            <a:r>
              <a:rPr baseline="-25000" lang="en-US" sz="2800">
                <a:latin typeface="Georgia"/>
                <a:ea typeface="Georgia"/>
                <a:cs typeface="Georgia"/>
                <a:sym typeface="Georgia"/>
              </a:rPr>
              <a:t>i</a:t>
            </a:r>
            <a:r>
              <a:rPr lang="en-US" sz="2800">
                <a:latin typeface="Georgia"/>
                <a:ea typeface="Georgia"/>
                <a:cs typeface="Georgia"/>
                <a:sym typeface="Georgia"/>
              </a:rPr>
              <a:t>] assuming the model for the response: Y</a:t>
            </a:r>
            <a:r>
              <a:rPr baseline="-25000" lang="en-US" sz="2800">
                <a:latin typeface="Georgia"/>
                <a:ea typeface="Georgia"/>
                <a:cs typeface="Georgia"/>
                <a:sym typeface="Georgia"/>
              </a:rPr>
              <a:t>i</a:t>
            </a:r>
            <a:r>
              <a:rPr lang="en-US" sz="2800">
                <a:latin typeface="Georgia"/>
                <a:ea typeface="Georgia"/>
                <a:cs typeface="Georgia"/>
                <a:sym typeface="Georgia"/>
              </a:rPr>
              <a:t> = 𝛽</a:t>
            </a:r>
            <a:r>
              <a:rPr baseline="-25000" lang="en-US" sz="2800">
                <a:latin typeface="Georgia"/>
                <a:ea typeface="Georgia"/>
                <a:cs typeface="Georgia"/>
                <a:sym typeface="Georgia"/>
              </a:rPr>
              <a:t>0</a:t>
            </a:r>
            <a:r>
              <a:rPr lang="en-US" sz="2800">
                <a:latin typeface="Georgia"/>
                <a:ea typeface="Georgia"/>
                <a:cs typeface="Georgia"/>
                <a:sym typeface="Georgia"/>
              </a:rPr>
              <a:t> + </a:t>
            </a:r>
            <a:r>
              <a:rPr lang="en-US" sz="2800">
                <a:solidFill>
                  <a:schemeClr val="dk1"/>
                </a:solidFill>
                <a:latin typeface="Georgia"/>
                <a:ea typeface="Georgia"/>
                <a:cs typeface="Georgia"/>
                <a:sym typeface="Georgia"/>
              </a:rPr>
              <a:t>𝛽</a:t>
            </a:r>
            <a:r>
              <a:rPr baseline="-25000" lang="en-US" sz="2800">
                <a:solidFill>
                  <a:schemeClr val="dk1"/>
                </a:solidFill>
                <a:latin typeface="Georgia"/>
                <a:ea typeface="Georgia"/>
                <a:cs typeface="Georgia"/>
                <a:sym typeface="Georgia"/>
              </a:rPr>
              <a:t>1</a:t>
            </a:r>
            <a:r>
              <a:rPr lang="en-US" sz="2800">
                <a:solidFill>
                  <a:schemeClr val="dk1"/>
                </a:solidFill>
                <a:latin typeface="Georgia"/>
                <a:ea typeface="Georgia"/>
                <a:cs typeface="Georgia"/>
                <a:sym typeface="Georgia"/>
              </a:rPr>
              <a:t>X</a:t>
            </a:r>
            <a:r>
              <a:rPr baseline="-25000" lang="en-US" sz="2800">
                <a:solidFill>
                  <a:schemeClr val="dk1"/>
                </a:solidFill>
                <a:latin typeface="Georgia"/>
                <a:ea typeface="Georgia"/>
                <a:cs typeface="Georgia"/>
                <a:sym typeface="Georgia"/>
              </a:rPr>
              <a:t>1 </a:t>
            </a:r>
            <a:r>
              <a:rPr lang="en-US" sz="2800">
                <a:solidFill>
                  <a:schemeClr val="dk1"/>
                </a:solidFill>
                <a:latin typeface="Georgia"/>
                <a:ea typeface="Georgia"/>
                <a:cs typeface="Georgia"/>
                <a:sym typeface="Georgia"/>
              </a:rPr>
              <a:t>+ 𝜀</a:t>
            </a:r>
            <a:r>
              <a:rPr baseline="-25000" lang="en-US" sz="2800">
                <a:solidFill>
                  <a:schemeClr val="dk1"/>
                </a:solidFill>
                <a:latin typeface="Georgia"/>
                <a:ea typeface="Georgia"/>
                <a:cs typeface="Georgia"/>
                <a:sym typeface="Georgia"/>
              </a:rPr>
              <a:t>i</a:t>
            </a:r>
            <a:r>
              <a:rPr lang="en-US" sz="2800">
                <a:solidFill>
                  <a:schemeClr val="dk1"/>
                </a:solidFill>
                <a:latin typeface="Georgia"/>
                <a:ea typeface="Georgia"/>
                <a:cs typeface="Georgia"/>
                <a:sym typeface="Georgia"/>
              </a:rPr>
              <a:t> where Y</a:t>
            </a:r>
            <a:r>
              <a:rPr baseline="-25000" lang="en-US" sz="2800">
                <a:solidFill>
                  <a:schemeClr val="dk1"/>
                </a:solidFill>
                <a:latin typeface="Georgia"/>
                <a:ea typeface="Georgia"/>
                <a:cs typeface="Georgia"/>
                <a:sym typeface="Georgia"/>
              </a:rPr>
              <a:t>i</a:t>
            </a:r>
            <a:r>
              <a:rPr lang="en-US" sz="2800">
                <a:solidFill>
                  <a:schemeClr val="dk1"/>
                </a:solidFill>
                <a:latin typeface="Georgia"/>
                <a:ea typeface="Georgia"/>
                <a:cs typeface="Georgia"/>
                <a:sym typeface="Georgia"/>
              </a:rPr>
              <a:t> is </a:t>
            </a:r>
            <a:r>
              <a:rPr b="1" lang="en-US" sz="2800">
                <a:solidFill>
                  <a:schemeClr val="dk1"/>
                </a:solidFill>
                <a:latin typeface="Georgia"/>
                <a:ea typeface="Georgia"/>
                <a:cs typeface="Georgia"/>
                <a:sym typeface="Georgia"/>
              </a:rPr>
              <a:t>continuous</a:t>
            </a:r>
          </a:p>
          <a:p>
            <a:pPr lvl="0" marR="0" rtl="0" algn="l">
              <a:lnSpc>
                <a:spcPct val="100000"/>
              </a:lnSpc>
              <a:spcBef>
                <a:spcPts val="0"/>
              </a:spcBef>
              <a:spcAft>
                <a:spcPts val="0"/>
              </a:spcAft>
              <a:buNone/>
            </a:pPr>
            <a:r>
              <a:t/>
            </a:r>
            <a:endParaRPr b="1"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u="sng">
                <a:solidFill>
                  <a:schemeClr val="dk1"/>
                </a:solidFill>
                <a:latin typeface="Georgia"/>
                <a:ea typeface="Georgia"/>
                <a:cs typeface="Georgia"/>
                <a:sym typeface="Georgia"/>
              </a:rPr>
              <a:t>Classification:</a:t>
            </a:r>
            <a:r>
              <a:rPr lang="en-US" sz="2800">
                <a:solidFill>
                  <a:schemeClr val="dk1"/>
                </a:solidFill>
                <a:latin typeface="Georgia"/>
                <a:ea typeface="Georgia"/>
                <a:cs typeface="Georgia"/>
                <a:sym typeface="Georgia"/>
              </a:rPr>
              <a:t> Attempts to estimate P(Y = 1 | X) where Y is a class label from a class set of {0,1,..k}.</a:t>
            </a:r>
          </a:p>
          <a:p>
            <a:pPr lvl="1" marR="0" rtl="0" algn="l">
              <a:lnSpc>
                <a:spcPct val="100000"/>
              </a:lnSpc>
              <a:spcBef>
                <a:spcPts val="0"/>
              </a:spcBef>
              <a:spcAft>
                <a:spcPts val="0"/>
              </a:spcAft>
              <a:buClr>
                <a:schemeClr val="dk1"/>
              </a:buClr>
              <a:buSzPct val="100000"/>
              <a:buFont typeface="Georgia"/>
            </a:pPr>
            <a:r>
              <a:rPr lang="en-US" sz="2800">
                <a:solidFill>
                  <a:schemeClr val="dk1"/>
                </a:solidFill>
                <a:latin typeface="Georgia"/>
                <a:ea typeface="Georgia"/>
                <a:cs typeface="Georgia"/>
                <a:sym typeface="Georgia"/>
              </a:rPr>
              <a:t>If k = 2, then we call the problem </a:t>
            </a:r>
            <a:r>
              <a:rPr b="1" lang="en-US" sz="2800">
                <a:solidFill>
                  <a:schemeClr val="dk1"/>
                </a:solidFill>
                <a:latin typeface="Georgia"/>
                <a:ea typeface="Georgia"/>
                <a:cs typeface="Georgia"/>
                <a:sym typeface="Georgia"/>
              </a:rPr>
              <a:t>binary classification</a:t>
            </a:r>
          </a:p>
          <a:p>
            <a:pPr lvl="1" marR="0" rtl="0" algn="l">
              <a:lnSpc>
                <a:spcPct val="100000"/>
              </a:lnSpc>
              <a:spcBef>
                <a:spcPts val="0"/>
              </a:spcBef>
              <a:spcAft>
                <a:spcPts val="0"/>
              </a:spcAft>
              <a:buClr>
                <a:schemeClr val="dk1"/>
              </a:buClr>
              <a:buSzPct val="100000"/>
              <a:buFont typeface="Georgia"/>
            </a:pPr>
            <a:r>
              <a:rPr lang="en-US" sz="2800">
                <a:solidFill>
                  <a:schemeClr val="dk1"/>
                </a:solidFill>
                <a:latin typeface="Georgia"/>
                <a:ea typeface="Georgia"/>
                <a:cs typeface="Georgia"/>
                <a:sym typeface="Georgia"/>
              </a:rPr>
              <a:t>If k &gt; 2, then we say </a:t>
            </a:r>
            <a:r>
              <a:rPr b="1" lang="en-US" sz="2800">
                <a:solidFill>
                  <a:schemeClr val="dk1"/>
                </a:solidFill>
                <a:latin typeface="Georgia"/>
                <a:ea typeface="Georgia"/>
                <a:cs typeface="Georgia"/>
                <a:sym typeface="Georgia"/>
              </a:rPr>
              <a:t>multi-class classification</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CLASSIFICATION</a:t>
            </a:r>
          </a:p>
        </p:txBody>
      </p:sp>
      <p:sp>
        <p:nvSpPr>
          <p:cNvPr id="417" name="Shape 417"/>
          <p:cNvSpPr txBox="1"/>
          <p:nvPr>
            <p:ph idx="1" type="body"/>
          </p:nvPr>
        </p:nvSpPr>
        <p:spPr>
          <a:xfrm>
            <a:off x="635006" y="1292775"/>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If you knew the true conditional probability P(Y | X), then the best classification would be Y = j such that:</a:t>
            </a:r>
          </a:p>
          <a:p>
            <a:pPr lvl="0" marR="0" rtl="0" algn="l">
              <a:lnSpc>
                <a:spcPct val="100000"/>
              </a:lnSpc>
              <a:spcBef>
                <a:spcPts val="0"/>
              </a:spcBef>
              <a:spcAft>
                <a:spcPts val="0"/>
              </a:spcAft>
              <a:buNone/>
            </a:pPr>
            <a:r>
              <a:t/>
            </a:r>
            <a:endParaRPr sz="2800">
              <a:latin typeface="Georgia"/>
              <a:ea typeface="Georgia"/>
              <a:cs typeface="Georgia"/>
              <a:sym typeface="Georgia"/>
            </a:endParaRPr>
          </a:p>
          <a:p>
            <a:pPr lvl="0" marR="0" rtl="0" algn="ctr">
              <a:lnSpc>
                <a:spcPct val="100000"/>
              </a:lnSpc>
              <a:spcBef>
                <a:spcPts val="0"/>
              </a:spcBef>
              <a:spcAft>
                <a:spcPts val="0"/>
              </a:spcAft>
              <a:buNone/>
            </a:pPr>
            <a:r>
              <a:rPr lang="en-US" sz="2800">
                <a:latin typeface="Georgia"/>
                <a:ea typeface="Georgia"/>
                <a:cs typeface="Georgia"/>
                <a:sym typeface="Georgia"/>
              </a:rPr>
              <a:t>arg-max</a:t>
            </a:r>
            <a:r>
              <a:rPr b="1" baseline="-25000" lang="en-US" sz="2800">
                <a:latin typeface="Georgia"/>
                <a:ea typeface="Georgia"/>
                <a:cs typeface="Georgia"/>
                <a:sym typeface="Georgia"/>
              </a:rPr>
              <a:t>j</a:t>
            </a:r>
            <a:r>
              <a:rPr lang="en-US" sz="2800">
                <a:latin typeface="Georgia"/>
                <a:ea typeface="Georgia"/>
                <a:cs typeface="Georgia"/>
                <a:sym typeface="Georgia"/>
              </a:rPr>
              <a:t> P(Y = j | X)</a:t>
            </a:r>
          </a:p>
          <a:p>
            <a:pPr lvl="0" marR="0" rtl="0" algn="ctr">
              <a:lnSpc>
                <a:spcPct val="100000"/>
              </a:lnSpc>
              <a:spcBef>
                <a:spcPts val="0"/>
              </a:spcBef>
              <a:spcAft>
                <a:spcPts val="0"/>
              </a:spcAft>
              <a:buNone/>
            </a:pPr>
            <a:r>
              <a:t/>
            </a:r>
            <a:endParaRPr sz="2800">
              <a:latin typeface="Georgia"/>
              <a:ea typeface="Georgia"/>
              <a:cs typeface="Georgia"/>
              <a:sym typeface="Georgia"/>
            </a:endParaRPr>
          </a:p>
          <a:p>
            <a:pPr lvl="0" marR="0" rtl="0">
              <a:lnSpc>
                <a:spcPct val="100000"/>
              </a:lnSpc>
              <a:spcBef>
                <a:spcPts val="0"/>
              </a:spcBef>
              <a:spcAft>
                <a:spcPts val="0"/>
              </a:spcAft>
              <a:buNone/>
            </a:pPr>
            <a:r>
              <a:rPr lang="en-US" sz="2800">
                <a:latin typeface="Georgia"/>
                <a:ea typeface="Georgia"/>
                <a:cs typeface="Georgia"/>
                <a:sym typeface="Georgia"/>
              </a:rPr>
              <a:t>With point-wise Error Probability given by:</a:t>
            </a:r>
          </a:p>
          <a:p>
            <a:pPr lvl="0" marR="0" rtl="0">
              <a:lnSpc>
                <a:spcPct val="100000"/>
              </a:lnSpc>
              <a:spcBef>
                <a:spcPts val="0"/>
              </a:spcBef>
              <a:spcAft>
                <a:spcPts val="0"/>
              </a:spcAft>
              <a:buNone/>
            </a:pPr>
            <a:r>
              <a:t/>
            </a:r>
            <a:endParaRPr sz="2800">
              <a:latin typeface="Georgia"/>
              <a:ea typeface="Georgia"/>
              <a:cs typeface="Georgia"/>
              <a:sym typeface="Georgia"/>
            </a:endParaRPr>
          </a:p>
          <a:p>
            <a:pPr lvl="0" marR="0" rtl="0" algn="ctr">
              <a:lnSpc>
                <a:spcPct val="100000"/>
              </a:lnSpc>
              <a:spcBef>
                <a:spcPts val="0"/>
              </a:spcBef>
              <a:spcAft>
                <a:spcPts val="0"/>
              </a:spcAft>
              <a:buNone/>
            </a:pPr>
            <a:r>
              <a:rPr lang="en-US" sz="2800">
                <a:latin typeface="Georgia"/>
                <a:ea typeface="Georgia"/>
                <a:cs typeface="Georgia"/>
                <a:sym typeface="Georgia"/>
              </a:rPr>
              <a:t>Prob Error = 1 -  </a:t>
            </a:r>
            <a:r>
              <a:rPr lang="en-US" sz="2800">
                <a:solidFill>
                  <a:schemeClr val="dk1"/>
                </a:solidFill>
                <a:latin typeface="Georgia"/>
                <a:ea typeface="Georgia"/>
                <a:cs typeface="Georgia"/>
                <a:sym typeface="Georgia"/>
              </a:rPr>
              <a:t>arg-max</a:t>
            </a:r>
            <a:r>
              <a:rPr b="1" baseline="-25000" lang="en-US" sz="2800">
                <a:solidFill>
                  <a:schemeClr val="dk1"/>
                </a:solidFill>
                <a:latin typeface="Georgia"/>
                <a:ea typeface="Georgia"/>
                <a:cs typeface="Georgia"/>
                <a:sym typeface="Georgia"/>
              </a:rPr>
              <a:t>j</a:t>
            </a:r>
            <a:r>
              <a:rPr lang="en-US" sz="2800">
                <a:solidFill>
                  <a:schemeClr val="dk1"/>
                </a:solidFill>
                <a:latin typeface="Georgia"/>
                <a:ea typeface="Georgia"/>
                <a:cs typeface="Georgia"/>
                <a:sym typeface="Georgia"/>
              </a:rPr>
              <a:t> P(Y = j | X)</a:t>
            </a:r>
          </a:p>
          <a:p>
            <a:pPr lvl="0" marR="0" rtl="0" algn="ctr">
              <a:lnSpc>
                <a:spcPct val="100000"/>
              </a:lnSpc>
              <a:spcBef>
                <a:spcPts val="0"/>
              </a:spcBef>
              <a:spcAft>
                <a:spcPts val="0"/>
              </a:spcAft>
              <a:buNone/>
            </a:pPr>
            <a:r>
              <a:t/>
            </a:r>
            <a:endParaRPr sz="2800">
              <a:solidFill>
                <a:schemeClr val="dk1"/>
              </a:solidFill>
              <a:latin typeface="Georgia"/>
              <a:ea typeface="Georgia"/>
              <a:cs typeface="Georgia"/>
              <a:sym typeface="Georgia"/>
            </a:endParaRPr>
          </a:p>
          <a:p>
            <a:pPr lvl="0" marR="0" rtl="0">
              <a:lnSpc>
                <a:spcPct val="100000"/>
              </a:lnSpc>
              <a:spcBef>
                <a:spcPts val="0"/>
              </a:spcBef>
              <a:spcAft>
                <a:spcPts val="0"/>
              </a:spcAft>
              <a:buNone/>
            </a:pPr>
            <a:r>
              <a:rPr lang="en-US" sz="2800">
                <a:solidFill>
                  <a:schemeClr val="dk1"/>
                </a:solidFill>
                <a:latin typeface="Georgia"/>
                <a:ea typeface="Georgia"/>
                <a:cs typeface="Georgia"/>
                <a:sym typeface="Georgia"/>
              </a:rPr>
              <a:t>Overall Error (Called Bayes Error Rate):</a:t>
            </a:r>
          </a:p>
          <a:p>
            <a:pPr lvl="0" marR="0" rtl="0">
              <a:lnSpc>
                <a:spcPct val="100000"/>
              </a:lnSpc>
              <a:spcBef>
                <a:spcPts val="0"/>
              </a:spcBef>
              <a:spcAft>
                <a:spcPts val="0"/>
              </a:spcAft>
              <a:buNone/>
            </a:pPr>
            <a:r>
              <a:t/>
            </a:r>
            <a:endParaRPr sz="2800">
              <a:solidFill>
                <a:schemeClr val="dk1"/>
              </a:solidFill>
              <a:latin typeface="Georgia"/>
              <a:ea typeface="Georgia"/>
              <a:cs typeface="Georgia"/>
              <a:sym typeface="Georgia"/>
            </a:endParaRPr>
          </a:p>
          <a:p>
            <a:pPr lvl="0" marR="0" rtl="0" algn="ctr">
              <a:lnSpc>
                <a:spcPct val="100000"/>
              </a:lnSpc>
              <a:spcBef>
                <a:spcPts val="0"/>
              </a:spcBef>
              <a:spcAft>
                <a:spcPts val="0"/>
              </a:spcAft>
              <a:buNone/>
            </a:pPr>
            <a:r>
              <a:rPr b="1" lang="en-US" sz="2800">
                <a:solidFill>
                  <a:schemeClr val="dk1"/>
                </a:solidFill>
                <a:latin typeface="Georgia"/>
                <a:ea typeface="Georgia"/>
                <a:cs typeface="Georgia"/>
                <a:sym typeface="Georgia"/>
              </a:rPr>
              <a:t>E[Prob Error] = 1 - E[arg-max</a:t>
            </a:r>
            <a:r>
              <a:rPr b="1" baseline="-25000" lang="en-US" sz="2800">
                <a:solidFill>
                  <a:schemeClr val="dk1"/>
                </a:solidFill>
                <a:latin typeface="Georgia"/>
                <a:ea typeface="Georgia"/>
                <a:cs typeface="Georgia"/>
                <a:sym typeface="Georgia"/>
              </a:rPr>
              <a:t>j</a:t>
            </a:r>
            <a:r>
              <a:rPr b="1" lang="en-US" sz="2800">
                <a:solidFill>
                  <a:schemeClr val="dk1"/>
                </a:solidFill>
                <a:latin typeface="Georgia"/>
                <a:ea typeface="Georgia"/>
                <a:cs typeface="Georgia"/>
                <a:sym typeface="Georgia"/>
              </a:rPr>
              <a:t> P(Y = j | X)]</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1" name="Shape 421"/>
        <p:cNvGrpSpPr/>
        <p:nvPr/>
      </p:nvGrpSpPr>
      <p:grpSpPr>
        <a:xfrm>
          <a:off x="0" y="0"/>
          <a:ext cx="0" cy="0"/>
          <a:chOff x="0" y="0"/>
          <a:chExt cx="0" cy="0"/>
        </a:xfrm>
      </p:grpSpPr>
      <p:sp>
        <p:nvSpPr>
          <p:cNvPr id="422" name="Shape 422"/>
          <p:cNvSpPr txBox="1"/>
          <p:nvPr>
            <p:ph idx="1" type="body"/>
          </p:nvPr>
        </p:nvSpPr>
        <p:spPr>
          <a:xfrm>
            <a:off x="635006" y="1292775"/>
            <a:ext cx="11734800" cy="3810000"/>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b="1" lang="en-US" sz="2800">
                <a:solidFill>
                  <a:schemeClr val="dk1"/>
                </a:solidFill>
                <a:latin typeface="Georgia"/>
                <a:ea typeface="Georgia"/>
                <a:cs typeface="Georgia"/>
                <a:sym typeface="Georgia"/>
              </a:rPr>
              <a:t> </a:t>
            </a:r>
            <a:r>
              <a:rPr lang="en-US" sz="2800">
                <a:solidFill>
                  <a:schemeClr val="dk1"/>
                </a:solidFill>
                <a:latin typeface="Georgia"/>
                <a:ea typeface="Georgia"/>
                <a:cs typeface="Georgia"/>
                <a:sym typeface="Georgia"/>
              </a:rPr>
              <a:t>That’s right. We don’t know P(Y | X). But we’ve seen once how to estimate it.</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b="1" lang="en-US" sz="2800">
                <a:solidFill>
                  <a:schemeClr val="dk1"/>
                </a:solidFill>
                <a:latin typeface="Georgia"/>
                <a:ea typeface="Georgia"/>
                <a:cs typeface="Georgia"/>
                <a:sym typeface="Georgia"/>
              </a:rPr>
              <a:t>Naive Bayes Classifier</a:t>
            </a:r>
            <a:r>
              <a:rPr lang="en-US" sz="2800">
                <a:solidFill>
                  <a:schemeClr val="dk1"/>
                </a:solidFill>
                <a:latin typeface="Georgia"/>
                <a:ea typeface="Georgia"/>
                <a:cs typeface="Georgia"/>
                <a:sym typeface="Georgia"/>
              </a:rPr>
              <a:t>: Use Bayes Rule to get P(X | Y)P(Y) / P(X) and using our data, estimate P(X | Y) and P(Y)</a:t>
            </a:r>
          </a:p>
          <a:p>
            <a:pPr lvl="0" marR="0" rtl="0" algn="l">
              <a:lnSpc>
                <a:spcPct val="100000"/>
              </a:lnSpc>
              <a:spcBef>
                <a:spcPts val="0"/>
              </a:spcBef>
              <a:spcAft>
                <a:spcPts val="0"/>
              </a:spcAft>
              <a:buNone/>
            </a:pPr>
            <a:r>
              <a:t/>
            </a:r>
            <a:endParaRPr sz="2800">
              <a:solidFill>
                <a:schemeClr val="dk1"/>
              </a:solidFill>
              <a:latin typeface="Georgia"/>
              <a:ea typeface="Georgia"/>
              <a:cs typeface="Georgia"/>
              <a:sym typeface="Georgia"/>
            </a:endParaRPr>
          </a:p>
          <a:p>
            <a:pPr indent="-256540" lvl="0" marL="203200" marR="0" rtl="0" algn="l">
              <a:lnSpc>
                <a:spcPct val="100000"/>
              </a:lnSpc>
              <a:spcBef>
                <a:spcPts val="0"/>
              </a:spcBef>
              <a:spcAft>
                <a:spcPts val="0"/>
              </a:spcAft>
              <a:buClr>
                <a:schemeClr val="dk1"/>
              </a:buClr>
              <a:buSzPct val="100000"/>
              <a:buFont typeface="Georgia"/>
              <a:buChar char="‣"/>
            </a:pPr>
            <a:r>
              <a:rPr lang="en-US" sz="2800">
                <a:solidFill>
                  <a:schemeClr val="dk1"/>
                </a:solidFill>
                <a:latin typeface="Georgia"/>
                <a:ea typeface="Georgia"/>
                <a:cs typeface="Georgia"/>
                <a:sym typeface="Georgia"/>
              </a:rPr>
              <a:t>K-Nearest Neighbors - Today!</a:t>
            </a:r>
          </a:p>
        </p:txBody>
      </p:sp>
      <p:sp>
        <p:nvSpPr>
          <p:cNvPr id="423" name="Shape 42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AS ALWAYS...ESTIMATE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224" name="Shape 224"/>
        <p:cNvGrpSpPr/>
        <p:nvPr/>
      </p:nvGrpSpPr>
      <p:grpSpPr>
        <a:xfrm>
          <a:off x="0" y="0"/>
          <a:ext cx="0" cy="0"/>
          <a:chOff x="0" y="0"/>
          <a:chExt cx="0" cy="0"/>
        </a:xfrm>
      </p:grpSpPr>
      <p:sp>
        <p:nvSpPr>
          <p:cNvPr id="225" name="Shape 22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solidFill>
                  <a:srgbClr val="E52123"/>
                </a:solidFill>
                <a:latin typeface="Oswald"/>
                <a:ea typeface="Oswald"/>
                <a:cs typeface="Oswald"/>
                <a:sym typeface="Oswald"/>
              </a:rPr>
              <a:t>FOR INSTRUCTOR PURPOSES ONLY </a:t>
            </a:r>
          </a:p>
        </p:txBody>
      </p:sp>
      <p:sp>
        <p:nvSpPr>
          <p:cNvPr id="226" name="Shape 226"/>
          <p:cNvSpPr/>
          <p:nvPr/>
        </p:nvSpPr>
        <p:spPr>
          <a:xfrm>
            <a:off x="635000" y="1442225"/>
            <a:ext cx="77216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a:t>
            </a:r>
            <a:r>
              <a:rPr b="1" lang="en-US" sz="3200">
                <a:solidFill>
                  <a:srgbClr val="E52123"/>
                </a:solidFill>
                <a:latin typeface="Oswald"/>
                <a:ea typeface="Oswald"/>
                <a:cs typeface="Oswald"/>
                <a:sym typeface="Oswald"/>
              </a:rPr>
              <a:t> </a:t>
            </a:r>
          </a:p>
        </p:txBody>
      </p:sp>
      <p:sp>
        <p:nvSpPr>
          <p:cNvPr id="227" name="Shape 227"/>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Insert Text Here</a:t>
            </a:r>
          </a:p>
          <a:p>
            <a:pPr lvl="0" marR="0" rtl="0" algn="l">
              <a:spcBef>
                <a:spcPts val="1000"/>
              </a:spcBef>
              <a:buNone/>
            </a:pPr>
            <a:r>
              <a:t/>
            </a:r>
            <a:endParaRPr sz="2800">
              <a:latin typeface="Georgia"/>
              <a:ea typeface="Georgia"/>
              <a:cs typeface="Georgia"/>
              <a:sym typeface="Georgia"/>
            </a:endParaRP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429" name="Shape 429"/>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WHAT IS K NEAREST NEIGHBORS?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idx="1" type="body"/>
          </p:nvPr>
        </p:nvSpPr>
        <p:spPr>
          <a:xfrm>
            <a:off x="634999" y="1292775"/>
            <a:ext cx="12449400" cy="3810000"/>
          </a:xfrm>
          <a:prstGeom prst="rect">
            <a:avLst/>
          </a:prstGeom>
          <a:noFill/>
          <a:ln>
            <a:noFill/>
          </a:ln>
        </p:spPr>
        <p:txBody>
          <a:bodyPr anchorCtr="0" anchor="t" bIns="0" lIns="0" rIns="0" tIns="0">
            <a:noAutofit/>
          </a:bodyPr>
          <a:lstStyle/>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Clr>
                <a:srgbClr val="000000"/>
              </a:buClr>
              <a:buSzPct val="100000"/>
              <a:buFont typeface="Georgia"/>
              <a:buChar char="‣"/>
            </a:pPr>
            <a:r>
              <a:rPr lang="en-US" sz="2800">
                <a:latin typeface="Georgia"/>
                <a:ea typeface="Georgia"/>
                <a:cs typeface="Georgia"/>
                <a:sym typeface="Georgia"/>
              </a:rPr>
              <a:t>Estimate P(Y = j | X) by looking at the K-Nearest Neighbors of X</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P(Y = j | X) ~ #</a:t>
            </a:r>
            <a:r>
              <a:rPr baseline="-25000" lang="en-US" sz="2800">
                <a:latin typeface="Georgia"/>
                <a:ea typeface="Georgia"/>
                <a:cs typeface="Georgia"/>
                <a:sym typeface="Georgia"/>
              </a:rPr>
              <a:t>observations class j</a:t>
            </a:r>
            <a:r>
              <a:rPr lang="en-US" sz="2800">
                <a:latin typeface="Georgia"/>
                <a:ea typeface="Georgia"/>
                <a:cs typeface="Georgia"/>
                <a:sym typeface="Georgia"/>
              </a:rPr>
              <a:t> / #</a:t>
            </a:r>
            <a:r>
              <a:rPr baseline="-25000" lang="en-US" sz="2800">
                <a:latin typeface="Georgia"/>
                <a:ea typeface="Georgia"/>
                <a:cs typeface="Georgia"/>
                <a:sym typeface="Georgia"/>
              </a:rPr>
              <a:t>total observations</a:t>
            </a:r>
          </a:p>
          <a:p>
            <a:pPr lvl="0" marR="0" rtl="0" algn="l">
              <a:lnSpc>
                <a:spcPct val="100000"/>
              </a:lnSpc>
              <a:spcBef>
                <a:spcPts val="0"/>
              </a:spcBef>
              <a:spcAft>
                <a:spcPts val="0"/>
              </a:spcAft>
              <a:buNone/>
            </a:pPr>
            <a:r>
              <a:t/>
            </a:r>
            <a:endParaRPr sz="2800">
              <a:latin typeface="Georgia"/>
              <a:ea typeface="Georgia"/>
              <a:cs typeface="Georgia"/>
              <a:sym typeface="Georgia"/>
            </a:endParaRPr>
          </a:p>
        </p:txBody>
      </p:sp>
      <p:sp>
        <p:nvSpPr>
          <p:cNvPr id="435" name="Shape 43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K NEAREST NEIGHBORS? </a:t>
            </a:r>
          </a:p>
        </p:txBody>
      </p:sp>
      <p:pic>
        <p:nvPicPr>
          <p:cNvPr id="436" name="Shape 436"/>
          <p:cNvPicPr preferRelativeResize="0"/>
          <p:nvPr/>
        </p:nvPicPr>
        <p:blipFill>
          <a:blip r:embed="rId3">
            <a:alphaModFix/>
          </a:blip>
          <a:stretch>
            <a:fillRect/>
          </a:stretch>
        </p:blipFill>
        <p:spPr>
          <a:xfrm>
            <a:off x="4280124" y="3389100"/>
            <a:ext cx="4974724" cy="37300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K Nearest Neighbors (KNN)</a:t>
            </a:r>
            <a:r>
              <a:rPr lang="en-US" sz="2800">
                <a:latin typeface="Georgia"/>
                <a:ea typeface="Georgia"/>
                <a:cs typeface="Georgia"/>
                <a:sym typeface="Georgia"/>
              </a:rPr>
              <a:t> is a classification algorithm that makes a prediction based upon the closest data points.</a:t>
            </a:r>
          </a:p>
          <a:p>
            <a:pPr lvl="0" marR="0" rtl="0" algn="l">
              <a:spcBef>
                <a:spcPts val="0"/>
              </a:spcBef>
              <a:buNone/>
            </a:pPr>
            <a:r>
              <a:t/>
            </a:r>
            <a:endParaRPr sz="2800">
              <a:latin typeface="Georgia"/>
              <a:ea typeface="Georgia"/>
              <a:cs typeface="Georgia"/>
              <a:sym typeface="Georgia"/>
            </a:endParaRPr>
          </a:p>
          <a:p>
            <a:pPr indent="-256540" lvl="0" marL="203200" marR="0" rtl="0" algn="l">
              <a:lnSpc>
                <a:spcPct val="150000"/>
              </a:lnSpc>
              <a:spcBef>
                <a:spcPts val="0"/>
              </a:spcBef>
              <a:buSzPct val="100000"/>
              <a:buFont typeface="Georgia"/>
              <a:buChar char="‣"/>
            </a:pPr>
            <a:r>
              <a:rPr lang="en-US" sz="2800">
                <a:latin typeface="Georgia"/>
                <a:ea typeface="Georgia"/>
                <a:cs typeface="Georgia"/>
                <a:sym typeface="Georgia"/>
              </a:rPr>
              <a:t>The KNN algorithm:</a:t>
            </a:r>
          </a:p>
          <a:p>
            <a:pPr lvl="1" marR="0" rtl="0" algn="l">
              <a:lnSpc>
                <a:spcPct val="150000"/>
              </a:lnSpc>
              <a:spcBef>
                <a:spcPts val="0"/>
              </a:spcBef>
              <a:buSzPct val="100000"/>
              <a:buFont typeface="Georgia"/>
            </a:pPr>
            <a:r>
              <a:rPr lang="en-US" sz="2800">
                <a:latin typeface="Georgia"/>
                <a:ea typeface="Georgia"/>
                <a:cs typeface="Georgia"/>
                <a:sym typeface="Georgia"/>
              </a:rPr>
              <a:t>For a given point, calculate the distance to all other points.</a:t>
            </a:r>
          </a:p>
          <a:p>
            <a:pPr lvl="1" marR="0" rtl="0" algn="l">
              <a:lnSpc>
                <a:spcPct val="150000"/>
              </a:lnSpc>
              <a:spcBef>
                <a:spcPts val="0"/>
              </a:spcBef>
              <a:buSzPct val="100000"/>
              <a:buFont typeface="Georgia"/>
            </a:pPr>
            <a:r>
              <a:rPr lang="en-US" sz="2800">
                <a:latin typeface="Georgia"/>
                <a:ea typeface="Georgia"/>
                <a:cs typeface="Georgia"/>
                <a:sym typeface="Georgia"/>
              </a:rPr>
              <a:t>Given those distances, pick the </a:t>
            </a:r>
            <a:r>
              <a:rPr i="1" lang="en-US" sz="2800">
                <a:latin typeface="Georgia"/>
                <a:ea typeface="Georgia"/>
                <a:cs typeface="Georgia"/>
                <a:sym typeface="Georgia"/>
              </a:rPr>
              <a:t>k</a:t>
            </a:r>
            <a:r>
              <a:rPr lang="en-US" sz="2800">
                <a:latin typeface="Georgia"/>
                <a:ea typeface="Georgia"/>
                <a:cs typeface="Georgia"/>
                <a:sym typeface="Georgia"/>
              </a:rPr>
              <a:t> closest points.</a:t>
            </a:r>
          </a:p>
          <a:p>
            <a:pPr lvl="1" marR="0" rtl="0" algn="l">
              <a:lnSpc>
                <a:spcPct val="150000"/>
              </a:lnSpc>
              <a:spcBef>
                <a:spcPts val="0"/>
              </a:spcBef>
              <a:buSzPct val="100000"/>
              <a:buFont typeface="Georgia"/>
            </a:pPr>
            <a:r>
              <a:rPr lang="en-US" sz="2800">
                <a:latin typeface="Georgia"/>
                <a:ea typeface="Georgia"/>
                <a:cs typeface="Georgia"/>
                <a:sym typeface="Georgia"/>
              </a:rPr>
              <a:t>Calculate the probability of each class label given those points.</a:t>
            </a:r>
          </a:p>
          <a:p>
            <a:pPr lvl="1" marR="0" rtl="0" algn="l">
              <a:lnSpc>
                <a:spcPct val="100000"/>
              </a:lnSpc>
              <a:spcBef>
                <a:spcPts val="0"/>
              </a:spcBef>
              <a:buSzPct val="100000"/>
              <a:buFont typeface="Georgia"/>
            </a:pPr>
            <a:r>
              <a:rPr lang="en-US" sz="2800">
                <a:latin typeface="Georgia"/>
                <a:ea typeface="Georgia"/>
                <a:cs typeface="Georgia"/>
                <a:sym typeface="Georgia"/>
              </a:rPr>
              <a:t>The original point is classified as the class label with the largest probability (“votes”).</a:t>
            </a:r>
          </a:p>
        </p:txBody>
      </p:sp>
      <p:sp>
        <p:nvSpPr>
          <p:cNvPr id="442" name="Shape 44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K NEAREST NEIGHBORS?</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6" name="Shape 446"/>
        <p:cNvGrpSpPr/>
        <p:nvPr/>
      </p:nvGrpSpPr>
      <p:grpSpPr>
        <a:xfrm>
          <a:off x="0" y="0"/>
          <a:ext cx="0" cy="0"/>
          <a:chOff x="0" y="0"/>
          <a:chExt cx="0" cy="0"/>
        </a:xfrm>
      </p:grpSpPr>
      <p:sp>
        <p:nvSpPr>
          <p:cNvPr id="447" name="Shape 447"/>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Suppose we want to determine your favorite type of music.  How might we determine this without directly asking you?</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Generally, friends share similar traits and interests (e.g. music, sports teams, hobbies, etc).  We could ask your five closest friends what their favorite type of music is and take the majority vote.</a:t>
            </a:r>
          </a:p>
          <a:p>
            <a:pPr lvl="0" marR="0" rtl="0" algn="l">
              <a:lnSpc>
                <a:spcPct val="100000"/>
              </a:lnSpc>
              <a:spcBef>
                <a:spcPts val="0"/>
              </a:spcBef>
              <a:spcAft>
                <a:spcPts val="0"/>
              </a:spcAft>
              <a:buNone/>
            </a:pPr>
            <a:r>
              <a:t/>
            </a:r>
            <a:endParaRPr sz="2800">
              <a:latin typeface="Georgia"/>
              <a:ea typeface="Georgia"/>
              <a:cs typeface="Georgia"/>
              <a:sym typeface="Georgia"/>
            </a:endParaRPr>
          </a:p>
          <a:p>
            <a:pPr indent="-256540" lvl="0" marL="203200" marR="0" rtl="0" algn="l">
              <a:lnSpc>
                <a:spcPct val="100000"/>
              </a:lnSpc>
              <a:spcBef>
                <a:spcPts val="0"/>
              </a:spcBef>
              <a:spcAft>
                <a:spcPts val="0"/>
              </a:spcAft>
              <a:buSzPct val="100000"/>
              <a:buFont typeface="Georgia"/>
              <a:buChar char="‣"/>
            </a:pPr>
            <a:r>
              <a:rPr lang="en-US" sz="2800">
                <a:latin typeface="Georgia"/>
                <a:ea typeface="Georgia"/>
                <a:cs typeface="Georgia"/>
                <a:sym typeface="Georgia"/>
              </a:rPr>
              <a:t>This is the idea behind KNN:  we look for things similar to (or close to) our new observation and identify shared traits.  We can use this information to make an educated guess about a trait of our new observation.</a:t>
            </a:r>
          </a:p>
        </p:txBody>
      </p:sp>
      <p:sp>
        <p:nvSpPr>
          <p:cNvPr id="448" name="Shape 44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IS K NEAREST NEIGHBORS?</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p:nvPr/>
        </p:nvSpPr>
        <p:spPr>
          <a:xfrm>
            <a:off x="635000" y="736600"/>
            <a:ext cx="108164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KNOWLEDGE CHECK</a:t>
            </a:r>
          </a:p>
        </p:txBody>
      </p:sp>
      <p:pic>
        <p:nvPicPr>
          <p:cNvPr id="454" name="Shape 454"/>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455" name="Shape 455"/>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456" name="Shape 456"/>
          <p:cNvSpPr/>
          <p:nvPr/>
        </p:nvSpPr>
        <p:spPr>
          <a:xfrm>
            <a:off x="2961475" y="2224360"/>
            <a:ext cx="7559399" cy="2496599"/>
          </a:xfrm>
          <a:prstGeom prst="rect">
            <a:avLst/>
          </a:prstGeom>
          <a:noFill/>
          <a:ln>
            <a:noFill/>
          </a:ln>
        </p:spPr>
        <p:txBody>
          <a:bodyPr anchorCtr="0" anchor="ctr" bIns="50800" lIns="50800" rIns="50800" tIns="50800">
            <a:noAutofit/>
          </a:bodyPr>
          <a:lstStyle/>
          <a:p>
            <a:pPr indent="-342900" lvl="0" marL="457200" rtl="0">
              <a:spcBef>
                <a:spcPts val="0"/>
              </a:spcBef>
              <a:buClr>
                <a:schemeClr val="dk1"/>
              </a:buClr>
              <a:buSzPct val="100000"/>
              <a:buFont typeface="Georgia"/>
              <a:buAutoNum type="arabicPeriod"/>
            </a:pPr>
            <a:r>
              <a:rPr lang="en-US" sz="1800">
                <a:solidFill>
                  <a:schemeClr val="dk1"/>
                </a:solidFill>
                <a:latin typeface="Georgia"/>
                <a:ea typeface="Georgia"/>
                <a:cs typeface="Georgia"/>
                <a:sym typeface="Georgia"/>
              </a:rPr>
              <a:t>In what other tasks do we use a heuristic similar to K Nearest Neighbors? A similar type of estimation problem</a:t>
            </a:r>
          </a:p>
        </p:txBody>
      </p:sp>
      <p:sp>
        <p:nvSpPr>
          <p:cNvPr id="457" name="Shape 457"/>
          <p:cNvSpPr/>
          <p:nvPr/>
        </p:nvSpPr>
        <p:spPr>
          <a:xfrm>
            <a:off x="3052744" y="57923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458" name="Shape 458"/>
          <p:cNvSpPr/>
          <p:nvPr/>
        </p:nvSpPr>
        <p:spPr>
          <a:xfrm>
            <a:off x="2989800" y="53996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459" name="Shape 459"/>
          <p:cNvSpPr/>
          <p:nvPr/>
        </p:nvSpPr>
        <p:spPr>
          <a:xfrm>
            <a:off x="2989800" y="1776150"/>
            <a:ext cx="95763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ANSWER THE FOLLOWING QUESTIONS</a:t>
            </a:r>
          </a:p>
        </p:txBody>
      </p:sp>
      <p:cxnSp>
        <p:nvCxnSpPr>
          <p:cNvPr id="460" name="Shape 460"/>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DEMO	</a:t>
            </a:r>
          </a:p>
        </p:txBody>
      </p:sp>
      <p:sp>
        <p:nvSpPr>
          <p:cNvPr id="466" name="Shape 466"/>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KNN IN ACTION</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following code demonstrates using KNN via sklearn.</a:t>
            </a:r>
          </a:p>
          <a:p>
            <a:pPr lvl="0" rtl="0">
              <a:lnSpc>
                <a:spcPct val="145000"/>
              </a:lnSpc>
              <a:spcBef>
                <a:spcPts val="0"/>
              </a:spcBef>
              <a:buNone/>
            </a:pPr>
            <a:r>
              <a:t/>
            </a:r>
            <a:endParaRPr sz="1000">
              <a:solidFill>
                <a:srgbClr val="A71D5D"/>
              </a:solidFill>
              <a:highlight>
                <a:srgbClr val="F7F7F7"/>
              </a:highlight>
              <a:latin typeface="Consolas"/>
              <a:ea typeface="Consolas"/>
              <a:cs typeface="Consolas"/>
              <a:sym typeface="Consolas"/>
            </a:endParaRPr>
          </a:p>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datasets, neighbors, metrics</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pandas </a:t>
            </a:r>
            <a:r>
              <a:rPr lang="en-US" sz="2400">
                <a:solidFill>
                  <a:srgbClr val="A71D5D"/>
                </a:solidFill>
                <a:highlight>
                  <a:srgbClr val="F7F7F7"/>
                </a:highlight>
                <a:latin typeface="Consolas"/>
                <a:ea typeface="Consolas"/>
                <a:cs typeface="Consolas"/>
                <a:sym typeface="Consolas"/>
              </a:rPr>
              <a:t>as</a:t>
            </a:r>
            <a:r>
              <a:rPr lang="en-US" sz="2400">
                <a:solidFill>
                  <a:srgbClr val="333333"/>
                </a:solidFill>
                <a:highlight>
                  <a:srgbClr val="F7F7F7"/>
                </a:highlight>
                <a:latin typeface="Consolas"/>
                <a:ea typeface="Consolas"/>
                <a:cs typeface="Consolas"/>
                <a:sym typeface="Consolas"/>
              </a:rPr>
              <a:t> pd</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iris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datasets.load_iris()</a:t>
            </a:r>
            <a:br>
              <a:rPr lang="en-US" sz="2400">
                <a:solidFill>
                  <a:srgbClr val="333333"/>
                </a:solidFill>
                <a:highlight>
                  <a:srgbClr val="F7F7F7"/>
                </a:highlight>
                <a:latin typeface="Consolas"/>
                <a:ea typeface="Consolas"/>
                <a:cs typeface="Consolas"/>
                <a:sym typeface="Consolas"/>
              </a:rPr>
            </a:br>
            <a:r>
              <a:rPr lang="en-US" sz="2400">
                <a:solidFill>
                  <a:srgbClr val="969896"/>
                </a:solidFill>
                <a:highlight>
                  <a:srgbClr val="F7F7F7"/>
                </a:highlight>
                <a:latin typeface="Consolas"/>
                <a:ea typeface="Consolas"/>
                <a:cs typeface="Consolas"/>
                <a:sym typeface="Consolas"/>
              </a:rPr>
              <a:t># n_neighbors is our option in KNN. We'll tune this value to attempt to improve our prediction.</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knn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neighbors.KNeighborsClassifier(n_neighbors</a:t>
            </a:r>
            <a:r>
              <a:rPr lang="en-US" sz="2400">
                <a:solidFill>
                  <a:srgbClr val="A71D5D"/>
                </a:solidFill>
                <a:highlight>
                  <a:srgbClr val="F7F7F7"/>
                </a:highlight>
                <a:latin typeface="Consolas"/>
                <a:ea typeface="Consolas"/>
                <a:cs typeface="Consolas"/>
                <a:sym typeface="Consolas"/>
              </a:rPr>
              <a:t>=</a:t>
            </a:r>
            <a:r>
              <a:rPr lang="en-US" sz="2400">
                <a:solidFill>
                  <a:srgbClr val="0086B3"/>
                </a:solidFill>
                <a:highlight>
                  <a:srgbClr val="F7F7F7"/>
                </a:highlight>
                <a:latin typeface="Consolas"/>
                <a:ea typeface="Consolas"/>
                <a:cs typeface="Consolas"/>
                <a:sym typeface="Consolas"/>
              </a:rPr>
              <a:t>5</a:t>
            </a:r>
            <a:r>
              <a:rPr lang="en-US" sz="2400">
                <a:solidFill>
                  <a:srgbClr val="333333"/>
                </a:solidFill>
                <a:highlight>
                  <a:srgbClr val="F7F7F7"/>
                </a:highlight>
                <a:latin typeface="Consolas"/>
                <a:ea typeface="Consolas"/>
                <a:cs typeface="Consolas"/>
                <a:sym typeface="Consolas"/>
              </a:rPr>
              <a:t>, weights</a:t>
            </a:r>
            <a:r>
              <a:rPr lang="en-US" sz="2400">
                <a:solidFill>
                  <a:srgbClr val="A71D5D"/>
                </a:solidFill>
                <a:highlight>
                  <a:srgbClr val="F7F7F7"/>
                </a:highlight>
                <a:latin typeface="Consolas"/>
                <a:ea typeface="Consolas"/>
                <a:cs typeface="Consolas"/>
                <a:sym typeface="Consolas"/>
              </a:rPr>
              <a:t>=</a:t>
            </a:r>
            <a:r>
              <a:rPr lang="en-US" sz="2400">
                <a:solidFill>
                  <a:srgbClr val="183691"/>
                </a:solidFill>
                <a:highlight>
                  <a:srgbClr val="F7F7F7"/>
                </a:highlight>
                <a:latin typeface="Consolas"/>
                <a:ea typeface="Consolas"/>
                <a:cs typeface="Consolas"/>
                <a:sym typeface="Consolas"/>
              </a:rPr>
              <a:t>'uniform'</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knn.fit(iris.data[:,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knn.predict(iris.data[:,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iris.target</a:t>
            </a:r>
            <a:br>
              <a:rPr lang="en-US" sz="2400">
                <a:solidFill>
                  <a:srgbClr val="333333"/>
                </a:solidFill>
                <a:highlight>
                  <a:srgbClr val="F7F7F7"/>
                </a:highlight>
                <a:latin typeface="Consolas"/>
                <a:ea typeface="Consolas"/>
                <a:cs typeface="Consolas"/>
                <a:sym typeface="Consolas"/>
              </a:rPr>
            </a:br>
            <a:r>
              <a:rPr lang="en-US" sz="2400">
                <a:solidFill>
                  <a:srgbClr val="A71D5D"/>
                </a:solidFill>
                <a:highlight>
                  <a:srgbClr val="F7F7F7"/>
                </a:highlight>
                <a:latin typeface="Consolas"/>
                <a:ea typeface="Consolas"/>
                <a:cs typeface="Consolas"/>
                <a:sym typeface="Consolas"/>
              </a:rPr>
              <a:t>print</a:t>
            </a:r>
            <a:r>
              <a:rPr lang="en-US" sz="2400">
                <a:solidFill>
                  <a:srgbClr val="333333"/>
                </a:solidFill>
                <a:highlight>
                  <a:srgbClr val="F7F7F7"/>
                </a:highlight>
                <a:latin typeface="Consolas"/>
                <a:ea typeface="Consolas"/>
                <a:cs typeface="Consolas"/>
                <a:sym typeface="Consolas"/>
              </a:rPr>
              <a:t> knn.score(iris.data[:,</a:t>
            </a:r>
            <a:r>
              <a:rPr lang="en-US" sz="2400">
                <a:solidFill>
                  <a:srgbClr val="0086B3"/>
                </a:solidFill>
                <a:highlight>
                  <a:srgbClr val="F7F7F7"/>
                </a:highlight>
                <a:latin typeface="Consolas"/>
                <a:ea typeface="Consolas"/>
                <a:cs typeface="Consolas"/>
                <a:sym typeface="Consolas"/>
              </a:rPr>
              <a:t>2</a:t>
            </a:r>
            <a:r>
              <a:rPr lang="en-US" sz="2400">
                <a:solidFill>
                  <a:srgbClr val="333333"/>
                </a:solidFill>
                <a:highlight>
                  <a:srgbClr val="F7F7F7"/>
                </a:highlight>
                <a:latin typeface="Consolas"/>
                <a:ea typeface="Consolas"/>
                <a:cs typeface="Consolas"/>
                <a:sym typeface="Consolas"/>
              </a:rPr>
              <a:t>:], iris.target)</a:t>
            </a:r>
          </a:p>
          <a:p>
            <a:pPr lvl="0" marR="0" rtl="0" algn="l">
              <a:spcBef>
                <a:spcPts val="1000"/>
              </a:spcBef>
              <a:buNone/>
            </a:pPr>
            <a:r>
              <a:t/>
            </a:r>
            <a:endParaRPr sz="2800">
              <a:latin typeface="Georgia"/>
              <a:ea typeface="Georgia"/>
              <a:cs typeface="Georgia"/>
              <a:sym typeface="Georgia"/>
            </a:endParaRPr>
          </a:p>
        </p:txBody>
      </p:sp>
      <p:sp>
        <p:nvSpPr>
          <p:cNvPr id="472" name="Shape 472"/>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KNN IN ACTION</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sp>
        <p:nvSpPr>
          <p:cNvPr id="477" name="Shape 477"/>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happens if two classes get the same number of votes?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could happen in binary classification if we use an even number for </a:t>
            </a:r>
            <a:r>
              <a:rPr i="1" lang="en-US" sz="2800">
                <a:latin typeface="Georgia"/>
                <a:ea typeface="Georgia"/>
                <a:cs typeface="Georgia"/>
                <a:sym typeface="Georgia"/>
              </a:rPr>
              <a:t>k</a:t>
            </a:r>
            <a:r>
              <a:rPr lang="en-US" sz="2800">
                <a:latin typeface="Georgia"/>
                <a:ea typeface="Georgia"/>
                <a:cs typeface="Georgia"/>
                <a:sym typeface="Georgia"/>
              </a:rPr>
              <a:t>.  This could also happen if there are multiple class labels.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In sklearn, it will choose the class that it first saw in the </a:t>
            </a:r>
            <a:r>
              <a:rPr i="1" lang="en-US" sz="2800">
                <a:latin typeface="Georgia"/>
                <a:ea typeface="Georgia"/>
                <a:cs typeface="Georgia"/>
                <a:sym typeface="Georgia"/>
              </a:rPr>
              <a:t>training set</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p:txBody>
      </p:sp>
      <p:sp>
        <p:nvSpPr>
          <p:cNvPr id="478" name="Shape 47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HAPPENS IN TIES?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 could implement a </a:t>
            </a:r>
            <a:r>
              <a:rPr i="1" lang="en-US" sz="2800">
                <a:latin typeface="Georgia"/>
                <a:ea typeface="Georgia"/>
                <a:cs typeface="Georgia"/>
                <a:sym typeface="Georgia"/>
              </a:rPr>
              <a:t>weight</a:t>
            </a:r>
            <a:r>
              <a:rPr lang="en-US" sz="2800">
                <a:latin typeface="Georgia"/>
                <a:ea typeface="Georgia"/>
                <a:cs typeface="Georgia"/>
                <a:sym typeface="Georgia"/>
              </a:rPr>
              <a:t>, taking into account the distance between the point and its neighbors: </a:t>
            </a: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This can be done in sklearn by changing the </a:t>
            </a:r>
            <a:r>
              <a:rPr lang="en-US" sz="2400">
                <a:latin typeface="Consolas"/>
                <a:ea typeface="Consolas"/>
                <a:cs typeface="Consolas"/>
                <a:sym typeface="Consolas"/>
              </a:rPr>
              <a:t>weights</a:t>
            </a:r>
            <a:r>
              <a:rPr lang="en-US" sz="2800">
                <a:latin typeface="Georgia"/>
                <a:ea typeface="Georgia"/>
                <a:cs typeface="Georgia"/>
                <a:sym typeface="Georgia"/>
              </a:rPr>
              <a:t> parameter to </a:t>
            </a:r>
            <a:r>
              <a:rPr lang="en-US" sz="2400">
                <a:latin typeface="Consolas"/>
                <a:ea typeface="Consolas"/>
                <a:cs typeface="Consolas"/>
                <a:sym typeface="Consolas"/>
              </a:rPr>
              <a:t>”distance”</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Try changing the </a:t>
            </a:r>
            <a:r>
              <a:rPr lang="en-US" sz="2800">
                <a:latin typeface="Consolas"/>
                <a:ea typeface="Consolas"/>
                <a:cs typeface="Consolas"/>
                <a:sym typeface="Consolas"/>
              </a:rPr>
              <a:t>weights</a:t>
            </a:r>
            <a:r>
              <a:rPr lang="en-US" sz="2800">
                <a:latin typeface="Georgia"/>
                <a:ea typeface="Georgia"/>
                <a:cs typeface="Georgia"/>
                <a:sym typeface="Georgia"/>
              </a:rPr>
              <a:t> parameter.  How does this affect accuracy?</a:t>
            </a:r>
          </a:p>
        </p:txBody>
      </p:sp>
      <p:sp>
        <p:nvSpPr>
          <p:cNvPr id="484" name="Shape 48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HAPPENS IN TIES?</a:t>
            </a:r>
          </a:p>
        </p:txBody>
      </p:sp>
      <p:sp>
        <p:nvSpPr>
          <p:cNvPr id="485" name="Shape 485"/>
          <p:cNvSpPr txBox="1"/>
          <p:nvPr/>
        </p:nvSpPr>
        <p:spPr>
          <a:xfrm>
            <a:off x="1246100" y="2703225"/>
            <a:ext cx="11734800" cy="1276800"/>
          </a:xfrm>
          <a:prstGeom prst="rect">
            <a:avLst/>
          </a:prstGeom>
          <a:noFill/>
          <a:ln>
            <a:noFill/>
          </a:ln>
        </p:spPr>
        <p:txBody>
          <a:bodyPr anchorCtr="0" anchor="ctr" bIns="91425" lIns="91425" rIns="91425" tIns="91425">
            <a:noAutofit/>
          </a:bodyPr>
          <a:lstStyle/>
          <a:p>
            <a:pPr indent="-256540" lvl="0" marL="203200" rtl="0">
              <a:spcBef>
                <a:spcPts val="0"/>
              </a:spcBef>
              <a:buClr>
                <a:schemeClr val="dk1"/>
              </a:buClr>
              <a:buSzPct val="100000"/>
              <a:buFont typeface="Georgia"/>
              <a:buChar char="‣"/>
            </a:pPr>
            <a:r>
              <a:rPr lang="en-US" sz="2800">
                <a:solidFill>
                  <a:schemeClr val="dk1"/>
                </a:solidFill>
                <a:latin typeface="Georgia"/>
                <a:ea typeface="Georgia"/>
                <a:cs typeface="Georgia"/>
                <a:sym typeface="Georgia"/>
              </a:rPr>
              <a:t>P(Y = j | X) ~ </a:t>
            </a:r>
            <a:r>
              <a:rPr lang="en-US" sz="2800">
                <a:solidFill>
                  <a:schemeClr val="dk1"/>
                </a:solidFill>
                <a:latin typeface="Georgia"/>
                <a:ea typeface="Georgia"/>
                <a:cs typeface="Georgia"/>
                <a:sym typeface="Georgia"/>
              </a:rPr>
              <a:t>𝛴</a:t>
            </a:r>
            <a:r>
              <a:rPr baseline="-25000" lang="en-US" sz="2800">
                <a:solidFill>
                  <a:schemeClr val="dk1"/>
                </a:solidFill>
                <a:latin typeface="Georgia"/>
                <a:ea typeface="Georgia"/>
                <a:cs typeface="Georgia"/>
                <a:sym typeface="Georgia"/>
              </a:rPr>
              <a:t>i=1→ k</a:t>
            </a:r>
            <a:r>
              <a:rPr lang="en-US" sz="2800">
                <a:solidFill>
                  <a:schemeClr val="dk1"/>
                </a:solidFill>
                <a:latin typeface="Georgia"/>
                <a:ea typeface="Georgia"/>
                <a:cs typeface="Georgia"/>
                <a:sym typeface="Georgia"/>
              </a:rPr>
              <a:t> (w</a:t>
            </a:r>
            <a:r>
              <a:rPr baseline="-25000" lang="en-US" sz="2800">
                <a:solidFill>
                  <a:schemeClr val="dk1"/>
                </a:solidFill>
                <a:latin typeface="Georgia"/>
                <a:ea typeface="Georgia"/>
                <a:cs typeface="Georgia"/>
                <a:sym typeface="Georgia"/>
              </a:rPr>
              <a:t>i</a:t>
            </a:r>
            <a:r>
              <a:rPr lang="en-US" sz="2800">
                <a:solidFill>
                  <a:schemeClr val="dk1"/>
                </a:solidFill>
                <a:latin typeface="Georgia"/>
                <a:ea typeface="Georgia"/>
                <a:cs typeface="Georgia"/>
                <a:sym typeface="Georgia"/>
              </a:rPr>
              <a:t>I(y</a:t>
            </a:r>
            <a:r>
              <a:rPr baseline="-25000" lang="en-US" sz="2800">
                <a:solidFill>
                  <a:schemeClr val="dk1"/>
                </a:solidFill>
                <a:latin typeface="Georgia"/>
                <a:ea typeface="Georgia"/>
                <a:cs typeface="Georgia"/>
                <a:sym typeface="Georgia"/>
              </a:rPr>
              <a:t>i</a:t>
            </a:r>
            <a:r>
              <a:rPr lang="en-US" sz="2800">
                <a:solidFill>
                  <a:schemeClr val="dk1"/>
                </a:solidFill>
                <a:latin typeface="Georgia"/>
                <a:ea typeface="Georgia"/>
                <a:cs typeface="Georgia"/>
                <a:sym typeface="Georgia"/>
              </a:rPr>
              <a:t> = j))/ 𝛴</a:t>
            </a:r>
            <a:r>
              <a:rPr baseline="-25000" lang="en-US" sz="2800">
                <a:solidFill>
                  <a:schemeClr val="dk1"/>
                </a:solidFill>
                <a:latin typeface="Georgia"/>
                <a:ea typeface="Georgia"/>
                <a:cs typeface="Georgia"/>
                <a:sym typeface="Georgia"/>
              </a:rPr>
              <a:t>i=1→ k</a:t>
            </a:r>
            <a:r>
              <a:rPr lang="en-US" sz="2800">
                <a:solidFill>
                  <a:schemeClr val="dk1"/>
                </a:solidFill>
                <a:latin typeface="Georgia"/>
                <a:ea typeface="Georgia"/>
                <a:cs typeface="Georgia"/>
                <a:sym typeface="Georgia"/>
              </a:rPr>
              <a:t>(w</a:t>
            </a:r>
            <a:r>
              <a:rPr baseline="-25000" lang="en-US" sz="2800">
                <a:solidFill>
                  <a:schemeClr val="dk1"/>
                </a:solidFill>
                <a:latin typeface="Georgia"/>
                <a:ea typeface="Georgia"/>
                <a:cs typeface="Georgia"/>
                <a:sym typeface="Georgia"/>
              </a:rPr>
              <a:t>i</a:t>
            </a:r>
            <a:r>
              <a:rPr lang="en-US" sz="2800">
                <a:solidFill>
                  <a:schemeClr val="dk1"/>
                </a:solidFill>
                <a:latin typeface="Georgia"/>
                <a:ea typeface="Georgia"/>
                <a:cs typeface="Georgia"/>
                <a:sym typeface="Georgia"/>
              </a:rPr>
              <a:t>) ; where w</a:t>
            </a:r>
            <a:r>
              <a:rPr baseline="-25000" lang="en-US" sz="2800">
                <a:solidFill>
                  <a:schemeClr val="dk1"/>
                </a:solidFill>
                <a:latin typeface="Georgia"/>
                <a:ea typeface="Georgia"/>
                <a:cs typeface="Georgia"/>
                <a:sym typeface="Georgia"/>
              </a:rPr>
              <a:t>i</a:t>
            </a:r>
            <a:r>
              <a:rPr lang="en-US" sz="2800">
                <a:solidFill>
                  <a:schemeClr val="dk1"/>
                </a:solidFill>
                <a:latin typeface="Georgia"/>
                <a:ea typeface="Georgia"/>
                <a:cs typeface="Georgia"/>
                <a:sym typeface="Georgia"/>
              </a:rPr>
              <a:t> = 1/d</a:t>
            </a:r>
            <a:r>
              <a:rPr baseline="-25000" lang="en-US" sz="2800">
                <a:solidFill>
                  <a:schemeClr val="dk1"/>
                </a:solidFill>
                <a:latin typeface="Georgia"/>
                <a:ea typeface="Georgia"/>
                <a:cs typeface="Georgia"/>
                <a:sym typeface="Georgia"/>
              </a:rPr>
              <a:t>i</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Since KNN works with distance, higher dimensionality of data (i.e. more features) requires </a:t>
            </a:r>
            <a:r>
              <a:rPr i="1" lang="en-US" sz="2800">
                <a:latin typeface="Georgia"/>
                <a:ea typeface="Georgia"/>
                <a:cs typeface="Georgia"/>
                <a:sym typeface="Georgia"/>
              </a:rPr>
              <a:t>significantly</a:t>
            </a:r>
            <a:r>
              <a:rPr lang="en-US" sz="2800">
                <a:latin typeface="Georgia"/>
                <a:ea typeface="Georgia"/>
                <a:cs typeface="Georgia"/>
                <a:sym typeface="Georgia"/>
              </a:rPr>
              <a:t> more samples in order to have the same predictive power.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Consider this:  with more dimensions, all points slowly start averaging out to be equally distant.  This causes significant issues for KNN.</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Keep the feature space limited and KNN will do well.  Exclude extraneous features when using KNN.</a:t>
            </a:r>
          </a:p>
        </p:txBody>
      </p:sp>
      <p:sp>
        <p:nvSpPr>
          <p:cNvPr id="491" name="Shape 49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HAPPENS IN HIGH DIMENSIONALITY?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p:nvPr/>
        </p:nvSpPr>
        <p:spPr>
          <a:xfrm>
            <a:off x="635000" y="5778500"/>
            <a:ext cx="11734800" cy="863700"/>
          </a:xfrm>
          <a:prstGeom prst="rect">
            <a:avLst/>
          </a:prstGeom>
          <a:noFill/>
          <a:ln>
            <a:noFill/>
          </a:ln>
        </p:spPr>
        <p:txBody>
          <a:bodyPr anchorCtr="0" anchor="t" bIns="0" lIns="0" rIns="0" tIns="0">
            <a:noAutofit/>
          </a:bodyPr>
          <a:lstStyle/>
          <a:p>
            <a:pPr indent="0" lvl="0" marL="0" marR="0" rtl="0" algn="l">
              <a:lnSpc>
                <a:spcPct val="121428"/>
              </a:lnSpc>
              <a:spcBef>
                <a:spcPts val="0"/>
              </a:spcBef>
              <a:buSzPct val="25000"/>
              <a:buNone/>
            </a:pPr>
            <a:r>
              <a:rPr i="1" lang="en-US" sz="2800">
                <a:solidFill>
                  <a:srgbClr val="E52123"/>
                </a:solidFill>
                <a:latin typeface="Georgia"/>
                <a:ea typeface="Georgia"/>
                <a:cs typeface="Georgia"/>
                <a:sym typeface="Georgia"/>
              </a:rPr>
              <a:t>Sagi Zisman</a:t>
            </a:r>
          </a:p>
          <a:p>
            <a:pPr indent="0" lvl="0" marL="0" marR="0" rtl="0" algn="l">
              <a:lnSpc>
                <a:spcPct val="121428"/>
              </a:lnSpc>
              <a:spcBef>
                <a:spcPts val="0"/>
              </a:spcBef>
              <a:buSzPct val="25000"/>
              <a:buNone/>
            </a:pPr>
            <a:r>
              <a:rPr i="1" lang="en-US" sz="2800">
                <a:solidFill>
                  <a:srgbClr val="EAEAEA"/>
                </a:solidFill>
                <a:latin typeface="Georgia"/>
                <a:ea typeface="Georgia"/>
                <a:cs typeface="Georgia"/>
                <a:sym typeface="Georgia"/>
              </a:rPr>
              <a:t>Data Science Consultant</a:t>
            </a:r>
            <a:r>
              <a:rPr b="0" i="1" lang="en-US" sz="2800" u="none" cap="none" strike="noStrike">
                <a:solidFill>
                  <a:srgbClr val="EAEAEA"/>
                </a:solidFill>
                <a:latin typeface="Georgia"/>
                <a:ea typeface="Georgia"/>
                <a:cs typeface="Georgia"/>
                <a:sym typeface="Georgia"/>
              </a:rPr>
              <a:t> </a:t>
            </a:r>
          </a:p>
        </p:txBody>
      </p:sp>
      <p:sp>
        <p:nvSpPr>
          <p:cNvPr id="233" name="Shape 233"/>
          <p:cNvSpPr/>
          <p:nvPr/>
        </p:nvSpPr>
        <p:spPr>
          <a:xfrm>
            <a:off x="635000" y="1574800"/>
            <a:ext cx="11734800" cy="37211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600">
                <a:solidFill>
                  <a:srgbClr val="FFFFFF"/>
                </a:solidFill>
                <a:latin typeface="Oswald"/>
                <a:ea typeface="Oswald"/>
                <a:cs typeface="Oswald"/>
                <a:sym typeface="Oswald"/>
              </a:rPr>
              <a:t>INTRO TO CLASSIFICATION</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sp>
        <p:nvSpPr>
          <p:cNvPr id="496" name="Shape 496"/>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Consider two different examples:  classifying users of a  newspaper and users of a particular toothpaste.</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 features of the newspapers are very broad and there are many:  sections, topics, types of stories, writers, online vs print, etc.</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However, the features of a toothpaste are more narrow:  has fluoride, controls tartar, etc.</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For which problem would KNN work better?</a:t>
            </a:r>
          </a:p>
        </p:txBody>
      </p:sp>
      <p:sp>
        <p:nvSpPr>
          <p:cNvPr id="497" name="Shape 49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HAPPENS IN HIGH DIMENSIONALITY?</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KNN would work better on classifying users of a particular toothpaste since the feature set is more narrow and distinct.</a:t>
            </a:r>
          </a:p>
        </p:txBody>
      </p:sp>
      <p:sp>
        <p:nvSpPr>
          <p:cNvPr id="503" name="Shape 50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WHAT HAPPENS IN HIGH DIMENSIONALITY?</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a:t>
            </a:r>
          </a:p>
        </p:txBody>
      </p:sp>
      <p:sp>
        <p:nvSpPr>
          <p:cNvPr id="509" name="Shape 509"/>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CLASSIFICATION METRICS</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x="0" y="0"/>
          <a:ext cx="0" cy="0"/>
          <a:chOff x="0" y="0"/>
          <a:chExt cx="0" cy="0"/>
        </a:xfrm>
      </p:grpSpPr>
      <p:sp>
        <p:nvSpPr>
          <p:cNvPr id="514" name="Shape 51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We’ll use two primary metrics: </a:t>
            </a:r>
            <a:r>
              <a:rPr i="1" lang="en-US" sz="2800">
                <a:latin typeface="Georgia"/>
                <a:ea typeface="Georgia"/>
                <a:cs typeface="Georgia"/>
                <a:sym typeface="Georgia"/>
              </a:rPr>
              <a:t>accuracy</a:t>
            </a:r>
            <a:r>
              <a:rPr lang="en-US" sz="2800">
                <a:latin typeface="Georgia"/>
                <a:ea typeface="Georgia"/>
                <a:cs typeface="Georgia"/>
                <a:sym typeface="Georgia"/>
              </a:rPr>
              <a:t> and </a:t>
            </a:r>
            <a:r>
              <a:rPr i="1" lang="en-US" sz="2800">
                <a:latin typeface="Georgia"/>
                <a:ea typeface="Georgia"/>
                <a:cs typeface="Georgia"/>
                <a:sym typeface="Georgia"/>
              </a:rPr>
              <a:t>misclassification rate</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Accuracy</a:t>
            </a:r>
            <a:r>
              <a:rPr lang="en-US" sz="2800">
                <a:latin typeface="Georgia"/>
                <a:ea typeface="Georgia"/>
                <a:cs typeface="Georgia"/>
                <a:sym typeface="Georgia"/>
              </a:rPr>
              <a:t> is the number of </a:t>
            </a:r>
            <a:r>
              <a:rPr i="1" lang="en-US" sz="2800">
                <a:latin typeface="Georgia"/>
                <a:ea typeface="Georgia"/>
                <a:cs typeface="Georgia"/>
                <a:sym typeface="Georgia"/>
              </a:rPr>
              <a:t>correct</a:t>
            </a:r>
            <a:r>
              <a:rPr lang="en-US" sz="2800">
                <a:latin typeface="Georgia"/>
                <a:ea typeface="Georgia"/>
                <a:cs typeface="Georgia"/>
                <a:sym typeface="Georgia"/>
              </a:rPr>
              <a:t> predictions out of all predictions in the sample. This is a value we want to </a:t>
            </a:r>
            <a:r>
              <a:rPr i="1" lang="en-US" sz="2800">
                <a:latin typeface="Georgia"/>
                <a:ea typeface="Georgia"/>
                <a:cs typeface="Georgia"/>
                <a:sym typeface="Georgia"/>
              </a:rPr>
              <a:t>maximize</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Misclassification rate</a:t>
            </a:r>
            <a:r>
              <a:rPr lang="en-US" sz="2800">
                <a:latin typeface="Georgia"/>
                <a:ea typeface="Georgia"/>
                <a:cs typeface="Georgia"/>
                <a:sym typeface="Georgia"/>
              </a:rPr>
              <a:t> is the number of </a:t>
            </a:r>
            <a:r>
              <a:rPr i="1" lang="en-US" sz="2800">
                <a:latin typeface="Georgia"/>
                <a:ea typeface="Georgia"/>
                <a:cs typeface="Georgia"/>
                <a:sym typeface="Georgia"/>
              </a:rPr>
              <a:t>incorrect</a:t>
            </a:r>
            <a:r>
              <a:rPr lang="en-US" sz="2800">
                <a:latin typeface="Georgia"/>
                <a:ea typeface="Georgia"/>
                <a:cs typeface="Georgia"/>
                <a:sym typeface="Georgia"/>
              </a:rPr>
              <a:t> predictions out of all predictions in the sample. This is a value we want to </a:t>
            </a:r>
            <a:r>
              <a:rPr i="1" lang="en-US" sz="2800">
                <a:latin typeface="Georgia"/>
                <a:ea typeface="Georgia"/>
                <a:cs typeface="Georgia"/>
                <a:sym typeface="Georgia"/>
              </a:rPr>
              <a:t>minimize</a:t>
            </a:r>
            <a:r>
              <a:rPr lang="en-US" sz="2800">
                <a:latin typeface="Georgia"/>
                <a:ea typeface="Georgia"/>
                <a:cs typeface="Georgia"/>
                <a:sym typeface="Georgia"/>
              </a:rPr>
              <a:t>.</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These two metrics are directly opposite of each other.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1 - </a:t>
            </a:r>
            <a:r>
              <a:rPr lang="en-US" sz="2800">
                <a:solidFill>
                  <a:schemeClr val="dk1"/>
                </a:solidFill>
                <a:latin typeface="Georgia"/>
                <a:ea typeface="Georgia"/>
                <a:cs typeface="Georgia"/>
                <a:sym typeface="Georgia"/>
              </a:rPr>
              <a:t>misclassification rate</a:t>
            </a:r>
            <a:r>
              <a:rPr lang="en-US" sz="2800">
                <a:latin typeface="Georgia"/>
                <a:ea typeface="Georgia"/>
                <a:cs typeface="Georgia"/>
                <a:sym typeface="Georgia"/>
              </a:rPr>
              <a:t> = </a:t>
            </a:r>
            <a:r>
              <a:rPr lang="en-US" sz="2800">
                <a:solidFill>
                  <a:schemeClr val="dk1"/>
                </a:solidFill>
                <a:latin typeface="Georgia"/>
                <a:ea typeface="Georgia"/>
                <a:cs typeface="Georgia"/>
                <a:sym typeface="Georgia"/>
              </a:rPr>
              <a:t>accuracy</a:t>
            </a:r>
          </a:p>
        </p:txBody>
      </p:sp>
      <p:sp>
        <p:nvSpPr>
          <p:cNvPr id="515" name="Shape 51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 TO CLASSIFICATION METRICS</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sp>
        <p:nvSpPr>
          <p:cNvPr id="520" name="Shape 520"/>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b="1" lang="en-US" sz="2800">
                <a:latin typeface="Georgia"/>
                <a:ea typeface="Georgia"/>
                <a:cs typeface="Georgia"/>
                <a:sym typeface="Georgia"/>
              </a:rPr>
              <a:t>WARNING</a:t>
            </a:r>
            <a:r>
              <a:rPr lang="en-US" sz="2800">
                <a:latin typeface="Georgia"/>
                <a:ea typeface="Georgia"/>
                <a:cs typeface="Georgia"/>
                <a:sym typeface="Georgia"/>
              </a:rPr>
              <a:t>:  You cannot use regression evaluation metrics for a classification problem, or vice versa. This is a common mistake.</a:t>
            </a:r>
            <a:br>
              <a:rPr lang="en-US" sz="2800">
                <a:latin typeface="Georgia"/>
                <a:ea typeface="Georgia"/>
                <a:cs typeface="Georgia"/>
                <a:sym typeface="Georgia"/>
              </a:rPr>
            </a:b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sklearn will not intuitively understand if you are doing regression or classification, so make sure to manually review your metrics. </a:t>
            </a:r>
            <a:br>
              <a:rPr lang="en-US" sz="2800">
                <a:solidFill>
                  <a:schemeClr val="dk1"/>
                </a:solidFill>
                <a:latin typeface="Georgia"/>
                <a:ea typeface="Georgia"/>
                <a:cs typeface="Georgia"/>
                <a:sym typeface="Georgia"/>
              </a:rPr>
            </a:br>
            <a:br>
              <a:rPr lang="en-US" sz="2800">
                <a:solidFill>
                  <a:schemeClr val="dk1"/>
                </a:solidFill>
                <a:latin typeface="Georgia"/>
                <a:ea typeface="Georgia"/>
                <a:cs typeface="Georgia"/>
                <a:sym typeface="Georgia"/>
              </a:rPr>
            </a:br>
          </a:p>
        </p:txBody>
      </p:sp>
      <p:sp>
        <p:nvSpPr>
          <p:cNvPr id="521" name="Shape 52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INTRODUCTION TO CLASSIFICATION METRICS</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INDEPENDENT PRACTICE</a:t>
            </a:r>
          </a:p>
        </p:txBody>
      </p:sp>
      <p:sp>
        <p:nvSpPr>
          <p:cNvPr id="527" name="Shape 527"/>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SOLVING FOR K</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x="0" y="0"/>
          <a:ext cx="0" cy="0"/>
          <a:chOff x="0" y="0"/>
          <a:chExt cx="0" cy="0"/>
        </a:xfrm>
      </p:grpSpPr>
      <p:sp>
        <p:nvSpPr>
          <p:cNvPr id="532" name="Shape 532"/>
          <p:cNvSpPr/>
          <p:nvPr/>
        </p:nvSpPr>
        <p:spPr>
          <a:xfrm>
            <a:off x="2961475" y="2224350"/>
            <a:ext cx="9460199" cy="3561899"/>
          </a:xfrm>
          <a:prstGeom prst="rect">
            <a:avLst/>
          </a:prstGeom>
          <a:noFill/>
          <a:ln>
            <a:noFill/>
          </a:ln>
        </p:spPr>
        <p:txBody>
          <a:bodyPr anchorCtr="0" anchor="ctr" bIns="50800" lIns="50800" rIns="50800" tIns="50800">
            <a:noAutofit/>
          </a:bodyPr>
          <a:lstStyle/>
          <a:p>
            <a:pPr lvl="0" marR="0" rtl="0" algn="l">
              <a:spcBef>
                <a:spcPts val="0"/>
              </a:spcBef>
              <a:buNone/>
            </a:pPr>
            <a:r>
              <a:rPr lang="en-US" sz="1800">
                <a:latin typeface="Georgia"/>
                <a:ea typeface="Georgia"/>
                <a:cs typeface="Georgia"/>
                <a:sym typeface="Georgia"/>
              </a:rPr>
              <a:t>One of the primary challenges of KNN is solving for k - how many neighbors do we use?</a:t>
            </a:r>
          </a:p>
          <a:p>
            <a:pPr lvl="0" marR="0" rtl="0" algn="l">
              <a:spcBef>
                <a:spcPts val="0"/>
              </a:spcBef>
              <a:buNone/>
            </a:pPr>
            <a:r>
              <a:t/>
            </a:r>
            <a:endParaRPr sz="1800">
              <a:latin typeface="Georgia"/>
              <a:ea typeface="Georgia"/>
              <a:cs typeface="Georgia"/>
              <a:sym typeface="Georgia"/>
            </a:endParaRPr>
          </a:p>
          <a:p>
            <a:pPr lvl="0" marR="0" rtl="0" algn="l">
              <a:spcBef>
                <a:spcPts val="0"/>
              </a:spcBef>
              <a:buNone/>
            </a:pPr>
            <a:r>
              <a:rPr lang="en-US" sz="1800">
                <a:latin typeface="Georgia"/>
                <a:ea typeface="Georgia"/>
                <a:cs typeface="Georgia"/>
                <a:sym typeface="Georgia"/>
              </a:rPr>
              <a:t>The </a:t>
            </a:r>
            <a:r>
              <a:rPr b="1" lang="en-US" sz="1800">
                <a:latin typeface="Georgia"/>
                <a:ea typeface="Georgia"/>
                <a:cs typeface="Georgia"/>
                <a:sym typeface="Georgia"/>
              </a:rPr>
              <a:t>smallest</a:t>
            </a:r>
            <a:r>
              <a:rPr lang="en-US" sz="1800">
                <a:latin typeface="Georgia"/>
                <a:ea typeface="Georgia"/>
                <a:cs typeface="Georgia"/>
                <a:sym typeface="Georgia"/>
              </a:rPr>
              <a:t> k we can use is 1.  However, using only one neighbor will probably perform poorly.</a:t>
            </a:r>
          </a:p>
          <a:p>
            <a:pPr lvl="0" marR="0" rtl="0" algn="l">
              <a:spcBef>
                <a:spcPts val="0"/>
              </a:spcBef>
              <a:buNone/>
            </a:pPr>
            <a:r>
              <a:t/>
            </a:r>
            <a:endParaRPr sz="1800">
              <a:latin typeface="Georgia"/>
              <a:ea typeface="Georgia"/>
              <a:cs typeface="Georgia"/>
              <a:sym typeface="Georgia"/>
            </a:endParaRPr>
          </a:p>
          <a:p>
            <a:pPr lvl="0" marR="0" rtl="0" algn="l">
              <a:spcBef>
                <a:spcPts val="0"/>
              </a:spcBef>
              <a:buNone/>
            </a:pPr>
            <a:r>
              <a:rPr lang="en-US" sz="1800">
                <a:latin typeface="Georgia"/>
                <a:ea typeface="Georgia"/>
                <a:cs typeface="Georgia"/>
                <a:sym typeface="Georgia"/>
              </a:rPr>
              <a:t>The largest k we can use is n-1 (every other point in the data set or cross-validation set).  However, this would result in always choosing the largest class in the sample.  This would also perform poorly.</a:t>
            </a:r>
          </a:p>
          <a:p>
            <a:pPr lvl="0" marR="0" rtl="0" algn="l">
              <a:spcBef>
                <a:spcPts val="0"/>
              </a:spcBef>
              <a:buNone/>
            </a:pPr>
            <a:r>
              <a:t/>
            </a:r>
            <a:endParaRPr sz="1800">
              <a:latin typeface="Georgia"/>
              <a:ea typeface="Georgia"/>
              <a:cs typeface="Georgia"/>
              <a:sym typeface="Georgia"/>
            </a:endParaRPr>
          </a:p>
          <a:p>
            <a:pPr lvl="0" marR="0" rtl="0" algn="l">
              <a:spcBef>
                <a:spcPts val="0"/>
              </a:spcBef>
              <a:buNone/>
            </a:pPr>
            <a:r>
              <a:rPr lang="en-US" sz="1800">
                <a:latin typeface="Georgia"/>
                <a:ea typeface="Georgia"/>
                <a:cs typeface="Georgia"/>
                <a:sym typeface="Georgia"/>
              </a:rPr>
              <a:t>Use the lesson 8 starter code and the iris data set to answer the following questions:</a:t>
            </a:r>
          </a:p>
          <a:p>
            <a:pPr indent="-342900" lvl="0" marL="457200" marR="0" rtl="0" algn="l">
              <a:spcBef>
                <a:spcPts val="0"/>
              </a:spcBef>
              <a:buSzPct val="100000"/>
              <a:buFont typeface="Georgia"/>
              <a:buAutoNum type="arabicPeriod"/>
            </a:pPr>
            <a:r>
              <a:rPr lang="en-US" sz="1800">
                <a:latin typeface="Georgia"/>
                <a:ea typeface="Georgia"/>
                <a:cs typeface="Georgia"/>
                <a:sym typeface="Georgia"/>
              </a:rPr>
              <a:t>What is the accuracy for k=1?</a:t>
            </a:r>
          </a:p>
          <a:p>
            <a:pPr indent="-342900" lvl="0" marL="457200" marR="0" rtl="0" algn="l">
              <a:spcBef>
                <a:spcPts val="0"/>
              </a:spcBef>
              <a:buSzPct val="100000"/>
              <a:buFont typeface="Georgia"/>
              <a:buAutoNum type="arabicPeriod"/>
            </a:pPr>
            <a:r>
              <a:rPr lang="en-US" sz="1800">
                <a:latin typeface="Georgia"/>
                <a:ea typeface="Georgia"/>
                <a:cs typeface="Georgia"/>
                <a:sym typeface="Georgia"/>
              </a:rPr>
              <a:t>What is the accuracy for k=n-1?</a:t>
            </a:r>
          </a:p>
          <a:p>
            <a:pPr indent="-342900" lvl="0" marL="457200" marR="0" rtl="0" algn="l">
              <a:spcBef>
                <a:spcPts val="0"/>
              </a:spcBef>
              <a:buSzPct val="100000"/>
              <a:buFont typeface="Georgia"/>
              <a:buAutoNum type="arabicPeriod"/>
            </a:pPr>
            <a:r>
              <a:rPr lang="en-US" sz="1800">
                <a:latin typeface="Georgia"/>
                <a:ea typeface="Georgia"/>
                <a:cs typeface="Georgia"/>
                <a:sym typeface="Georgia"/>
              </a:rPr>
              <a:t>Using cross validation, what value of k optimizes model accuracy.  Create a plot with </a:t>
            </a:r>
            <a:r>
              <a:rPr i="1" lang="en-US" sz="1800">
                <a:latin typeface="Georgia"/>
                <a:ea typeface="Georgia"/>
                <a:cs typeface="Georgia"/>
                <a:sym typeface="Georgia"/>
              </a:rPr>
              <a:t>k</a:t>
            </a:r>
            <a:r>
              <a:rPr lang="en-US" sz="1800">
                <a:latin typeface="Georgia"/>
                <a:ea typeface="Georgia"/>
                <a:cs typeface="Georgia"/>
                <a:sym typeface="Georgia"/>
              </a:rPr>
              <a:t> as the x-axis and </a:t>
            </a:r>
            <a:r>
              <a:rPr i="1" lang="en-US" sz="1800">
                <a:latin typeface="Georgia"/>
                <a:ea typeface="Georgia"/>
                <a:cs typeface="Georgia"/>
                <a:sym typeface="Georgia"/>
              </a:rPr>
              <a:t>accuracy</a:t>
            </a:r>
            <a:r>
              <a:rPr lang="en-US" sz="1800">
                <a:latin typeface="Georgia"/>
                <a:ea typeface="Georgia"/>
                <a:cs typeface="Georgia"/>
                <a:sym typeface="Georgia"/>
              </a:rPr>
              <a:t> as the y-axis (called a “fit chart”) to help find the answer.</a:t>
            </a:r>
          </a:p>
        </p:txBody>
      </p:sp>
      <p:pic>
        <p:nvPicPr>
          <p:cNvPr id="533" name="Shape 533"/>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34" name="Shape 534"/>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35" name="Shape 535"/>
          <p:cNvSpPr/>
          <p:nvPr/>
        </p:nvSpPr>
        <p:spPr>
          <a:xfrm>
            <a:off x="3052744" y="64781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536" name="Shape 536"/>
          <p:cNvSpPr/>
          <p:nvPr/>
        </p:nvSpPr>
        <p:spPr>
          <a:xfrm>
            <a:off x="2989800" y="60854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37" name="Shape 537"/>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(35 minutes)</a:t>
            </a:r>
          </a:p>
        </p:txBody>
      </p:sp>
      <p:cxnSp>
        <p:nvCxnSpPr>
          <p:cNvPr id="538" name="Shape 538"/>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539" name="Shape 539"/>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SOLVING FOR K</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sp>
        <p:nvSpPr>
          <p:cNvPr id="544" name="Shape 544"/>
          <p:cNvSpPr/>
          <p:nvPr/>
        </p:nvSpPr>
        <p:spPr>
          <a:xfrm>
            <a:off x="2961475" y="2224350"/>
            <a:ext cx="9460199" cy="4761899"/>
          </a:xfrm>
          <a:prstGeom prst="rect">
            <a:avLst/>
          </a:prstGeom>
          <a:noFill/>
          <a:ln>
            <a:noFill/>
          </a:ln>
        </p:spPr>
        <p:txBody>
          <a:bodyPr anchorCtr="0" anchor="ctr" bIns="50800" lIns="50800" rIns="50800" tIns="50800">
            <a:noAutofit/>
          </a:bodyPr>
          <a:lstStyle/>
          <a:p>
            <a:pPr lvl="0" rtl="0">
              <a:lnSpc>
                <a:spcPct val="115000"/>
              </a:lnSpc>
              <a:spcBef>
                <a:spcPts val="0"/>
              </a:spcBef>
              <a:buNone/>
            </a:pPr>
            <a:r>
              <a:rPr lang="en-US" sz="2400">
                <a:solidFill>
                  <a:srgbClr val="A71D5D"/>
                </a:solidFill>
                <a:highlight>
                  <a:srgbClr val="F7F7F7"/>
                </a:highlight>
                <a:latin typeface="Consolas"/>
                <a:ea typeface="Consolas"/>
                <a:cs typeface="Consolas"/>
                <a:sym typeface="Consolas"/>
              </a:rPr>
              <a:t>from</a:t>
            </a:r>
            <a:r>
              <a:rPr lang="en-US" sz="2400">
                <a:solidFill>
                  <a:srgbClr val="333333"/>
                </a:solidFill>
                <a:highlight>
                  <a:srgbClr val="F7F7F7"/>
                </a:highlight>
                <a:latin typeface="Consolas"/>
                <a:ea typeface="Consolas"/>
                <a:cs typeface="Consolas"/>
                <a:sym typeface="Consolas"/>
              </a:rPr>
              <a:t> sklearn </a:t>
            </a:r>
            <a:r>
              <a:rPr lang="en-US" sz="2400">
                <a:solidFill>
                  <a:srgbClr val="A71D5D"/>
                </a:solidFill>
                <a:highlight>
                  <a:srgbClr val="F7F7F7"/>
                </a:highlight>
                <a:latin typeface="Consolas"/>
                <a:ea typeface="Consolas"/>
                <a:cs typeface="Consolas"/>
                <a:sym typeface="Consolas"/>
              </a:rPr>
              <a:t>import</a:t>
            </a:r>
            <a:r>
              <a:rPr lang="en-US" sz="2400">
                <a:solidFill>
                  <a:srgbClr val="333333"/>
                </a:solidFill>
                <a:highlight>
                  <a:srgbClr val="F7F7F7"/>
                </a:highlight>
                <a:latin typeface="Consolas"/>
                <a:ea typeface="Consolas"/>
                <a:cs typeface="Consolas"/>
                <a:sym typeface="Consolas"/>
              </a:rPr>
              <a:t> grid_search</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params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a:t>
            </a:r>
            <a:r>
              <a:rPr lang="en-US" sz="2400">
                <a:solidFill>
                  <a:srgbClr val="183691"/>
                </a:solidFill>
                <a:highlight>
                  <a:srgbClr val="F7F7F7"/>
                </a:highlight>
                <a:latin typeface="Consolas"/>
                <a:ea typeface="Consolas"/>
                <a:cs typeface="Consolas"/>
                <a:sym typeface="Consolas"/>
              </a:rPr>
              <a:t>'n_neighbors'</a:t>
            </a:r>
            <a:r>
              <a:rPr lang="en-US" sz="2400">
                <a:solidFill>
                  <a:srgbClr val="333333"/>
                </a:solidFill>
                <a:highlight>
                  <a:srgbClr val="F7F7F7"/>
                </a:highlight>
                <a:latin typeface="Consolas"/>
                <a:ea typeface="Consolas"/>
                <a:cs typeface="Consolas"/>
                <a:sym typeface="Consolas"/>
              </a:rPr>
              <a:t>: }</a:t>
            </a:r>
            <a:br>
              <a:rPr lang="en-US" sz="2400">
                <a:solidFill>
                  <a:srgbClr val="333333"/>
                </a:solidFill>
                <a:highlight>
                  <a:srgbClr val="F7F7F7"/>
                </a:highlight>
                <a:latin typeface="Consolas"/>
                <a:ea typeface="Consolas"/>
                <a:cs typeface="Consolas"/>
                <a:sym typeface="Consolas"/>
              </a:rPr>
            </a:b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 </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 grid_search.GridSearchCV(</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estimator</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param_grid</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    cv</a:t>
            </a:r>
            <a:r>
              <a:rPr lang="en-US" sz="2400">
                <a:solidFill>
                  <a:srgbClr val="A71D5D"/>
                </a:solidFill>
                <a:highlight>
                  <a:srgbClr val="F7F7F7"/>
                </a:highlight>
                <a:latin typeface="Consolas"/>
                <a:ea typeface="Consolas"/>
                <a:cs typeface="Consolas"/>
                <a:sym typeface="Consolas"/>
              </a:rPr>
              <a:t>=</a:t>
            </a: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gs.fit(iris.data, iris.target)</a:t>
            </a:r>
            <a:br>
              <a:rPr lang="en-US" sz="2400">
                <a:solidFill>
                  <a:srgbClr val="333333"/>
                </a:solidFill>
                <a:highlight>
                  <a:srgbClr val="F7F7F7"/>
                </a:highlight>
                <a:latin typeface="Consolas"/>
                <a:ea typeface="Consolas"/>
                <a:cs typeface="Consolas"/>
                <a:sym typeface="Consolas"/>
              </a:rPr>
            </a:br>
            <a:r>
              <a:rPr lang="en-US" sz="2400">
                <a:solidFill>
                  <a:srgbClr val="333333"/>
                </a:solidFill>
                <a:highlight>
                  <a:srgbClr val="F7F7F7"/>
                </a:highlight>
                <a:latin typeface="Consolas"/>
                <a:ea typeface="Consolas"/>
                <a:cs typeface="Consolas"/>
                <a:sym typeface="Consolas"/>
              </a:rPr>
              <a:t>gs.grid_scores_</a:t>
            </a:r>
          </a:p>
        </p:txBody>
      </p:sp>
      <p:pic>
        <p:nvPicPr>
          <p:cNvPr id="545" name="Shape 545"/>
          <p:cNvPicPr preferRelativeResize="0"/>
          <p:nvPr/>
        </p:nvPicPr>
        <p:blipFill>
          <a:blip r:embed="rId3">
            <a:alphaModFix/>
          </a:blip>
          <a:stretch>
            <a:fillRect/>
          </a:stretch>
        </p:blipFill>
        <p:spPr>
          <a:xfrm>
            <a:off x="1066600" y="3101000"/>
            <a:ext cx="952500" cy="952500"/>
          </a:xfrm>
          <a:prstGeom prst="rect">
            <a:avLst/>
          </a:prstGeom>
          <a:noFill/>
          <a:ln>
            <a:noFill/>
          </a:ln>
        </p:spPr>
      </p:pic>
      <p:sp>
        <p:nvSpPr>
          <p:cNvPr id="546" name="Shape 546"/>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47" name="Shape 547"/>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STARTER CODE</a:t>
            </a:r>
          </a:p>
        </p:txBody>
      </p:sp>
      <p:cxnSp>
        <p:nvCxnSpPr>
          <p:cNvPr id="548" name="Shape 548"/>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549" name="Shape 549"/>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SOLVING FOR K</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3" name="Shape 553"/>
        <p:cNvGrpSpPr/>
        <p:nvPr/>
      </p:nvGrpSpPr>
      <p:grpSpPr>
        <a:xfrm>
          <a:off x="0" y="0"/>
          <a:ext cx="0" cy="0"/>
          <a:chOff x="0" y="0"/>
          <a:chExt cx="0" cy="0"/>
        </a:xfrm>
      </p:grpSpPr>
      <p:sp>
        <p:nvSpPr>
          <p:cNvPr id="554" name="Shape 554"/>
          <p:cNvSpPr/>
          <p:nvPr/>
        </p:nvSpPr>
        <p:spPr>
          <a:xfrm>
            <a:off x="2961475" y="2224350"/>
            <a:ext cx="9460199" cy="3561899"/>
          </a:xfrm>
          <a:prstGeom prst="rect">
            <a:avLst/>
          </a:prstGeom>
          <a:noFill/>
          <a:ln>
            <a:noFill/>
          </a:ln>
        </p:spPr>
        <p:txBody>
          <a:bodyPr anchorCtr="0" anchor="ctr" bIns="50800" lIns="50800" rIns="50800" tIns="50800">
            <a:noAutofit/>
          </a:bodyPr>
          <a:lstStyle/>
          <a:p>
            <a:pPr lvl="0" marR="0" rtl="0" algn="l">
              <a:spcBef>
                <a:spcPts val="0"/>
              </a:spcBef>
              <a:buNone/>
            </a:pPr>
            <a:r>
              <a:rPr b="1" lang="en-US" sz="1800">
                <a:latin typeface="Georgia"/>
                <a:ea typeface="Georgia"/>
                <a:cs typeface="Georgia"/>
                <a:sym typeface="Georgia"/>
              </a:rPr>
              <a:t>Bonus Questions</a:t>
            </a:r>
            <a:r>
              <a:rPr lang="en-US" sz="1800">
                <a:latin typeface="Georgia"/>
                <a:ea typeface="Georgia"/>
                <a:cs typeface="Georgia"/>
                <a:sym typeface="Georgia"/>
              </a:rPr>
              <a:t>:</a:t>
            </a:r>
          </a:p>
          <a:p>
            <a:pPr lvl="0" marR="0" rtl="0" algn="l">
              <a:spcBef>
                <a:spcPts val="0"/>
              </a:spcBef>
              <a:buNone/>
            </a:pPr>
            <a:r>
              <a:t/>
            </a:r>
            <a:endParaRPr sz="1800">
              <a:latin typeface="Georgia"/>
              <a:ea typeface="Georgia"/>
              <a:cs typeface="Georgia"/>
              <a:sym typeface="Georgia"/>
            </a:endParaRPr>
          </a:p>
          <a:p>
            <a:pPr indent="-342900" lvl="0" marL="457200" marR="0" rtl="0" algn="l">
              <a:spcBef>
                <a:spcPts val="0"/>
              </a:spcBef>
              <a:buSzPct val="100000"/>
              <a:buFont typeface="Georgia"/>
              <a:buAutoNum type="arabicPeriod"/>
            </a:pPr>
            <a:r>
              <a:rPr lang="en-US" sz="1800">
                <a:latin typeface="Georgia"/>
                <a:ea typeface="Georgia"/>
                <a:cs typeface="Georgia"/>
                <a:sym typeface="Georgia"/>
              </a:rPr>
              <a:t>By default, the KNN classifier in sklearn uses the </a:t>
            </a:r>
            <a:r>
              <a:rPr i="1" lang="en-US" sz="1800">
                <a:latin typeface="Georgia"/>
                <a:ea typeface="Georgia"/>
                <a:cs typeface="Georgia"/>
                <a:sym typeface="Georgia"/>
              </a:rPr>
              <a:t>Minkowski metric</a:t>
            </a:r>
            <a:r>
              <a:rPr lang="en-US" sz="1800">
                <a:latin typeface="Georgia"/>
                <a:ea typeface="Georgia"/>
                <a:cs typeface="Georgia"/>
                <a:sym typeface="Georgia"/>
              </a:rPr>
              <a:t> for distance.</a:t>
            </a:r>
          </a:p>
          <a:p>
            <a:pPr indent="-342900" lvl="1" marL="914400" marR="0" rtl="0" algn="l">
              <a:spcBef>
                <a:spcPts val="0"/>
              </a:spcBef>
              <a:buSzPct val="100000"/>
              <a:buFont typeface="Georgia"/>
              <a:buAutoNum type="alphaLcPeriod"/>
            </a:pPr>
            <a:r>
              <a:rPr lang="en-US" sz="1800">
                <a:latin typeface="Georgia"/>
                <a:ea typeface="Georgia"/>
                <a:cs typeface="Georgia"/>
                <a:sym typeface="Georgia"/>
              </a:rPr>
              <a:t>What </a:t>
            </a:r>
            <a:r>
              <a:rPr i="1" lang="en-US" sz="1800">
                <a:latin typeface="Georgia"/>
                <a:ea typeface="Georgia"/>
                <a:cs typeface="Georgia"/>
                <a:sym typeface="Georgia"/>
              </a:rPr>
              <a:t>type</a:t>
            </a:r>
            <a:r>
              <a:rPr lang="en-US" sz="1800">
                <a:latin typeface="Georgia"/>
                <a:ea typeface="Georgia"/>
                <a:cs typeface="Georgia"/>
                <a:sym typeface="Georgia"/>
              </a:rPr>
              <a:t> of data does this metric work best for?</a:t>
            </a:r>
          </a:p>
          <a:p>
            <a:pPr indent="-342900" lvl="1" marL="914400" marR="0" rtl="0" algn="l">
              <a:spcBef>
                <a:spcPts val="0"/>
              </a:spcBef>
              <a:buSzPct val="100000"/>
              <a:buFont typeface="Georgia"/>
              <a:buAutoNum type="alphaLcPeriod"/>
            </a:pPr>
            <a:r>
              <a:rPr lang="en-US" sz="1800">
                <a:latin typeface="Georgia"/>
                <a:ea typeface="Georgia"/>
                <a:cs typeface="Georgia"/>
                <a:sym typeface="Georgia"/>
              </a:rPr>
              <a:t>What </a:t>
            </a:r>
            <a:r>
              <a:rPr i="1" lang="en-US" sz="1800">
                <a:latin typeface="Georgia"/>
                <a:ea typeface="Georgia"/>
                <a:cs typeface="Georgia"/>
                <a:sym typeface="Georgia"/>
              </a:rPr>
              <a:t>type</a:t>
            </a:r>
            <a:r>
              <a:rPr lang="en-US" sz="1800">
                <a:latin typeface="Georgia"/>
                <a:ea typeface="Georgia"/>
                <a:cs typeface="Georgia"/>
                <a:sym typeface="Georgia"/>
              </a:rPr>
              <a:t> of data does this distance metric not work for?</a:t>
            </a:r>
          </a:p>
          <a:p>
            <a:pPr indent="-342900" lvl="1" marL="914400" marR="0" rtl="0" algn="l">
              <a:spcBef>
                <a:spcPts val="0"/>
              </a:spcBef>
              <a:buSzPct val="100000"/>
              <a:buFont typeface="Georgia"/>
              <a:buAutoNum type="alphaLcPeriod"/>
            </a:pPr>
            <a:r>
              <a:rPr lang="en-US" sz="1800">
                <a:latin typeface="Georgia"/>
                <a:ea typeface="Georgia"/>
                <a:cs typeface="Georgia"/>
                <a:sym typeface="Georgia"/>
              </a:rPr>
              <a:t>You can read about distance metrics in </a:t>
            </a:r>
            <a:r>
              <a:rPr lang="en-US" sz="1800" u="sng">
                <a:solidFill>
                  <a:schemeClr val="hlink"/>
                </a:solidFill>
                <a:latin typeface="Georgia"/>
                <a:ea typeface="Georgia"/>
                <a:cs typeface="Georgia"/>
                <a:sym typeface="Georgia"/>
                <a:hlinkClick r:id="rId3"/>
              </a:rPr>
              <a:t>the sklearn documentation</a:t>
            </a:r>
            <a:r>
              <a:rPr lang="en-US" sz="1800">
                <a:latin typeface="Georgia"/>
                <a:ea typeface="Georgia"/>
                <a:cs typeface="Georgia"/>
                <a:sym typeface="Georgia"/>
              </a:rPr>
              <a:t>.</a:t>
            </a:r>
            <a:br>
              <a:rPr lang="en-US" sz="1800">
                <a:latin typeface="Georgia"/>
                <a:ea typeface="Georgia"/>
                <a:cs typeface="Georgia"/>
                <a:sym typeface="Georgia"/>
              </a:rPr>
            </a:br>
          </a:p>
          <a:p>
            <a:pPr indent="-342900" lvl="0" marL="457200" marR="0" rtl="0" algn="l">
              <a:spcBef>
                <a:spcPts val="0"/>
              </a:spcBef>
              <a:buSzPct val="100000"/>
              <a:buFont typeface="Georgia"/>
              <a:buAutoNum type="arabicPeriod"/>
            </a:pPr>
            <a:r>
              <a:rPr lang="en-US" sz="1800">
                <a:latin typeface="Georgia"/>
                <a:ea typeface="Georgia"/>
                <a:cs typeface="Georgia"/>
                <a:sym typeface="Georgia"/>
              </a:rPr>
              <a:t>It is possible to use KNN as a regression estimator.  Determine the following:</a:t>
            </a:r>
          </a:p>
          <a:p>
            <a:pPr indent="-342900" lvl="1" marL="914400" marR="0" rtl="0" algn="l">
              <a:spcBef>
                <a:spcPts val="0"/>
              </a:spcBef>
              <a:buSzPct val="100000"/>
              <a:buFont typeface="Georgia"/>
              <a:buAutoNum type="alphaLcPeriod"/>
            </a:pPr>
            <a:r>
              <a:rPr lang="en-US" sz="1800">
                <a:latin typeface="Georgia"/>
                <a:ea typeface="Georgia"/>
                <a:cs typeface="Georgia"/>
                <a:sym typeface="Georgia"/>
              </a:rPr>
              <a:t>Steps that KNN Regression would follow</a:t>
            </a:r>
          </a:p>
          <a:p>
            <a:pPr indent="-342900" lvl="1" marL="914400" marR="0" rtl="0" algn="l">
              <a:spcBef>
                <a:spcPts val="0"/>
              </a:spcBef>
              <a:buSzPct val="100000"/>
              <a:buFont typeface="Georgia"/>
              <a:buAutoNum type="alphaLcPeriod"/>
            </a:pPr>
            <a:r>
              <a:rPr lang="en-US" sz="1800">
                <a:latin typeface="Georgia"/>
                <a:ea typeface="Georgia"/>
                <a:cs typeface="Georgia"/>
                <a:sym typeface="Georgia"/>
              </a:rPr>
              <a:t>How it predicts a regression value</a:t>
            </a:r>
          </a:p>
        </p:txBody>
      </p:sp>
      <p:pic>
        <p:nvPicPr>
          <p:cNvPr id="555" name="Shape 555"/>
          <p:cNvPicPr preferRelativeResize="0"/>
          <p:nvPr/>
        </p:nvPicPr>
        <p:blipFill>
          <a:blip r:embed="rId4">
            <a:alphaModFix/>
          </a:blip>
          <a:stretch>
            <a:fillRect/>
          </a:stretch>
        </p:blipFill>
        <p:spPr>
          <a:xfrm>
            <a:off x="1066600" y="3101000"/>
            <a:ext cx="952500" cy="952500"/>
          </a:xfrm>
          <a:prstGeom prst="rect">
            <a:avLst/>
          </a:prstGeom>
          <a:noFill/>
          <a:ln>
            <a:noFill/>
          </a:ln>
        </p:spPr>
      </p:pic>
      <p:sp>
        <p:nvSpPr>
          <p:cNvPr id="556" name="Shape 556"/>
          <p:cNvSpPr txBox="1"/>
          <p:nvPr/>
        </p:nvSpPr>
        <p:spPr>
          <a:xfrm>
            <a:off x="726300" y="2195300"/>
            <a:ext cx="2759700" cy="3039300"/>
          </a:xfrm>
          <a:prstGeom prst="rect">
            <a:avLst/>
          </a:prstGeom>
          <a:noFill/>
          <a:ln>
            <a:noFill/>
          </a:ln>
        </p:spPr>
        <p:txBody>
          <a:bodyPr anchorCtr="0" anchor="ctr" bIns="91425" lIns="91425" rIns="91425" tIns="91425">
            <a:noAutofit/>
          </a:bodyPr>
          <a:lstStyle/>
          <a:p>
            <a:pPr indent="457200" lvl="0" rtl="0">
              <a:lnSpc>
                <a:spcPct val="120000"/>
              </a:lnSpc>
              <a:spcBef>
                <a:spcPts val="0"/>
              </a:spcBef>
              <a:buNone/>
            </a:pPr>
            <a:r>
              <a:rPr b="1" lang="en-US" sz="1100">
                <a:solidFill>
                  <a:srgbClr val="FFFFFF"/>
                </a:solidFill>
                <a:latin typeface="Oswald"/>
                <a:ea typeface="Oswald"/>
                <a:cs typeface="Oswald"/>
                <a:sym typeface="Oswald"/>
              </a:rPr>
              <a:t>EXERCISE</a:t>
            </a:r>
          </a:p>
          <a:p>
            <a:pPr lvl="0" rtl="0">
              <a:lnSpc>
                <a:spcPct val="115000"/>
              </a:lnSpc>
              <a:spcBef>
                <a:spcPts val="0"/>
              </a:spcBef>
              <a:buNone/>
            </a:pPr>
            <a:r>
              <a:t/>
            </a:r>
            <a:endParaRPr sz="1000">
              <a:solidFill>
                <a:srgbClr val="FFFFFF"/>
              </a:solidFill>
              <a:latin typeface="Oswald"/>
              <a:ea typeface="Oswald"/>
              <a:cs typeface="Oswald"/>
              <a:sym typeface="Oswald"/>
            </a:endParaRPr>
          </a:p>
        </p:txBody>
      </p:sp>
      <p:sp>
        <p:nvSpPr>
          <p:cNvPr id="557" name="Shape 557"/>
          <p:cNvSpPr/>
          <p:nvPr/>
        </p:nvSpPr>
        <p:spPr>
          <a:xfrm>
            <a:off x="3052744" y="6478141"/>
            <a:ext cx="4170900" cy="330300"/>
          </a:xfrm>
          <a:prstGeom prst="rect">
            <a:avLst/>
          </a:prstGeom>
          <a:noFill/>
          <a:ln>
            <a:noFill/>
          </a:ln>
        </p:spPr>
        <p:txBody>
          <a:bodyPr anchorCtr="0" anchor="ctr" bIns="50800" lIns="50800" rIns="50800" tIns="50800">
            <a:noAutofit/>
          </a:bodyPr>
          <a:lstStyle/>
          <a:p>
            <a:pPr indent="0" lvl="0" marL="0" marR="0" rtl="0" algn="l">
              <a:spcBef>
                <a:spcPts val="0"/>
              </a:spcBef>
              <a:buSzPct val="25000"/>
              <a:buNone/>
            </a:pPr>
            <a:r>
              <a:rPr lang="en-US" sz="1800">
                <a:latin typeface="Georgia"/>
                <a:ea typeface="Georgia"/>
                <a:cs typeface="Georgia"/>
                <a:sym typeface="Georgia"/>
              </a:rPr>
              <a:t>Answers to the above questions</a:t>
            </a:r>
          </a:p>
        </p:txBody>
      </p:sp>
      <p:sp>
        <p:nvSpPr>
          <p:cNvPr id="558" name="Shape 558"/>
          <p:cNvSpPr/>
          <p:nvPr/>
        </p:nvSpPr>
        <p:spPr>
          <a:xfrm>
            <a:off x="2989800" y="6085457"/>
            <a:ext cx="3733800"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i="0" lang="en-US" sz="2000" u="none" cap="none" strike="noStrike">
                <a:solidFill>
                  <a:srgbClr val="000000"/>
                </a:solidFill>
                <a:latin typeface="Oswald"/>
                <a:ea typeface="Oswald"/>
                <a:cs typeface="Oswald"/>
                <a:sym typeface="Oswald"/>
              </a:rPr>
              <a:t>DELIVERABLE</a:t>
            </a:r>
          </a:p>
        </p:txBody>
      </p:sp>
      <p:sp>
        <p:nvSpPr>
          <p:cNvPr id="559" name="Shape 559"/>
          <p:cNvSpPr/>
          <p:nvPr/>
        </p:nvSpPr>
        <p:spPr>
          <a:xfrm>
            <a:off x="2989800" y="1776150"/>
            <a:ext cx="8099699" cy="254100"/>
          </a:xfrm>
          <a:prstGeom prst="rect">
            <a:avLst/>
          </a:prstGeom>
          <a:noFill/>
          <a:ln>
            <a:noFill/>
          </a:ln>
        </p:spPr>
        <p:txBody>
          <a:bodyPr anchorCtr="0" anchor="t" bIns="0" lIns="0" rIns="0" tIns="0">
            <a:noAutofit/>
          </a:bodyPr>
          <a:lstStyle/>
          <a:p>
            <a:pPr indent="0" lvl="0" marL="0" marR="0" rtl="0" algn="l">
              <a:spcBef>
                <a:spcPts val="0"/>
              </a:spcBef>
              <a:buSzPct val="25000"/>
              <a:buNone/>
            </a:pPr>
            <a:r>
              <a:rPr b="1" lang="en-US" sz="2000">
                <a:latin typeface="Oswald"/>
                <a:ea typeface="Oswald"/>
                <a:cs typeface="Oswald"/>
                <a:sym typeface="Oswald"/>
              </a:rPr>
              <a:t>DIRECTIONS </a:t>
            </a:r>
          </a:p>
        </p:txBody>
      </p:sp>
      <p:cxnSp>
        <p:nvCxnSpPr>
          <p:cNvPr id="560" name="Shape 560"/>
          <p:cNvCxnSpPr/>
          <p:nvPr/>
        </p:nvCxnSpPr>
        <p:spPr>
          <a:xfrm rot="10800000">
            <a:off x="2497950" y="1755450"/>
            <a:ext cx="0" cy="4661099"/>
          </a:xfrm>
          <a:prstGeom prst="straightConnector1">
            <a:avLst/>
          </a:prstGeom>
          <a:noFill/>
          <a:ln cap="flat" cmpd="sng" w="9525">
            <a:solidFill>
              <a:srgbClr val="B7B7B7"/>
            </a:solidFill>
            <a:prstDash val="solid"/>
            <a:round/>
            <a:headEnd len="lg" w="lg" type="none"/>
            <a:tailEnd len="lg" w="lg" type="none"/>
          </a:ln>
        </p:spPr>
      </p:cxnSp>
      <p:sp>
        <p:nvSpPr>
          <p:cNvPr id="561" name="Shape 561"/>
          <p:cNvSpPr/>
          <p:nvPr/>
        </p:nvSpPr>
        <p:spPr>
          <a:xfrm>
            <a:off x="635000" y="736600"/>
            <a:ext cx="117867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ACTIVITY: SOLVING FOR K</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5" name="Shape 565"/>
        <p:cNvGrpSpPr/>
        <p:nvPr/>
      </p:nvGrpSpPr>
      <p:grpSpPr>
        <a:xfrm>
          <a:off x="0" y="0"/>
          <a:ext cx="0" cy="0"/>
          <a:chOff x="0" y="0"/>
          <a:chExt cx="0" cy="0"/>
        </a:xfrm>
      </p:grpSpPr>
      <p:sp>
        <p:nvSpPr>
          <p:cNvPr id="566" name="Shape 566"/>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CONCLUSION</a:t>
            </a:r>
          </a:p>
        </p:txBody>
      </p:sp>
      <p:sp>
        <p:nvSpPr>
          <p:cNvPr id="567" name="Shape 567"/>
          <p:cNvSpPr/>
          <p:nvPr/>
        </p:nvSpPr>
        <p:spPr>
          <a:xfrm>
            <a:off x="635000" y="1473200"/>
            <a:ext cx="11734800" cy="2806799"/>
          </a:xfrm>
          <a:prstGeom prst="rect">
            <a:avLst/>
          </a:prstGeom>
          <a:noFill/>
          <a:ln>
            <a:noFill/>
          </a:ln>
        </p:spPr>
        <p:txBody>
          <a:bodyPr anchorCtr="0" anchor="t" bIns="0" lIns="0" rIns="0" tIns="0">
            <a:noAutofit/>
          </a:bodyPr>
          <a:lstStyle/>
          <a:p>
            <a:pPr lvl="0" rtl="0">
              <a:lnSpc>
                <a:spcPct val="88333"/>
              </a:lnSpc>
              <a:spcBef>
                <a:spcPts val="0"/>
              </a:spcBef>
              <a:buNone/>
            </a:pPr>
            <a:r>
              <a:t/>
            </a:r>
            <a:endParaRPr>
              <a:latin typeface="Oswald"/>
              <a:ea typeface="Oswald"/>
              <a:cs typeface="Oswald"/>
              <a:sym typeface="Oswald"/>
            </a:endParaRPr>
          </a:p>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TOPIC REVIEW</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idx="1" type="body"/>
          </p:nvPr>
        </p:nvSpPr>
        <p:spPr>
          <a:xfrm>
            <a:off x="635006" y="194025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lnSpc>
                <a:spcPct val="150000"/>
              </a:lnSpc>
              <a:spcBef>
                <a:spcPts val="0"/>
              </a:spcBef>
              <a:buSzPct val="100000"/>
              <a:buFont typeface="Georgia"/>
              <a:buChar char="‣"/>
            </a:pPr>
            <a:r>
              <a:rPr lang="en-US" sz="2800">
                <a:latin typeface="Georgia"/>
                <a:ea typeface="Georgia"/>
                <a:cs typeface="Georgia"/>
                <a:sym typeface="Georgia"/>
              </a:rPr>
              <a:t>D</a:t>
            </a:r>
            <a:r>
              <a:rPr lang="en-US" sz="2800">
                <a:solidFill>
                  <a:srgbClr val="333333"/>
                </a:solidFill>
                <a:highlight>
                  <a:srgbClr val="FFFFFF"/>
                </a:highlight>
                <a:latin typeface="Georgia"/>
                <a:ea typeface="Georgia"/>
                <a:cs typeface="Georgia"/>
                <a:sym typeface="Georgia"/>
              </a:rPr>
              <a:t>efine class label and classification</a:t>
            </a:r>
          </a:p>
          <a:p>
            <a:pPr indent="-256540" lvl="0" marL="203200" marR="0" rtl="0" algn="l">
              <a:lnSpc>
                <a:spcPct val="150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Build a K-Nearest Neighbors using the sci-kit-learn library</a:t>
            </a:r>
          </a:p>
          <a:p>
            <a:pPr indent="-256540" lvl="0" marL="203200" marR="0" rtl="0" algn="l">
              <a:lnSpc>
                <a:spcPct val="100000"/>
              </a:lnSpc>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Evaluate and tune model by using metrics such as classification accuracy/error</a:t>
            </a:r>
          </a:p>
        </p:txBody>
      </p:sp>
      <p:sp>
        <p:nvSpPr>
          <p:cNvPr id="239" name="Shape 239"/>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 TO CLASSIFICATION</a:t>
            </a:r>
          </a:p>
        </p:txBody>
      </p:sp>
      <p:sp>
        <p:nvSpPr>
          <p:cNvPr id="240" name="Shape 240"/>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LEARNING OBJECTIVES</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1" name="Shape 571"/>
        <p:cNvGrpSpPr/>
        <p:nvPr/>
      </p:nvGrpSpPr>
      <p:grpSpPr>
        <a:xfrm>
          <a:off x="0" y="0"/>
          <a:ext cx="0" cy="0"/>
          <a:chOff x="0" y="0"/>
          <a:chExt cx="0" cy="0"/>
        </a:xfrm>
      </p:grpSpPr>
      <p:sp>
        <p:nvSpPr>
          <p:cNvPr id="572" name="Shape 572"/>
          <p:cNvSpPr txBox="1"/>
          <p:nvPr>
            <p:ph idx="1" type="body"/>
          </p:nvPr>
        </p:nvSpPr>
        <p:spPr>
          <a:xfrm>
            <a:off x="635006" y="13012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are class labels? What does it mean to classify?</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 is a classification problem different from a regression problem?  How are they similar?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 does the KNN algorithm work?</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What primary parameters are available for tuning a KNN estimator?</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How do you define: accuracy, misclassification?</a:t>
            </a:r>
          </a:p>
          <a:p>
            <a:pPr lvl="0" marR="0" rtl="0" algn="l">
              <a:spcBef>
                <a:spcPts val="1000"/>
              </a:spcBef>
              <a:buNone/>
            </a:pPr>
            <a:r>
              <a:t/>
            </a:r>
            <a:endParaRPr sz="2800">
              <a:latin typeface="Georgia"/>
              <a:ea typeface="Georgia"/>
              <a:cs typeface="Georgia"/>
              <a:sym typeface="Georgia"/>
            </a:endParaRPr>
          </a:p>
        </p:txBody>
      </p:sp>
      <p:sp>
        <p:nvSpPr>
          <p:cNvPr id="573" name="Shape 57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REVIEW</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577" name="Shape 577"/>
        <p:cNvGrpSpPr/>
        <p:nvPr/>
      </p:nvGrpSpPr>
      <p:grpSpPr>
        <a:xfrm>
          <a:off x="0" y="0"/>
          <a:ext cx="0" cy="0"/>
          <a:chOff x="0" y="0"/>
          <a:chExt cx="0" cy="0"/>
        </a:xfrm>
      </p:grpSpPr>
      <p:sp>
        <p:nvSpPr>
          <p:cNvPr id="578" name="Shape 578"/>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579" name="Shape 579"/>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BEFORE NEXT CLASS</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3" name="Shape 583"/>
        <p:cNvGrpSpPr/>
        <p:nvPr/>
      </p:nvGrpSpPr>
      <p:grpSpPr>
        <a:xfrm>
          <a:off x="0" y="0"/>
          <a:ext cx="0" cy="0"/>
          <a:chOff x="0" y="0"/>
          <a:chExt cx="0" cy="0"/>
        </a:xfrm>
      </p:grpSpPr>
      <p:sp>
        <p:nvSpPr>
          <p:cNvPr id="584" name="Shape 584"/>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BEFORE NEXT CLASS</a:t>
            </a:r>
          </a:p>
        </p:txBody>
      </p:sp>
      <p:sp>
        <p:nvSpPr>
          <p:cNvPr id="585" name="Shape 585"/>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DUE DATE</a:t>
            </a:r>
          </a:p>
        </p:txBody>
      </p:sp>
      <p:sp>
        <p:nvSpPr>
          <p:cNvPr id="586" name="Shape 586"/>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Project:  Final Project, Deliverable 1</a:t>
            </a:r>
          </a:p>
          <a:p>
            <a:pPr lvl="0" marR="0" rtl="0" algn="l">
              <a:spcBef>
                <a:spcPts val="1000"/>
              </a:spcBef>
              <a:buNone/>
            </a:pPr>
            <a:r>
              <a:t/>
            </a:r>
            <a:endParaRPr>
              <a:latin typeface="Georgia"/>
              <a:ea typeface="Georgia"/>
              <a:cs typeface="Georgia"/>
              <a:sym typeface="Georgi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590" name="Shape 590"/>
        <p:cNvGrpSpPr/>
        <p:nvPr/>
      </p:nvGrpSpPr>
      <p:grpSpPr>
        <a:xfrm>
          <a:off x="0" y="0"/>
          <a:ext cx="0" cy="0"/>
          <a:chOff x="0" y="0"/>
          <a:chExt cx="0" cy="0"/>
        </a:xfrm>
      </p:grpSpPr>
      <p:sp>
        <p:nvSpPr>
          <p:cNvPr id="591" name="Shape 591"/>
          <p:cNvSpPr/>
          <p:nvPr/>
        </p:nvSpPr>
        <p:spPr>
          <a:xfrm>
            <a:off x="635000" y="736600"/>
            <a:ext cx="10160099"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LESSON</a:t>
            </a:r>
          </a:p>
        </p:txBody>
      </p:sp>
      <p:sp>
        <p:nvSpPr>
          <p:cNvPr id="592" name="Shape 592"/>
          <p:cNvSpPr/>
          <p:nvPr/>
        </p:nvSpPr>
        <p:spPr>
          <a:xfrm>
            <a:off x="635000" y="1473200"/>
            <a:ext cx="11734800" cy="28067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lang="en-US" sz="9600">
                <a:solidFill>
                  <a:srgbClr val="FFFFFF"/>
                </a:solidFill>
                <a:latin typeface="Oswald"/>
                <a:ea typeface="Oswald"/>
                <a:cs typeface="Oswald"/>
                <a:sym typeface="Oswald"/>
              </a:rPr>
              <a:t>CREDITS</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6" name="Shape 596"/>
        <p:cNvGrpSpPr/>
        <p:nvPr/>
      </p:nvGrpSpPr>
      <p:grpSpPr>
        <a:xfrm>
          <a:off x="0" y="0"/>
          <a:ext cx="0" cy="0"/>
          <a:chOff x="0" y="0"/>
          <a:chExt cx="0" cy="0"/>
        </a:xfrm>
      </p:grpSpPr>
      <p:sp>
        <p:nvSpPr>
          <p:cNvPr id="597" name="Shape 59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THANKS FOR THE FOLLOWING</a:t>
            </a:r>
          </a:p>
        </p:txBody>
      </p:sp>
      <p:sp>
        <p:nvSpPr>
          <p:cNvPr id="598" name="Shape 598"/>
          <p:cNvSpPr txBox="1"/>
          <p:nvPr>
            <p:ph type="title"/>
          </p:nvPr>
        </p:nvSpPr>
        <p:spPr>
          <a:xfrm>
            <a:off x="635000" y="1473200"/>
            <a:ext cx="11734800" cy="711300"/>
          </a:xfrm>
          <a:prstGeom prst="rect">
            <a:avLst/>
          </a:prstGeom>
          <a:noFill/>
          <a:ln>
            <a:noFill/>
          </a:ln>
        </p:spPr>
        <p:txBody>
          <a:bodyPr anchorCtr="0" anchor="t" bIns="0" lIns="0" rIns="0" tIns="0">
            <a:noAutofit/>
          </a:bodyPr>
          <a:lstStyle/>
          <a:p>
            <a:pPr indent="0" lvl="0" marL="0" marR="0" rtl="0" algn="l">
              <a:lnSpc>
                <a:spcPct val="92592"/>
              </a:lnSpc>
              <a:spcBef>
                <a:spcPts val="0"/>
              </a:spcBef>
              <a:buSzPct val="25000"/>
              <a:buNone/>
            </a:pPr>
            <a:r>
              <a:rPr b="1" lang="en-US" sz="5400">
                <a:latin typeface="Oswald"/>
                <a:ea typeface="Oswald"/>
                <a:cs typeface="Oswald"/>
                <a:sym typeface="Oswald"/>
              </a:rPr>
              <a:t>CITATIONS</a:t>
            </a:r>
          </a:p>
        </p:txBody>
      </p:sp>
      <p:sp>
        <p:nvSpPr>
          <p:cNvPr id="599" name="Shape 599"/>
          <p:cNvSpPr txBox="1"/>
          <p:nvPr>
            <p:ph idx="1" type="body"/>
          </p:nvPr>
        </p:nvSpPr>
        <p:spPr>
          <a:xfrm>
            <a:off x="632056" y="2413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indent="-256540" lvl="0" marL="203200" rtl="0">
              <a:spcBef>
                <a:spcPts val="0"/>
              </a:spcBef>
              <a:buSzPct val="100000"/>
              <a:buFont typeface="Georgia"/>
              <a:buChar char="‣"/>
            </a:pPr>
            <a:r>
              <a:rPr lang="en-US" sz="2800">
                <a:solidFill>
                  <a:schemeClr val="dk1"/>
                </a:solidFill>
                <a:latin typeface="Georgia"/>
                <a:ea typeface="Georgia"/>
                <a:cs typeface="Georgia"/>
                <a:sym typeface="Georgia"/>
              </a:rPr>
              <a:t>Title, Author: link </a:t>
            </a:r>
          </a:p>
          <a:p>
            <a:pPr lvl="0" marR="0" rtl="0" algn="l">
              <a:spcBef>
                <a:spcPts val="1000"/>
              </a:spcBef>
              <a:buNone/>
            </a:pPr>
            <a:r>
              <a:t/>
            </a:r>
            <a:endParaRPr sz="2800">
              <a:latin typeface="Georgia"/>
              <a:ea typeface="Georgia"/>
              <a:cs typeface="Georgia"/>
              <a:sym typeface="Georgi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D800"/>
        </a:solidFill>
      </p:bgPr>
    </p:bg>
    <p:spTree>
      <p:nvGrpSpPr>
        <p:cNvPr id="603" name="Shape 603"/>
        <p:cNvGrpSpPr/>
        <p:nvPr/>
      </p:nvGrpSpPr>
      <p:grpSpPr>
        <a:xfrm>
          <a:off x="0" y="0"/>
          <a:ext cx="0" cy="0"/>
          <a:chOff x="0" y="0"/>
          <a:chExt cx="0" cy="0"/>
        </a:xfrm>
      </p:grpSpPr>
      <p:sp>
        <p:nvSpPr>
          <p:cNvPr id="604" name="Shape 604"/>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Q &amp; A</a:t>
            </a:r>
          </a:p>
        </p:txBody>
      </p:sp>
      <p:cxnSp>
        <p:nvCxnSpPr>
          <p:cNvPr id="605" name="Shape 605"/>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606" name="Shape 606"/>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607" name="Shape 607"/>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AFC0"/>
        </a:solidFill>
      </p:bgPr>
    </p:bg>
    <p:spTree>
      <p:nvGrpSpPr>
        <p:cNvPr id="611" name="Shape 611"/>
        <p:cNvGrpSpPr/>
        <p:nvPr/>
      </p:nvGrpSpPr>
      <p:grpSpPr>
        <a:xfrm>
          <a:off x="0" y="0"/>
          <a:ext cx="0" cy="0"/>
          <a:chOff x="0" y="0"/>
          <a:chExt cx="0" cy="0"/>
        </a:xfrm>
      </p:grpSpPr>
      <p:sp>
        <p:nvSpPr>
          <p:cNvPr id="612" name="Shape 612"/>
          <p:cNvSpPr/>
          <p:nvPr/>
        </p:nvSpPr>
        <p:spPr>
          <a:xfrm>
            <a:off x="635000" y="1473200"/>
            <a:ext cx="11734800" cy="1612799"/>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lang="en-US" sz="9000">
                <a:solidFill>
                  <a:srgbClr val="FFFFFF"/>
                </a:solidFill>
                <a:latin typeface="Oswald"/>
                <a:ea typeface="Oswald"/>
                <a:cs typeface="Oswald"/>
                <a:sym typeface="Oswald"/>
              </a:rPr>
              <a:t>EXIT TICKET </a:t>
            </a:r>
          </a:p>
          <a:p>
            <a:pPr indent="0" lvl="0" marL="0" marR="0" rtl="0" algn="l">
              <a:lnSpc>
                <a:spcPct val="75000"/>
              </a:lnSpc>
              <a:spcBef>
                <a:spcPts val="0"/>
              </a:spcBef>
              <a:buNone/>
            </a:pPr>
            <a:r>
              <a:t/>
            </a:r>
            <a:endParaRPr b="1" sz="9000">
              <a:solidFill>
                <a:srgbClr val="FFFFFF"/>
              </a:solidFill>
              <a:latin typeface="Impact"/>
              <a:ea typeface="Impact"/>
              <a:cs typeface="Impact"/>
              <a:sym typeface="Impact"/>
            </a:endParaRPr>
          </a:p>
        </p:txBody>
      </p:sp>
      <p:cxnSp>
        <p:nvCxnSpPr>
          <p:cNvPr id="613" name="Shape 613"/>
          <p:cNvCxnSpPr/>
          <p:nvPr/>
        </p:nvCxnSpPr>
        <p:spPr>
          <a:xfrm>
            <a:off x="635000" y="635000"/>
            <a:ext cx="11734800" cy="0"/>
          </a:xfrm>
          <a:prstGeom prst="straightConnector1">
            <a:avLst/>
          </a:prstGeom>
          <a:noFill/>
          <a:ln cap="flat" cmpd="sng" w="12700">
            <a:solidFill>
              <a:srgbClr val="FFFFFF"/>
            </a:solidFill>
            <a:prstDash val="solid"/>
            <a:miter/>
            <a:headEnd len="med" w="med" type="none"/>
            <a:tailEnd len="med" w="med" type="none"/>
          </a:ln>
        </p:spPr>
      </p:cxnSp>
      <p:cxnSp>
        <p:nvCxnSpPr>
          <p:cNvPr id="614" name="Shape 614"/>
          <p:cNvCxnSpPr/>
          <p:nvPr/>
        </p:nvCxnSpPr>
        <p:spPr>
          <a:xfrm>
            <a:off x="635000" y="1219200"/>
            <a:ext cx="11734800" cy="0"/>
          </a:xfrm>
          <a:prstGeom prst="straightConnector1">
            <a:avLst/>
          </a:prstGeom>
          <a:noFill/>
          <a:ln cap="flat" cmpd="sng" w="12700">
            <a:solidFill>
              <a:srgbClr val="FFFFFF"/>
            </a:solidFill>
            <a:prstDash val="solid"/>
            <a:miter/>
            <a:headEnd len="med" w="med" type="none"/>
            <a:tailEnd len="med" w="med" type="none"/>
          </a:ln>
        </p:spPr>
      </p:cxnSp>
      <p:sp>
        <p:nvSpPr>
          <p:cNvPr id="615" name="Shape 615"/>
          <p:cNvSpPr/>
          <p:nvPr/>
        </p:nvSpPr>
        <p:spPr>
          <a:xfrm>
            <a:off x="635000" y="736600"/>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LESSON</a:t>
            </a:r>
          </a:p>
        </p:txBody>
      </p:sp>
      <p:sp>
        <p:nvSpPr>
          <p:cNvPr id="616" name="Shape 616"/>
          <p:cNvSpPr/>
          <p:nvPr/>
        </p:nvSpPr>
        <p:spPr>
          <a:xfrm>
            <a:off x="3113900" y="4078875"/>
            <a:ext cx="7721699" cy="431700"/>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lang="en-US" sz="2800">
                <a:latin typeface="Oswald"/>
                <a:ea typeface="Oswald"/>
                <a:cs typeface="Oswald"/>
                <a:sym typeface="Oswald"/>
              </a:rPr>
              <a:t>DON’T FORGET TO FILL OUT YOUR EXIT TICKET</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0" name="Shape 620"/>
        <p:cNvGrpSpPr/>
        <p:nvPr/>
      </p:nvGrpSpPr>
      <p:grpSpPr>
        <a:xfrm>
          <a:off x="0" y="0"/>
          <a:ext cx="0" cy="0"/>
          <a:chOff x="0" y="0"/>
          <a:chExt cx="0" cy="0"/>
        </a:xfrm>
      </p:grpSpPr>
      <p:sp>
        <p:nvSpPr>
          <p:cNvPr id="621" name="Shape 621"/>
          <p:cNvSpPr/>
          <p:nvPr/>
        </p:nvSpPr>
        <p:spPr>
          <a:xfrm>
            <a:off x="635000" y="736600"/>
            <a:ext cx="7721599" cy="431799"/>
          </a:xfrm>
          <a:prstGeom prst="rect">
            <a:avLst/>
          </a:prstGeom>
          <a:noFill/>
          <a:ln>
            <a:noFill/>
          </a:ln>
        </p:spPr>
        <p:txBody>
          <a:bodyPr anchorCtr="0" anchor="t" bIns="0" lIns="0" rIns="0" tIns="0">
            <a:noAutofit/>
          </a:bodyPr>
          <a:lstStyle/>
          <a:p>
            <a:pPr indent="0" lvl="0" marL="0" marR="0" rtl="0" algn="l">
              <a:lnSpc>
                <a:spcPct val="114285"/>
              </a:lnSpc>
              <a:spcBef>
                <a:spcPts val="0"/>
              </a:spcBef>
              <a:buSzPct val="25000"/>
              <a:buNone/>
            </a:pPr>
            <a:r>
              <a:rPr b="1" i="0" lang="en-US" sz="2800" u="none" cap="none" strike="noStrike">
                <a:solidFill>
                  <a:srgbClr val="FFFFFF"/>
                </a:solidFill>
                <a:latin typeface="Oswald"/>
                <a:ea typeface="Oswald"/>
                <a:cs typeface="Oswald"/>
                <a:sym typeface="Oswald"/>
              </a:rPr>
              <a:t>THANKS!</a:t>
            </a:r>
          </a:p>
        </p:txBody>
      </p:sp>
      <p:cxnSp>
        <p:nvCxnSpPr>
          <p:cNvPr id="622" name="Shape 622"/>
          <p:cNvCxnSpPr/>
          <p:nvPr/>
        </p:nvCxnSpPr>
        <p:spPr>
          <a:xfrm>
            <a:off x="635000" y="635000"/>
            <a:ext cx="11734800" cy="11"/>
          </a:xfrm>
          <a:prstGeom prst="straightConnector1">
            <a:avLst/>
          </a:prstGeom>
          <a:noFill/>
          <a:ln cap="flat" cmpd="sng" w="12700">
            <a:solidFill>
              <a:srgbClr val="FFFFFF"/>
            </a:solidFill>
            <a:prstDash val="solid"/>
            <a:miter/>
            <a:headEnd len="med" w="med" type="none"/>
            <a:tailEnd len="med" w="med" type="none"/>
          </a:ln>
        </p:spPr>
      </p:cxnSp>
      <p:cxnSp>
        <p:nvCxnSpPr>
          <p:cNvPr id="623" name="Shape 623"/>
          <p:cNvCxnSpPr/>
          <p:nvPr/>
        </p:nvCxnSpPr>
        <p:spPr>
          <a:xfrm>
            <a:off x="635000" y="1219200"/>
            <a:ext cx="11734800" cy="11"/>
          </a:xfrm>
          <a:prstGeom prst="straightConnector1">
            <a:avLst/>
          </a:prstGeom>
          <a:noFill/>
          <a:ln cap="flat" cmpd="sng" w="12700">
            <a:solidFill>
              <a:srgbClr val="FFFFFF"/>
            </a:solidFill>
            <a:prstDash val="solid"/>
            <a:miter/>
            <a:headEnd len="med" w="med" type="none"/>
            <a:tailEnd len="med" w="med" type="none"/>
          </a:ln>
        </p:spPr>
      </p:cxnSp>
      <p:sp>
        <p:nvSpPr>
          <p:cNvPr id="624" name="Shape 624"/>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625" name="Shape 625"/>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One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Two</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Three</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Four</a:t>
            </a:r>
          </a:p>
          <a:p>
            <a:pPr indent="-177800" lvl="1" marL="177800" marR="0" rtl="0" algn="l">
              <a:lnSpc>
                <a:spcPct val="110000"/>
              </a:lnSpc>
              <a:spcBef>
                <a:spcPts val="400"/>
              </a:spcBef>
              <a:buClr>
                <a:srgbClr val="000000"/>
              </a:buClr>
              <a:buSzPct val="85000"/>
              <a:buFont typeface="Merriweather Sans"/>
              <a:buChar char="‣"/>
            </a:pPr>
            <a:r>
              <a:rPr b="0" i="0" lang="en-US" sz="2500" u="none" cap="none" strike="noStrike">
                <a:solidFill>
                  <a:srgbClr val="000000"/>
                </a:solidFill>
                <a:latin typeface="Arial"/>
                <a:ea typeface="Arial"/>
                <a:cs typeface="Arial"/>
                <a:sym typeface="Arial"/>
              </a:rPr>
              <a:t>Body Level Five</a:t>
            </a:r>
          </a:p>
        </p:txBody>
      </p:sp>
      <p:sp>
        <p:nvSpPr>
          <p:cNvPr id="626" name="Shape 626"/>
          <p:cNvSpPr/>
          <p:nvPr/>
        </p:nvSpPr>
        <p:spPr>
          <a:xfrm>
            <a:off x="635000" y="1587500"/>
            <a:ext cx="11734800" cy="596900"/>
          </a:xfrm>
          <a:prstGeom prst="rect">
            <a:avLst/>
          </a:prstGeom>
          <a:noFill/>
          <a:ln>
            <a:noFill/>
          </a:ln>
        </p:spPr>
        <p:txBody>
          <a:bodyPr anchorCtr="0" anchor="t" bIns="0" lIns="0" rIns="0" tIns="0">
            <a:noAutofit/>
          </a:bodyPr>
          <a:lstStyle/>
          <a:p>
            <a:pPr indent="0" lvl="0" marL="0" marR="0" rtl="0" algn="l">
              <a:lnSpc>
                <a:spcPct val="75000"/>
              </a:lnSpc>
              <a:spcBef>
                <a:spcPts val="0"/>
              </a:spcBef>
              <a:buSzPct val="25000"/>
              <a:buNone/>
            </a:pPr>
            <a:r>
              <a:rPr b="1" i="0" lang="en-US" sz="3600" u="none" cap="none" strike="noStrike">
                <a:solidFill>
                  <a:srgbClr val="FFFFFF"/>
                </a:solidFill>
                <a:latin typeface="Oswald"/>
                <a:ea typeface="Oswald"/>
                <a:cs typeface="Oswald"/>
                <a:sym typeface="Oswald"/>
              </a:rPr>
              <a:t>NAME</a:t>
            </a:r>
          </a:p>
        </p:txBody>
      </p:sp>
      <p:sp>
        <p:nvSpPr>
          <p:cNvPr id="627" name="Shape 627"/>
          <p:cNvSpPr/>
          <p:nvPr/>
        </p:nvSpPr>
        <p:spPr>
          <a:xfrm>
            <a:off x="635000" y="2273300"/>
            <a:ext cx="11734800" cy="3809999"/>
          </a:xfrm>
          <a:prstGeom prst="rect">
            <a:avLst/>
          </a:prstGeom>
          <a:noFill/>
          <a:ln>
            <a:noFill/>
          </a:ln>
        </p:spPr>
        <p:txBody>
          <a:bodyPr anchorCtr="0" anchor="t" bIns="0" lIns="0" rIns="0" tIns="0">
            <a:noAutofit/>
          </a:bodyPr>
          <a:lstStyle/>
          <a:p>
            <a:pPr indent="-177800" lvl="1" marL="177800" marR="0" rtl="0" algn="l">
              <a:lnSpc>
                <a:spcPct val="110000"/>
              </a:lnSpc>
              <a:spcBef>
                <a:spcPts val="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Optional Information:</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Email?</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Website?</a:t>
            </a:r>
          </a:p>
          <a:p>
            <a:pPr indent="-177800" lvl="1" marL="177800" marR="0" rtl="0" algn="l">
              <a:lnSpc>
                <a:spcPct val="110000"/>
              </a:lnSpc>
              <a:spcBef>
                <a:spcPts val="400"/>
              </a:spcBef>
              <a:buClr>
                <a:srgbClr val="FFFFFF"/>
              </a:buClr>
              <a:buSzPct val="85000"/>
              <a:buFont typeface="Georgia"/>
              <a:buChar char="‣"/>
            </a:pPr>
            <a:r>
              <a:rPr b="0" i="0" lang="en-US" sz="2500" u="none" cap="none" strike="noStrike">
                <a:solidFill>
                  <a:srgbClr val="FFFFFF"/>
                </a:solidFill>
                <a:latin typeface="Georgia"/>
                <a:ea typeface="Georgia"/>
                <a:cs typeface="Georgia"/>
                <a:sym typeface="Georgia"/>
              </a:rPr>
              <a:t>Twitter?</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E52123"/>
        </a:solidFill>
      </p:bgPr>
    </p:bg>
    <p:spTree>
      <p:nvGrpSpPr>
        <p:cNvPr id="244" name="Shape 244"/>
        <p:cNvGrpSpPr/>
        <p:nvPr/>
      </p:nvGrpSpPr>
      <p:grpSpPr>
        <a:xfrm>
          <a:off x="0" y="0"/>
          <a:ext cx="0" cy="0"/>
          <a:chOff x="0" y="0"/>
          <a:chExt cx="0" cy="0"/>
        </a:xfrm>
      </p:grpSpPr>
      <p:sp>
        <p:nvSpPr>
          <p:cNvPr id="245" name="Shape 245"/>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COURSE</a:t>
            </a:r>
          </a:p>
        </p:txBody>
      </p:sp>
      <p:sp>
        <p:nvSpPr>
          <p:cNvPr id="246" name="Shape 246"/>
          <p:cNvSpPr/>
          <p:nvPr/>
        </p:nvSpPr>
        <p:spPr>
          <a:xfrm>
            <a:off x="635000" y="1473200"/>
            <a:ext cx="11734800" cy="2806699"/>
          </a:xfrm>
          <a:prstGeom prst="rect">
            <a:avLst/>
          </a:prstGeom>
          <a:noFill/>
          <a:ln>
            <a:noFill/>
          </a:ln>
        </p:spPr>
        <p:txBody>
          <a:bodyPr anchorCtr="0" anchor="t" bIns="0" lIns="0" rIns="0" tIns="0">
            <a:noAutofit/>
          </a:bodyPr>
          <a:lstStyle/>
          <a:p>
            <a:pPr indent="0" lvl="0" marL="0" marR="0" rtl="0" algn="l">
              <a:lnSpc>
                <a:spcPct val="88333"/>
              </a:lnSpc>
              <a:spcBef>
                <a:spcPts val="0"/>
              </a:spcBef>
              <a:buSzPct val="25000"/>
              <a:buNone/>
            </a:pPr>
            <a:r>
              <a:rPr b="1" i="0" lang="en-US" sz="9600" u="none" cap="none" strike="noStrike">
                <a:solidFill>
                  <a:srgbClr val="FFFFFF"/>
                </a:solidFill>
                <a:latin typeface="Oswald"/>
                <a:ea typeface="Oswald"/>
                <a:cs typeface="Oswald"/>
                <a:sym typeface="Oswald"/>
              </a:rPr>
              <a:t>PRE-WORK </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PRE-WORK REVIEW</a:t>
            </a:r>
          </a:p>
        </p:txBody>
      </p:sp>
      <p:sp>
        <p:nvSpPr>
          <p:cNvPr id="252" name="Shape 252"/>
          <p:cNvSpPr txBox="1"/>
          <p:nvPr>
            <p:ph idx="1" type="body"/>
          </p:nvPr>
        </p:nvSpPr>
        <p:spPr>
          <a:xfrm>
            <a:off x="635006" y="958000"/>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how to optimize for error in a model</a:t>
            </a:r>
          </a:p>
          <a:p>
            <a:pPr lvl="0" marR="0" rtl="0" algn="l">
              <a:spcBef>
                <a:spcPts val="0"/>
              </a:spcBef>
              <a:buNone/>
            </a:pPr>
            <a:r>
              <a:t/>
            </a:r>
            <a:endParaRPr sz="2800">
              <a:solidFill>
                <a:srgbClr val="333333"/>
              </a:solidFill>
              <a:highlight>
                <a:srgbClr val="FFFFFF"/>
              </a:highlight>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U</a:t>
            </a:r>
            <a:r>
              <a:rPr lang="en-US" sz="2800">
                <a:solidFill>
                  <a:srgbClr val="333333"/>
                </a:solidFill>
                <a:highlight>
                  <a:srgbClr val="FFFFFF"/>
                </a:highlight>
                <a:latin typeface="Georgia"/>
                <a:ea typeface="Georgia"/>
                <a:cs typeface="Georgia"/>
                <a:sym typeface="Georgia"/>
              </a:rPr>
              <a:t>nderstand the concept of iteration to solve problems</a:t>
            </a:r>
          </a:p>
          <a:p>
            <a:pPr lvl="0" marR="0" rtl="0" algn="l">
              <a:spcBef>
                <a:spcPts val="0"/>
              </a:spcBef>
              <a:buNone/>
            </a:pPr>
            <a:r>
              <a:t/>
            </a:r>
            <a:endParaRPr sz="2800">
              <a:solidFill>
                <a:srgbClr val="333333"/>
              </a:solidFill>
              <a:highlight>
                <a:srgbClr val="FFFFFF"/>
              </a:highlight>
              <a:latin typeface="Georgia"/>
              <a:ea typeface="Georgia"/>
              <a:cs typeface="Georgia"/>
              <a:sym typeface="Georgia"/>
            </a:endParaRPr>
          </a:p>
          <a:p>
            <a:pPr indent="-256540" lvl="0" marL="203200" marR="0" rtl="0" algn="l">
              <a:spcBef>
                <a:spcPts val="0"/>
              </a:spcBef>
              <a:buClr>
                <a:srgbClr val="333333"/>
              </a:buClr>
              <a:buSzPct val="100000"/>
              <a:buFont typeface="Georgia"/>
              <a:buChar char="‣"/>
            </a:pPr>
            <a:r>
              <a:rPr lang="en-US" sz="2800">
                <a:solidFill>
                  <a:srgbClr val="333333"/>
                </a:solidFill>
                <a:highlight>
                  <a:srgbClr val="FFFFFF"/>
                </a:highlight>
                <a:latin typeface="Georgia"/>
                <a:ea typeface="Georgia"/>
                <a:cs typeface="Georgia"/>
                <a:sym typeface="Georgia"/>
              </a:rPr>
              <a:t>Measure basic probability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OPENING</a:t>
            </a:r>
          </a:p>
        </p:txBody>
      </p:sp>
      <p:sp>
        <p:nvSpPr>
          <p:cNvPr id="258" name="Shape 258"/>
          <p:cNvSpPr/>
          <p:nvPr/>
        </p:nvSpPr>
        <p:spPr>
          <a:xfrm>
            <a:off x="635000" y="1473200"/>
            <a:ext cx="11734800" cy="2806699"/>
          </a:xfrm>
          <a:prstGeom prst="rect">
            <a:avLst/>
          </a:prstGeom>
          <a:noFill/>
          <a:ln>
            <a:noFill/>
          </a:ln>
        </p:spPr>
        <p:txBody>
          <a:bodyPr anchorCtr="0" anchor="t" bIns="0" lIns="0" rIns="0" tIns="0">
            <a:noAutofit/>
          </a:bodyPr>
          <a:lstStyle/>
          <a:p>
            <a:pPr lvl="0" rtl="0">
              <a:lnSpc>
                <a:spcPct val="75000"/>
              </a:lnSpc>
              <a:spcBef>
                <a:spcPts val="0"/>
              </a:spcBef>
              <a:buClr>
                <a:schemeClr val="dk1"/>
              </a:buClr>
              <a:buSzPct val="25000"/>
              <a:buFont typeface="Arial"/>
              <a:buNone/>
            </a:pPr>
            <a:r>
              <a:rPr b="1" lang="en-US" sz="9600">
                <a:solidFill>
                  <a:schemeClr val="lt1"/>
                </a:solidFill>
                <a:latin typeface="Oswald"/>
                <a:ea typeface="Oswald"/>
                <a:cs typeface="Oswald"/>
                <a:sym typeface="Oswald"/>
              </a:rPr>
              <a:t>INTRO TO CLASSIFICATION</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p:nvPr/>
        </p:nvSpPr>
        <p:spPr>
          <a:xfrm>
            <a:off x="635000" y="736600"/>
            <a:ext cx="11734800" cy="431700"/>
          </a:xfrm>
          <a:prstGeom prst="rect">
            <a:avLst/>
          </a:prstGeom>
          <a:noFill/>
          <a:ln>
            <a:noFill/>
          </a:ln>
        </p:spPr>
        <p:txBody>
          <a:bodyPr anchorCtr="0" anchor="t" bIns="0" lIns="0" rIns="0" tIns="0">
            <a:noAutofit/>
          </a:bodyPr>
          <a:lstStyle/>
          <a:p>
            <a:pPr indent="0" lvl="0" marL="0" marR="0" rtl="0" algn="l">
              <a:lnSpc>
                <a:spcPct val="100000"/>
              </a:lnSpc>
              <a:spcBef>
                <a:spcPts val="0"/>
              </a:spcBef>
              <a:buSzPct val="25000"/>
              <a:buNone/>
            </a:pPr>
            <a:r>
              <a:rPr b="1" lang="en-US" sz="3200">
                <a:latin typeface="Oswald"/>
                <a:ea typeface="Oswald"/>
                <a:cs typeface="Oswald"/>
                <a:sym typeface="Oswald"/>
              </a:rPr>
              <a:t>INTRO TO CLASSIFICATION</a:t>
            </a:r>
          </a:p>
        </p:txBody>
      </p:sp>
      <p:sp>
        <p:nvSpPr>
          <p:cNvPr id="264" name="Shape 264"/>
          <p:cNvSpPr txBox="1"/>
          <p:nvPr>
            <p:ph idx="1" type="body"/>
          </p:nvPr>
        </p:nvSpPr>
        <p:spPr>
          <a:xfrm>
            <a:off x="635006" y="1292775"/>
            <a:ext cx="11734800" cy="3809999"/>
          </a:xfrm>
          <a:prstGeom prst="rect">
            <a:avLst/>
          </a:prstGeom>
          <a:noFill/>
          <a:ln>
            <a:noFill/>
          </a:ln>
        </p:spPr>
        <p:txBody>
          <a:bodyPr anchorCtr="0" anchor="t" bIns="0" lIns="0" rIns="0" tIns="0">
            <a:noAutofit/>
          </a:bodyPr>
          <a:lstStyle/>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So far, we’ve worked primarily with regression problems.  We’ve focused on predicting a continuous set of values.</a:t>
            </a:r>
          </a:p>
          <a:p>
            <a:pPr lvl="0" marR="0" rtl="0" algn="l">
              <a:spcBef>
                <a:spcPts val="0"/>
              </a:spcBef>
              <a:buNone/>
            </a:pPr>
            <a:r>
              <a:t/>
            </a:r>
            <a:endParaRPr sz="2800">
              <a:latin typeface="Georgia"/>
              <a:ea typeface="Georgia"/>
              <a:cs typeface="Georgia"/>
              <a:sym typeface="Georgia"/>
            </a:endParaRPr>
          </a:p>
          <a:p>
            <a:pPr indent="-256540" lvl="0" marL="203200" marR="0" rtl="0" algn="l">
              <a:spcBef>
                <a:spcPts val="0"/>
              </a:spcBef>
              <a:buSzPct val="100000"/>
              <a:buFont typeface="Georgia"/>
              <a:buChar char="‣"/>
            </a:pPr>
            <a:r>
              <a:rPr lang="en-US" sz="2800">
                <a:latin typeface="Georgia"/>
                <a:ea typeface="Georgia"/>
                <a:cs typeface="Georgia"/>
                <a:sym typeface="Georgia"/>
              </a:rPr>
              <a:t>That means we’ve been able to use distance to measure how accurate our prediction is.</a:t>
            </a:r>
            <a:br>
              <a:rPr lang="en-US" sz="2800">
                <a:latin typeface="Georgia"/>
                <a:ea typeface="Georgia"/>
                <a:cs typeface="Georgia"/>
                <a:sym typeface="Georgia"/>
              </a:rPr>
            </a:br>
          </a:p>
          <a:p>
            <a:pPr indent="-256540" lvl="0" marL="203200" marR="0" rtl="0" algn="l">
              <a:spcBef>
                <a:spcPts val="0"/>
              </a:spcBef>
              <a:buSzPct val="100000"/>
              <a:buFont typeface="Georgia"/>
              <a:buChar char="‣"/>
            </a:pPr>
            <a:r>
              <a:rPr lang="en-US" sz="2800">
                <a:latin typeface="Georgia"/>
                <a:ea typeface="Georgia"/>
                <a:cs typeface="Georgia"/>
                <a:sym typeface="Georgia"/>
              </a:rPr>
              <a:t>However, for other problems, we need to predict binary responses.  </a:t>
            </a:r>
            <a:br>
              <a:rPr lang="en-US" sz="2800">
                <a:latin typeface="Georgia"/>
                <a:ea typeface="Georgia"/>
                <a:cs typeface="Georgia"/>
                <a:sym typeface="Georgia"/>
              </a:rPr>
            </a:br>
            <a:r>
              <a:rPr lang="en-US" sz="2800">
                <a:latin typeface="Georgia"/>
                <a:ea typeface="Georgia"/>
                <a:cs typeface="Georgia"/>
                <a:sym typeface="Georgia"/>
              </a:rPr>
              <a:t>E.g.: A loan will default or it won’t. An email is spam or isn’t spam.</a:t>
            </a: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