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7302500" cx="13004800"/>
  <p:notesSz cx="6858000" cy="9144000"/>
  <p:embeddedFontLst>
    <p:embeddedFont>
      <p:font typeface="Oswald"/>
      <p:regular r:id="rId81"/>
      <p:bold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65E9D29-485C-49E5-BCE0-F7AAACF3FB5E}">
  <a:tblStyle styleId="{065E9D29-485C-49E5-BCE0-F7AAACF3FB5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Oswald-bold.fntdata"/><Relationship Id="rId81"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9" name="Shape 4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5" name="Shape 4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3" name="Shape 49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9" name="Shape 49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18" name="Shape 5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0" name="Shape 5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6" name="Shape 5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4" name="Shape 55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1" name="Shape 5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7" name="Shape 56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7" name="Shape 58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93" name="Shape 5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9" name="Shape 59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5" name="Shape 6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1" name="Shape 6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4" name="Shape 6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0" name="Shape 6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36" name="Shape 6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62" name="Shape 66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00" name="Shape 7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6" name="Shape 70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2" name="Shape 7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8" name="Shape 7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4" name="Shape 7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0" name="Shape 7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6" name="Shape 7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42" name="Shape 7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8" name="Shape 7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2" name="Shape 752"/>
        <p:cNvGrpSpPr/>
        <p:nvPr/>
      </p:nvGrpSpPr>
      <p:grpSpPr>
        <a:xfrm>
          <a:off x="0" y="0"/>
          <a:ext cx="0" cy="0"/>
          <a:chOff x="0" y="0"/>
          <a:chExt cx="0" cy="0"/>
        </a:xfrm>
      </p:grpSpPr>
      <p:sp>
        <p:nvSpPr>
          <p:cNvPr id="753" name="Shape 7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4" name="Shape 75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0" name="Shape 76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6" name="Shape 76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2" name="Shape 77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6" name="Shape 776"/>
        <p:cNvGrpSpPr/>
        <p:nvPr/>
      </p:nvGrpSpPr>
      <p:grpSpPr>
        <a:xfrm>
          <a:off x="0" y="0"/>
          <a:ext cx="0" cy="0"/>
          <a:chOff x="0" y="0"/>
          <a:chExt cx="0" cy="0"/>
        </a:xfrm>
      </p:grpSpPr>
      <p:sp>
        <p:nvSpPr>
          <p:cNvPr id="777" name="Shape 7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8" name="Shape 77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3" name="Shape 783"/>
        <p:cNvGrpSpPr/>
        <p:nvPr/>
      </p:nvGrpSpPr>
      <p:grpSpPr>
        <a:xfrm>
          <a:off x="0" y="0"/>
          <a:ext cx="0" cy="0"/>
          <a:chOff x="0" y="0"/>
          <a:chExt cx="0" cy="0"/>
        </a:xfrm>
      </p:grpSpPr>
      <p:sp>
        <p:nvSpPr>
          <p:cNvPr id="784" name="Shape 7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5" name="Shape 78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97" name="Shape 7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3" name="Shape 80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9" name="Shape 8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7" name="Shape 8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5" name="Shape 8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1" name="Shape 83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7" name="Shape 83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2" name="Shape 842"/>
        <p:cNvGrpSpPr/>
        <p:nvPr/>
      </p:nvGrpSpPr>
      <p:grpSpPr>
        <a:xfrm>
          <a:off x="0" y="0"/>
          <a:ext cx="0" cy="0"/>
          <a:chOff x="0" y="0"/>
          <a:chExt cx="0" cy="0"/>
        </a:xfrm>
      </p:grpSpPr>
      <p:sp>
        <p:nvSpPr>
          <p:cNvPr id="843" name="Shape 8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4" name="Shape 84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4" name="Shape 854"/>
        <p:cNvGrpSpPr/>
        <p:nvPr/>
      </p:nvGrpSpPr>
      <p:grpSpPr>
        <a:xfrm>
          <a:off x="0" y="0"/>
          <a:ext cx="0" cy="0"/>
          <a:chOff x="0" y="0"/>
          <a:chExt cx="0" cy="0"/>
        </a:xfrm>
      </p:grpSpPr>
      <p:sp>
        <p:nvSpPr>
          <p:cNvPr id="855" name="Shape 85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56" name="Shape 8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0" name="Shape 860"/>
        <p:cNvGrpSpPr/>
        <p:nvPr/>
      </p:nvGrpSpPr>
      <p:grpSpPr>
        <a:xfrm>
          <a:off x="0" y="0"/>
          <a:ext cx="0" cy="0"/>
          <a:chOff x="0" y="0"/>
          <a:chExt cx="0" cy="0"/>
        </a:xfrm>
      </p:grpSpPr>
      <p:sp>
        <p:nvSpPr>
          <p:cNvPr id="861" name="Shape 8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62" name="Shape 86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74" name="Shape 8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80" name="Shape 88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86" name="Shape 8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2" name="Shape 89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99" name="Shape 8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5" name="Shape 9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12" name="Shape 9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8" name="Shape 918"/>
        <p:cNvGrpSpPr/>
        <p:nvPr/>
      </p:nvGrpSpPr>
      <p:grpSpPr>
        <a:xfrm>
          <a:off x="0" y="0"/>
          <a:ext cx="0" cy="0"/>
          <a:chOff x="0" y="0"/>
          <a:chExt cx="0" cy="0"/>
        </a:xfrm>
      </p:grpSpPr>
      <p:sp>
        <p:nvSpPr>
          <p:cNvPr id="919" name="Shape 91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20" name="Shape 9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7" name="Shape 927"/>
        <p:cNvGrpSpPr/>
        <p:nvPr/>
      </p:nvGrpSpPr>
      <p:grpSpPr>
        <a:xfrm>
          <a:off x="0" y="0"/>
          <a:ext cx="0" cy="0"/>
          <a:chOff x="0" y="0"/>
          <a:chExt cx="0" cy="0"/>
        </a:xfrm>
      </p:grpSpPr>
      <p:sp>
        <p:nvSpPr>
          <p:cNvPr id="928" name="Shape 92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29" name="Shape 9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03.jpg"/><Relationship Id="rId4" Type="http://schemas.openxmlformats.org/officeDocument/2006/relationships/image" Target="../media/image0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5.png"/><Relationship Id="rId4" Type="http://schemas.openxmlformats.org/officeDocument/2006/relationships/image" Target="../media/image06.png"/><Relationship Id="rId11" Type="http://schemas.openxmlformats.org/officeDocument/2006/relationships/image" Target="../media/image12.png"/><Relationship Id="rId10" Type="http://schemas.openxmlformats.org/officeDocument/2006/relationships/image" Target="../media/image11.png"/><Relationship Id="rId9" Type="http://schemas.openxmlformats.org/officeDocument/2006/relationships/image" Target="../media/image07.png"/><Relationship Id="rId5" Type="http://schemas.openxmlformats.org/officeDocument/2006/relationships/image" Target="../media/image52.png"/><Relationship Id="rId6" Type="http://schemas.openxmlformats.org/officeDocument/2006/relationships/image" Target="../media/image09.png"/><Relationship Id="rId7" Type="http://schemas.openxmlformats.org/officeDocument/2006/relationships/image" Target="../media/image18.png"/><Relationship Id="rId8" Type="http://schemas.openxmlformats.org/officeDocument/2006/relationships/image" Target="../media/image0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50.jpg"/><Relationship Id="rId4" Type="http://schemas.openxmlformats.org/officeDocument/2006/relationships/image" Target="../media/image1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 Id="rId3" Type="http://schemas.openxmlformats.org/officeDocument/2006/relationships/image" Target="../media/image22.jpg"/><Relationship Id="rId4" Type="http://schemas.openxmlformats.org/officeDocument/2006/relationships/image" Target="../media/image20.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53.png"/><Relationship Id="rId4" Type="http://schemas.openxmlformats.org/officeDocument/2006/relationships/image" Target="../media/image23.png"/><Relationship Id="rId11" Type="http://schemas.openxmlformats.org/officeDocument/2006/relationships/image" Target="../media/image35.png"/><Relationship Id="rId10" Type="http://schemas.openxmlformats.org/officeDocument/2006/relationships/image" Target="../media/image28.png"/><Relationship Id="rId9"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5.png"/><Relationship Id="rId7" Type="http://schemas.openxmlformats.org/officeDocument/2006/relationships/image" Target="../media/image36.png"/><Relationship Id="rId8" Type="http://schemas.openxmlformats.org/officeDocument/2006/relationships/image" Target="../media/image2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9.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 Id="rId3" Type="http://schemas.openxmlformats.org/officeDocument/2006/relationships/image" Target="../media/image33.jpg"/><Relationship Id="rId4" Type="http://schemas.openxmlformats.org/officeDocument/2006/relationships/image" Target="../media/image34.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 Id="rId3"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cikit-learn.org/stable/modules/model_evaluation.html#dummy-estimator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415" name="Shape 415"/>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72" name="Shape 47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Imagine how a non-technical audience might respond to the following statements: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predictive model I built has an accuracy of 80%.</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Logistic regression was optimized with L2 regularization.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Gender was more important than age in the predictive model because it has a larger coefficient.</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Here’s the AUC chart that shows how well the model did.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78" name="Shape 47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Who is your audience? Are they technical? What are their concerns?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Remember: in a business setting, you may be </a:t>
            </a:r>
            <a:r>
              <a:rPr i="1" lang="en-US" sz="2800">
                <a:latin typeface="Georgia"/>
                <a:ea typeface="Georgia"/>
                <a:cs typeface="Georgia"/>
                <a:sym typeface="Georgia"/>
              </a:rPr>
              <a:t>the only person</a:t>
            </a:r>
            <a:r>
              <a:rPr lang="en-US" sz="2800">
                <a:latin typeface="Georgia"/>
                <a:ea typeface="Georgia"/>
                <a:cs typeface="Georgia"/>
                <a:sym typeface="Georgia"/>
              </a:rPr>
              <a:t> who can interpret what you’ve built.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Some people may be familiar with basic visualization, but you will likely have to do a lot of “hand holding”.</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You need to be able to efficiently explain your results in a way that makes sense to </a:t>
            </a:r>
            <a:r>
              <a:rPr b="1" lang="en-US" sz="2800">
                <a:latin typeface="Georgia"/>
                <a:ea typeface="Georgia"/>
                <a:cs typeface="Georgia"/>
                <a:sym typeface="Georgia"/>
              </a:rPr>
              <a:t>all</a:t>
            </a:r>
            <a:r>
              <a:rPr lang="en-US" sz="2800">
                <a:latin typeface="Georgia"/>
                <a:ea typeface="Georgia"/>
                <a:cs typeface="Georgia"/>
                <a:sym typeface="Georgia"/>
              </a:rPr>
              <a:t> stakeholders (technical or not).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84" name="Shape 48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Today, we’ll focus on communicating results for “simpler” problems, but this applies to any type of model you may work with.</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First, let’s review classification metrics, review our knowledge, and talk about how we might communicate what we know.</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a:t>
            </a:r>
          </a:p>
        </p:txBody>
      </p:sp>
      <p:sp>
        <p:nvSpPr>
          <p:cNvPr id="490" name="Shape 49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BACK TO THE CONFUSION MATRIX</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BACK TO THE CONFUSION MATRIX</a:t>
            </a:r>
          </a:p>
        </p:txBody>
      </p:sp>
      <p:sp>
        <p:nvSpPr>
          <p:cNvPr id="496" name="Shape 49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Confusion matrices allow for the interpretation of correct and incorrect predictions for </a:t>
            </a:r>
            <a:r>
              <a:rPr i="1" lang="en-US" sz="2800">
                <a:latin typeface="Georgia"/>
                <a:ea typeface="Georgia"/>
                <a:cs typeface="Georgia"/>
                <a:sym typeface="Georgia"/>
              </a:rPr>
              <a:t>each class label</a:t>
            </a:r>
            <a:r>
              <a:rPr lang="en-US" sz="2800">
                <a:latin typeface="Georgia"/>
                <a:ea typeface="Georgia"/>
                <a:cs typeface="Georgia"/>
                <a:sym typeface="Georgia"/>
              </a:rPr>
              <a:t>.  </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It is the first step for the majority of classification metrics and goes deeper than just accuracy.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BACK TO THE CONFUSION MATRIX</a:t>
            </a:r>
          </a:p>
        </p:txBody>
      </p:sp>
      <p:sp>
        <p:nvSpPr>
          <p:cNvPr id="502" name="Shape 50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Let’s recall our confusion matrix.</a:t>
            </a:r>
          </a:p>
        </p:txBody>
      </p:sp>
      <p:pic>
        <p:nvPicPr>
          <p:cNvPr id="503" name="Shape 503"/>
          <p:cNvPicPr preferRelativeResize="0"/>
          <p:nvPr/>
        </p:nvPicPr>
        <p:blipFill>
          <a:blip r:embed="rId3">
            <a:alphaModFix/>
          </a:blip>
          <a:stretch>
            <a:fillRect/>
          </a:stretch>
        </p:blipFill>
        <p:spPr>
          <a:xfrm>
            <a:off x="947187" y="2304100"/>
            <a:ext cx="11110424" cy="474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09" name="Shape 50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0" name="Shape 510"/>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11" name="Shape 511"/>
          <p:cNvSpPr/>
          <p:nvPr/>
        </p:nvSpPr>
        <p:spPr>
          <a:xfrm>
            <a:off x="2961475" y="2030250"/>
            <a:ext cx="9146399" cy="32042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Without looking at the previous slide, how do we calculate the following?</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Accuracy</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True positive rate</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False positive rate</a:t>
            </a:r>
          </a:p>
        </p:txBody>
      </p:sp>
      <p:sp>
        <p:nvSpPr>
          <p:cNvPr id="512" name="Shape 512"/>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13" name="Shape 513"/>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14" name="Shape 514"/>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15" name="Shape 515"/>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21" name="Shape 521"/>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PRECISION AND RECALL</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27" name="Shape 52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Our previous metrics were primarily designed for less biased data problems:  we could be interested in both outcomes, so it was important to generalize our approach.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be interested if a person will vote for a Republican or Democrat.  This is a binary problem, but we’re interested in both outcomes.</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33" name="Shape 53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and recall, metrics built from the confusion matrix, focus on </a:t>
            </a:r>
            <a:r>
              <a:rPr i="1" lang="en-US" sz="2800">
                <a:latin typeface="Georgia"/>
                <a:ea typeface="Georgia"/>
                <a:cs typeface="Georgia"/>
                <a:sym typeface="Georgia"/>
              </a:rPr>
              <a:t>information retrieval</a:t>
            </a:r>
            <a:r>
              <a:rPr lang="en-US" sz="2800">
                <a:latin typeface="Georgia"/>
                <a:ea typeface="Georgia"/>
                <a:cs typeface="Georgia"/>
                <a:sym typeface="Georgia"/>
              </a:rPr>
              <a:t>, particularly when one class is more interesting than the other.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want to predict if a person will be a customer.  We care much more about people who will be a customer of ours than people who won’t.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422" name="Shape 422"/>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39" name="Shape 53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Precision</a:t>
            </a:r>
            <a:r>
              <a:rPr lang="en-US" sz="2800">
                <a:latin typeface="Georgia"/>
                <a:ea typeface="Georgia"/>
                <a:cs typeface="Georgia"/>
                <a:sym typeface="Georgia"/>
              </a:rPr>
              <a:t> aims to produce a high amount of relevancy instead of irrelevancy.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asks, “Out of all of our positive predictions (both true positive and false positive), how many were correct?”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Recall</a:t>
            </a:r>
            <a:r>
              <a:rPr lang="en-US" sz="2800">
                <a:latin typeface="Georgia"/>
                <a:ea typeface="Georgia"/>
                <a:cs typeface="Georgia"/>
                <a:sym typeface="Georgia"/>
              </a:rPr>
              <a:t> aims to see how well a model returns specific data (literally, checking whether the model can </a:t>
            </a:r>
            <a:r>
              <a:rPr i="1" lang="en-US" sz="2800">
                <a:latin typeface="Georgia"/>
                <a:ea typeface="Georgia"/>
                <a:cs typeface="Georgia"/>
                <a:sym typeface="Georgia"/>
              </a:rPr>
              <a:t>recall</a:t>
            </a:r>
            <a:r>
              <a:rPr lang="en-US" sz="2800">
                <a:latin typeface="Georgia"/>
                <a:ea typeface="Georgia"/>
                <a:cs typeface="Georgia"/>
                <a:sym typeface="Georgia"/>
              </a:rPr>
              <a:t> what a class label looked like).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asks, “Out of all of our positive class labels, how many were correct?”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45" name="Shape 54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6" name="Shape 54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47" name="Shape 547"/>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If the goal of the “recall” metric is to identify specific values of a class correctly, what other metric performs a similar calculation?</a:t>
            </a:r>
          </a:p>
        </p:txBody>
      </p:sp>
      <p:sp>
        <p:nvSpPr>
          <p:cNvPr id="548" name="Shape 548"/>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a:t>
            </a:r>
          </a:p>
        </p:txBody>
      </p:sp>
      <p:sp>
        <p:nvSpPr>
          <p:cNvPr id="549" name="Shape 549"/>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50" name="Shape 550"/>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51" name="Shape 551"/>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RECALL</a:t>
            </a:r>
          </a:p>
        </p:txBody>
      </p:sp>
      <p:sp>
        <p:nvSpPr>
          <p:cNvPr id="557" name="Shape 55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is the count of predicted </a:t>
            </a:r>
            <a:r>
              <a:rPr i="1" lang="en-US" sz="2800">
                <a:latin typeface="Georgia"/>
                <a:ea typeface="Georgia"/>
                <a:cs typeface="Georgia"/>
                <a:sym typeface="Georgia"/>
              </a:rPr>
              <a:t>true positives</a:t>
            </a:r>
            <a:r>
              <a:rPr lang="en-US" sz="2800">
                <a:latin typeface="Georgia"/>
                <a:ea typeface="Georgia"/>
                <a:cs typeface="Georgia"/>
                <a:sym typeface="Georgia"/>
              </a:rPr>
              <a:t> over the total count of that class label.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the same as True Positive Rate or </a:t>
            </a:r>
            <a:r>
              <a:rPr i="1" lang="en-US" sz="2800">
                <a:latin typeface="Georgia"/>
                <a:ea typeface="Georgia"/>
                <a:cs typeface="Georgia"/>
                <a:sym typeface="Georgia"/>
              </a:rPr>
              <a:t>sensitivity</a:t>
            </a:r>
            <a:r>
              <a:rPr lang="en-US" sz="2800">
                <a:latin typeface="Georgia"/>
                <a:ea typeface="Georgia"/>
                <a:cs typeface="Georgia"/>
                <a:sym typeface="Georgia"/>
              </a:rPr>
              <a:t>.</a:t>
            </a:r>
          </a:p>
        </p:txBody>
      </p:sp>
      <p:pic>
        <p:nvPicPr>
          <p:cNvPr id="558" name="Shape 558"/>
          <p:cNvPicPr preferRelativeResize="0"/>
          <p:nvPr/>
        </p:nvPicPr>
        <p:blipFill>
          <a:blip r:embed="rId3">
            <a:alphaModFix/>
          </a:blip>
          <a:stretch>
            <a:fillRect/>
          </a:stretch>
        </p:blipFill>
        <p:spPr>
          <a:xfrm>
            <a:off x="2178050" y="3403600"/>
            <a:ext cx="8648700" cy="369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RECALL</a:t>
            </a:r>
          </a:p>
        </p:txBody>
      </p:sp>
      <p:sp>
        <p:nvSpPr>
          <p:cNvPr id="564" name="Shape 56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Imagine predicting the color of a marble as either red or green.  There are 10 of each.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the model identifies 8 of the green marbles as green, the recall is 8 / 10 = 0.80.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this says nothing of the number of </a:t>
            </a:r>
            <a:r>
              <a:rPr i="1" lang="en-US" sz="2800">
                <a:latin typeface="Georgia"/>
                <a:ea typeface="Georgia"/>
                <a:cs typeface="Georgia"/>
                <a:sym typeface="Georgia"/>
              </a:rPr>
              <a:t>red</a:t>
            </a:r>
            <a:r>
              <a:rPr lang="en-US" sz="2800">
                <a:latin typeface="Georgia"/>
                <a:ea typeface="Georgia"/>
                <a:cs typeface="Georgia"/>
                <a:sym typeface="Georgia"/>
              </a:rPr>
              <a:t> marbles that are also identified as green.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PRECISION</a:t>
            </a:r>
          </a:p>
        </p:txBody>
      </p:sp>
      <p:sp>
        <p:nvSpPr>
          <p:cNvPr id="570" name="Shape 57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or positive predicted value, is calculated as the count of predicted true positives over the count of all values predicted to be positive.</a:t>
            </a:r>
          </a:p>
        </p:txBody>
      </p:sp>
      <p:pic>
        <p:nvPicPr>
          <p:cNvPr id="571" name="Shape 571"/>
          <p:cNvPicPr preferRelativeResize="0"/>
          <p:nvPr/>
        </p:nvPicPr>
        <p:blipFill>
          <a:blip r:embed="rId3">
            <a:alphaModFix/>
          </a:blip>
          <a:stretch>
            <a:fillRect/>
          </a:stretch>
        </p:blipFill>
        <p:spPr>
          <a:xfrm>
            <a:off x="2178050" y="3327400"/>
            <a:ext cx="8648700" cy="3695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77" name="Shape 57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78" name="Shape 57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79" name="Shape 579"/>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the precision and recall be for the following confusion matrix (with “green” being “true”)?</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p:txBody>
      </p:sp>
      <p:sp>
        <p:nvSpPr>
          <p:cNvPr id="580" name="Shape 580"/>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a:t>
            </a:r>
          </a:p>
        </p:txBody>
      </p:sp>
      <p:sp>
        <p:nvSpPr>
          <p:cNvPr id="581" name="Shape 581"/>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82" name="Shape 582"/>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83" name="Shape 583"/>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graphicFrame>
        <p:nvGraphicFramePr>
          <p:cNvPr id="584" name="Shape 584"/>
          <p:cNvGraphicFramePr/>
          <p:nvPr/>
        </p:nvGraphicFramePr>
        <p:xfrm>
          <a:off x="3473787" y="3213725"/>
          <a:ext cx="3000000" cy="3000000"/>
        </p:xfrm>
        <a:graphic>
          <a:graphicData uri="http://schemas.openxmlformats.org/drawingml/2006/table">
            <a:tbl>
              <a:tblPr>
                <a:noFill/>
                <a:tableStyleId>{065E9D29-485C-49E5-BCE0-F7AAACF3FB5E}</a:tableStyleId>
              </a:tblPr>
              <a:tblGrid>
                <a:gridCol w="2716650"/>
                <a:gridCol w="2716650"/>
                <a:gridCol w="2716650"/>
              </a:tblGrid>
              <a:tr h="381000">
                <a:tc>
                  <a:txBody>
                    <a:bodyPr>
                      <a:noAutofit/>
                    </a:bodyPr>
                    <a:lstStyle/>
                    <a:p>
                      <a:pPr lvl="0">
                        <a:spcBef>
                          <a:spcPts val="0"/>
                        </a:spcBef>
                        <a:buNone/>
                      </a:pPr>
                      <a:r>
                        <a:t/>
                      </a:r>
                      <a:endParaRPr sz="1800">
                        <a:latin typeface="Georgia"/>
                        <a:ea typeface="Georgia"/>
                        <a:cs typeface="Georgia"/>
                        <a:sym typeface="Georgia"/>
                      </a:endParaRPr>
                    </a:p>
                  </a:txBody>
                  <a:tcPr marT="91425" marB="91425" marR="91425" marL="91425"/>
                </a:tc>
                <a:tc>
                  <a:txBody>
                    <a:bodyPr>
                      <a:noAutofit/>
                    </a:bodyPr>
                    <a:lstStyle/>
                    <a:p>
                      <a:pPr lvl="0">
                        <a:spcBef>
                          <a:spcPts val="0"/>
                        </a:spcBef>
                        <a:buNone/>
                      </a:pPr>
                      <a:r>
                        <a:rPr b="1" lang="en-US" sz="1800">
                          <a:latin typeface="Georgia"/>
                          <a:ea typeface="Georgia"/>
                          <a:cs typeface="Georgia"/>
                          <a:sym typeface="Georgia"/>
                        </a:rPr>
                        <a:t>predicted_green</a:t>
                      </a:r>
                    </a:p>
                  </a:txBody>
                  <a:tcPr marT="91425" marB="91425" marR="91425" marL="91425"/>
                </a:tc>
                <a:tc>
                  <a:txBody>
                    <a:bodyPr>
                      <a:noAutofit/>
                    </a:bodyPr>
                    <a:lstStyle/>
                    <a:p>
                      <a:pPr lvl="0">
                        <a:spcBef>
                          <a:spcPts val="0"/>
                        </a:spcBef>
                        <a:buNone/>
                      </a:pPr>
                      <a:r>
                        <a:rPr b="1" lang="en-US" sz="1800">
                          <a:latin typeface="Georgia"/>
                          <a:ea typeface="Georgia"/>
                          <a:cs typeface="Georgia"/>
                          <a:sym typeface="Georgia"/>
                        </a:rPr>
                        <a:t>predicted_not_green</a:t>
                      </a:r>
                    </a:p>
                  </a:txBody>
                  <a:tcPr marT="91425" marB="91425" marR="91425" marL="91425"/>
                </a:tc>
              </a:tr>
              <a:tr h="381000">
                <a:tc>
                  <a:txBody>
                    <a:bodyPr>
                      <a:noAutofit/>
                    </a:bodyPr>
                    <a:lstStyle/>
                    <a:p>
                      <a:pPr lvl="0">
                        <a:spcBef>
                          <a:spcPts val="0"/>
                        </a:spcBef>
                        <a:buNone/>
                      </a:pPr>
                      <a:r>
                        <a:rPr lang="en-US" sz="1800">
                          <a:latin typeface="Georgia"/>
                          <a:ea typeface="Georgia"/>
                          <a:cs typeface="Georgia"/>
                          <a:sym typeface="Georgia"/>
                        </a:rPr>
                        <a:t>is_green</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13</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7</a:t>
                      </a:r>
                    </a:p>
                  </a:txBody>
                  <a:tcPr marT="91425" marB="91425" marR="91425" marL="91425"/>
                </a:tc>
              </a:tr>
              <a:tr h="381000">
                <a:tc>
                  <a:txBody>
                    <a:bodyPr>
                      <a:noAutofit/>
                    </a:bodyPr>
                    <a:lstStyle/>
                    <a:p>
                      <a:pPr lvl="0">
                        <a:spcBef>
                          <a:spcPts val="0"/>
                        </a:spcBef>
                        <a:buNone/>
                      </a:pPr>
                      <a:r>
                        <a:rPr lang="en-US" sz="1800">
                          <a:latin typeface="Georgia"/>
                          <a:ea typeface="Georgia"/>
                          <a:cs typeface="Georgia"/>
                          <a:sym typeface="Georgia"/>
                        </a:rPr>
                        <a:t>is_not_green</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8</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12</a:t>
                      </a: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DIFFERENCE BETWEEN PRECISION AND RECALL</a:t>
            </a:r>
          </a:p>
        </p:txBody>
      </p:sp>
      <p:sp>
        <p:nvSpPr>
          <p:cNvPr id="590" name="Shape 59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key difference between the two is the attribution and value of error.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Should our model be more pick in avoiding false positives (precision)?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Or should it be more pick in avoiding false negatives (recall)?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answer should be determined by the problem you’re trying to solve.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596" name="Shape 59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UNDERSTANDING TRADEOFF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consider the following data problem:  we are given a data set in order to predict or identify traits for typically late flights.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Optimizing toward recall, we could assume that every flight will be delayed. For sure in that case ALL actually delayed flights are predicted correctly (TP/P = 1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trade-off: a lower precision. Why? If you predict every flight as delayed your FP count is super high!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Business problem</a:t>
            </a:r>
            <a:r>
              <a:rPr lang="en-US" sz="2800">
                <a:latin typeface="Georgia"/>
                <a:ea typeface="Georgia"/>
                <a:cs typeface="Georgia"/>
                <a:sym typeface="Georgia"/>
              </a:rPr>
              <a:t>: Cause further delays, missed flights, etc. by assuming previous flights were delayed.</a:t>
            </a:r>
          </a:p>
          <a:p>
            <a:pPr lvl="0" marR="0" rtl="0" algn="l">
              <a:spcBef>
                <a:spcPts val="0"/>
              </a:spcBef>
              <a:buNone/>
            </a:pPr>
            <a:r>
              <a:t/>
            </a:r>
            <a:endParaRPr sz="2800">
              <a:latin typeface="Georgia"/>
              <a:ea typeface="Georgia"/>
              <a:cs typeface="Georgia"/>
              <a:sym typeface="Georgia"/>
            </a:endParaRPr>
          </a:p>
        </p:txBody>
      </p:sp>
      <p:sp>
        <p:nvSpPr>
          <p:cNvPr id="602" name="Shape 60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Optimizing toward precision, we would specifically look to identify flights that will be late.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trade-off here would be lower recall.  We might miss flights that would be delayed, causing a strain on the system.</a:t>
            </a:r>
          </a:p>
        </p:txBody>
      </p:sp>
      <p:sp>
        <p:nvSpPr>
          <p:cNvPr id="608" name="Shape 6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429" name="Shape 429"/>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Below is a sample plot that shows how precision and recall are related for a model used to predict late flights.</a:t>
            </a:r>
          </a:p>
        </p:txBody>
      </p:sp>
      <p:sp>
        <p:nvSpPr>
          <p:cNvPr id="614" name="Shape 61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pic>
        <p:nvPicPr>
          <p:cNvPr id="615" name="Shape 615"/>
          <p:cNvPicPr preferRelativeResize="0"/>
          <p:nvPr/>
        </p:nvPicPr>
        <p:blipFill>
          <a:blip r:embed="rId3">
            <a:alphaModFix/>
          </a:blip>
          <a:stretch>
            <a:fillRect/>
          </a:stretch>
        </p:blipFill>
        <p:spPr>
          <a:xfrm>
            <a:off x="3386587" y="2592100"/>
            <a:ext cx="6231624" cy="4640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9" name="Shape 619"/>
        <p:cNvGrpSpPr/>
        <p:nvPr/>
      </p:nvGrpSpPr>
      <p:grpSpPr>
        <a:xfrm>
          <a:off x="0" y="0"/>
          <a:ext cx="0" cy="0"/>
          <a:chOff x="0" y="0"/>
          <a:chExt cx="0" cy="0"/>
        </a:xfrm>
      </p:grpSpPr>
      <p:sp>
        <p:nvSpPr>
          <p:cNvPr id="620" name="Shape 6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BLUE VS. GREEN LINE</a:t>
            </a:r>
          </a:p>
        </p:txBody>
      </p:sp>
      <p:sp>
        <p:nvSpPr>
          <p:cNvPr id="621" name="Shape 621"/>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Green Line = Our “smart” model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Blue Line = A “dummy” model. Uses “dumb” simple decision rules.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good model </a:t>
            </a:r>
            <a:r>
              <a:rPr i="1" lang="en-US" sz="2800">
                <a:latin typeface="Georgia"/>
                <a:ea typeface="Georgia"/>
                <a:cs typeface="Georgia"/>
                <a:sym typeface="Georgia"/>
              </a:rPr>
              <a:t>should </a:t>
            </a:r>
            <a:r>
              <a:rPr lang="en-US" sz="2800">
                <a:latin typeface="Georgia"/>
                <a:ea typeface="Georgia"/>
                <a:cs typeface="Georgia"/>
                <a:sym typeface="Georgia"/>
              </a:rPr>
              <a:t>beat a dummy model. Otherwise, you gained no information about response variables from predictors</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rPr lang="en-US" sz="2800" u="sng">
                <a:solidFill>
                  <a:schemeClr val="hlink"/>
                </a:solidFill>
                <a:latin typeface="Georgia"/>
                <a:ea typeface="Georgia"/>
                <a:cs typeface="Georgia"/>
                <a:sym typeface="Georgia"/>
                <a:hlinkClick r:id="rId3"/>
              </a:rPr>
              <a:t>http://scikit-learn.org/stable/modules/model_evaluation.html#dummy-estimators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x="0" y="0"/>
          <a:ext cx="0" cy="0"/>
          <a:chOff x="0" y="0"/>
          <a:chExt cx="0" cy="0"/>
        </a:xfrm>
      </p:grpSpPr>
      <p:sp>
        <p:nvSpPr>
          <p:cNvPr id="626" name="Shape 62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plot is based on choosing decision line thresholds, much like the AUC figure from the previous class.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terms of modeling delays, this would be like moving the decision line for lateness from a probability of 0.01 up to 0.99, and then calculating the precision and recall at each decision.</a:t>
            </a:r>
          </a:p>
        </p:txBody>
      </p:sp>
      <p:sp>
        <p:nvSpPr>
          <p:cNvPr id="627" name="Shape 6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Interpreting our plot, there’s a few interesting nuggets compared to the benchmark (blue line):</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At a lower recall (below 0.2), there is a noticeable lower precision in the model.</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Beyond 0.2 recall, the model outperforms the benchmark.</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Whether we’re optimizing for recall or precision, this plot helps us decide based on the 0.3 threshold.</a:t>
            </a:r>
          </a:p>
        </p:txBody>
      </p:sp>
      <p:sp>
        <p:nvSpPr>
          <p:cNvPr id="633" name="Shape 63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639" name="Shape 63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COST BENEFIT ANALYSIS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pic>
        <p:nvPicPr>
          <p:cNvPr id="644" name="Shape 6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45" name="Shape 64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46" name="Shape 646"/>
          <p:cNvSpPr/>
          <p:nvPr/>
        </p:nvSpPr>
        <p:spPr>
          <a:xfrm>
            <a:off x="2961475" y="2224350"/>
            <a:ext cx="9398400" cy="1965600"/>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O</a:t>
            </a:r>
            <a:r>
              <a:rPr lang="en-US" sz="1800">
                <a:highlight>
                  <a:srgbClr val="FFFFFF"/>
                </a:highlight>
                <a:latin typeface="Georgia"/>
                <a:ea typeface="Georgia"/>
                <a:cs typeface="Georgia"/>
                <a:sym typeface="Georgia"/>
              </a:rPr>
              <a:t>ne tool that complements the confusion matrix is cost-benefit analysis, where you attach a </a:t>
            </a:r>
            <a:r>
              <a:rPr i="1" lang="en-US" sz="1800">
                <a:highlight>
                  <a:srgbClr val="FFFFFF"/>
                </a:highlight>
                <a:latin typeface="Georgia"/>
                <a:ea typeface="Georgia"/>
                <a:cs typeface="Georgia"/>
                <a:sym typeface="Georgia"/>
              </a:rPr>
              <a:t>value</a:t>
            </a:r>
            <a:r>
              <a:rPr lang="en-US" sz="1800">
                <a:highlight>
                  <a:srgbClr val="FFFFFF"/>
                </a:highlight>
                <a:latin typeface="Georgia"/>
                <a:ea typeface="Georgia"/>
                <a:cs typeface="Georgia"/>
                <a:sym typeface="Georgia"/>
              </a:rPr>
              <a:t> to correctly and incorrectly predicted data</a:t>
            </a:r>
            <a:r>
              <a:rPr lang="en-US" sz="1800">
                <a:latin typeface="Georgia"/>
                <a:ea typeface="Georgia"/>
                <a:cs typeface="Georgia"/>
                <a:sym typeface="Georgia"/>
              </a:rPr>
              <a:t>.</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L</a:t>
            </a:r>
            <a:r>
              <a:rPr lang="en-US" sz="1800">
                <a:highlight>
                  <a:srgbClr val="FFFFFF"/>
                </a:highlight>
                <a:latin typeface="Georgia"/>
                <a:ea typeface="Georgia"/>
                <a:cs typeface="Georgia"/>
                <a:sym typeface="Georgia"/>
              </a:rPr>
              <a:t>ike the Precision-Recall trade off, there is a balancing point to the </a:t>
            </a:r>
            <a:r>
              <a:rPr i="1" lang="en-US" sz="1800">
                <a:highlight>
                  <a:srgbClr val="FFFFFF"/>
                </a:highlight>
                <a:latin typeface="Georgia"/>
                <a:ea typeface="Georgia"/>
                <a:cs typeface="Georgia"/>
                <a:sym typeface="Georgia"/>
              </a:rPr>
              <a:t>probabilities</a:t>
            </a:r>
            <a:r>
              <a:rPr lang="en-US" sz="1800">
                <a:highlight>
                  <a:srgbClr val="FFFFFF"/>
                </a:highlight>
                <a:latin typeface="Georgia"/>
                <a:ea typeface="Georgia"/>
                <a:cs typeface="Georgia"/>
                <a:sym typeface="Georgia"/>
              </a:rPr>
              <a:t> of a given position in the confusion matrix, and the </a:t>
            </a:r>
            <a:r>
              <a:rPr i="1" lang="en-US" sz="1800">
                <a:highlight>
                  <a:srgbClr val="FFFFFF"/>
                </a:highlight>
                <a:latin typeface="Georgia"/>
                <a:ea typeface="Georgia"/>
                <a:cs typeface="Georgia"/>
                <a:sym typeface="Georgia"/>
              </a:rPr>
              <a:t>cost</a:t>
            </a:r>
            <a:r>
              <a:rPr lang="en-US" sz="1800">
                <a:highlight>
                  <a:srgbClr val="FFFFFF"/>
                </a:highlight>
                <a:latin typeface="Georgia"/>
                <a:ea typeface="Georgia"/>
                <a:cs typeface="Georgia"/>
                <a:sym typeface="Georgia"/>
              </a:rPr>
              <a:t> or </a:t>
            </a:r>
            <a:r>
              <a:rPr i="1" lang="en-US" sz="1800">
                <a:highlight>
                  <a:srgbClr val="FFFFFF"/>
                </a:highlight>
                <a:latin typeface="Georgia"/>
                <a:ea typeface="Georgia"/>
                <a:cs typeface="Georgia"/>
                <a:sym typeface="Georgia"/>
              </a:rPr>
              <a:t>benefit</a:t>
            </a:r>
            <a:r>
              <a:rPr lang="en-US" sz="1800">
                <a:highlight>
                  <a:srgbClr val="FFFFFF"/>
                </a:highlight>
                <a:latin typeface="Georgia"/>
                <a:ea typeface="Georgia"/>
                <a:cs typeface="Georgia"/>
                <a:sym typeface="Georgia"/>
              </a:rPr>
              <a:t> to that position. This approach allows you to not only add a weighting system to your confusion matrix, but also to speak the language of your business stakeholders (i.e. communicate your values in dollars!)</a:t>
            </a:r>
            <a:r>
              <a:rPr lang="en-US" sz="1800">
                <a:latin typeface="Georgia"/>
                <a:ea typeface="Georgia"/>
                <a:cs typeface="Georgia"/>
                <a:sym typeface="Georgia"/>
              </a:rPr>
              <a:t>.</a:t>
            </a:r>
          </a:p>
        </p:txBody>
      </p:sp>
      <p:sp>
        <p:nvSpPr>
          <p:cNvPr id="647" name="Shape 647"/>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cxnSp>
        <p:nvCxnSpPr>
          <p:cNvPr id="648" name="Shape 64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49" name="Shape 649"/>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pic>
        <p:nvPicPr>
          <p:cNvPr id="654" name="Shape 65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55" name="Shape 65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56" name="Shape 656"/>
          <p:cNvSpPr/>
          <p:nvPr/>
        </p:nvSpPr>
        <p:spPr>
          <a:xfrm>
            <a:off x="2961475" y="2224350"/>
            <a:ext cx="9398400" cy="2764799"/>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Consider the following marketing problem:</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As a data scientist working at Frontier  Airlines you've built a model that predicts flight delays for your company. Basically, you’ve predicted which flights will delay and for those you predict will delay, you dispatch extra ground personnel to turn around flights quicker at the gate. Your model generates a confusion matrix with the following probabilities (these probabilities are calculated as the value in that position over the sum of the sample):</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highlight>
                  <a:srgbClr val="F7F7F7"/>
                </a:highlight>
                <a:latin typeface="Consolas"/>
                <a:ea typeface="Consolas"/>
                <a:cs typeface="Consolas"/>
                <a:sym typeface="Consolas"/>
              </a:rPr>
              <a:t>| TP: 0.14 | FP: 0.2 |</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 FN: 0.07 | TN: 0.6 |</a:t>
            </a:r>
          </a:p>
        </p:txBody>
      </p:sp>
      <p:sp>
        <p:nvSpPr>
          <p:cNvPr id="657" name="Shape 657"/>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658" name="Shape 65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59" name="Shape 659"/>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x="0" y="0"/>
          <a:ext cx="0" cy="0"/>
          <a:chOff x="0" y="0"/>
          <a:chExt cx="0" cy="0"/>
        </a:xfrm>
      </p:grpSpPr>
      <p:sp>
        <p:nvSpPr>
          <p:cNvPr id="664" name="Shape 664"/>
          <p:cNvSpPr/>
          <p:nvPr/>
        </p:nvSpPr>
        <p:spPr>
          <a:xfrm>
            <a:off x="2961475" y="2224350"/>
            <a:ext cx="9728700" cy="4437000"/>
          </a:xfrm>
          <a:prstGeom prst="rect">
            <a:avLst/>
          </a:prstGeom>
          <a:noFill/>
          <a:ln>
            <a:noFill/>
          </a:ln>
        </p:spPr>
        <p:txBody>
          <a:bodyPr anchorCtr="0" anchor="ctr" bIns="50800" lIns="50800" rIns="50800" tIns="50800">
            <a:noAutofit/>
          </a:bodyPr>
          <a:lstStyle/>
          <a:p>
            <a:pPr lvl="0" rtl="0">
              <a:lnSpc>
                <a:spcPct val="100000"/>
              </a:lnSpc>
              <a:spcBef>
                <a:spcPts val="0"/>
              </a:spcBef>
              <a:spcAft>
                <a:spcPts val="0"/>
              </a:spcAft>
              <a:buNone/>
            </a:pPr>
            <a:r>
              <a:rPr lang="en-US" sz="1800">
                <a:latin typeface="Georgia"/>
                <a:ea typeface="Georgia"/>
                <a:cs typeface="Georgia"/>
                <a:sym typeface="Georgia"/>
              </a:rPr>
              <a:t>In this case: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True Positive: Cost = $100 ground personnel. Benefit = $400 reduced flight crew time (we’ve shifted flight crew costs to ground crew which is cheaper).</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False Positive is idle extra ground personnel. Cost = $100</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False Negative: Cost = $400 (gotta pay our flight crew for extra time)</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true Negative: No cost/No Benefit.</a:t>
            </a:r>
          </a:p>
          <a:p>
            <a:pPr lvl="0" rtl="0">
              <a:lnSpc>
                <a:spcPct val="100000"/>
              </a:lnSpc>
              <a:spcBef>
                <a:spcPts val="0"/>
              </a:spcBef>
              <a:spcAft>
                <a:spcPts val="0"/>
              </a:spcAft>
              <a:buNone/>
            </a:pPr>
            <a:r>
              <a:t/>
            </a:r>
            <a:endParaRPr sz="1800">
              <a:latin typeface="Georgia"/>
              <a:ea typeface="Georgia"/>
              <a:cs typeface="Georgia"/>
              <a:sym typeface="Georgia"/>
            </a:endParaRPr>
          </a:p>
          <a:p>
            <a:pPr lvl="0" rtl="0">
              <a:spcBef>
                <a:spcPts val="0"/>
              </a:spcBef>
              <a:buNone/>
            </a:pPr>
            <a:r>
              <a:t/>
            </a:r>
            <a:endParaRPr sz="1800">
              <a:latin typeface="Georgia"/>
              <a:ea typeface="Georgia"/>
              <a:cs typeface="Georgia"/>
              <a:sym typeface="Georgia"/>
            </a:endParaRPr>
          </a:p>
        </p:txBody>
      </p:sp>
      <p:pic>
        <p:nvPicPr>
          <p:cNvPr id="665" name="Shape 6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6" name="Shape 66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67" name="Shape 667"/>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cxnSp>
        <p:nvCxnSpPr>
          <p:cNvPr id="668" name="Shape 66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69" name="Shape 669"/>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x="0" y="0"/>
          <a:ext cx="0" cy="0"/>
          <a:chOff x="0" y="0"/>
          <a:chExt cx="0" cy="0"/>
        </a:xfrm>
      </p:grpSpPr>
      <p:sp>
        <p:nvSpPr>
          <p:cNvPr id="674" name="Shape 674"/>
          <p:cNvSpPr/>
          <p:nvPr/>
        </p:nvSpPr>
        <p:spPr>
          <a:xfrm>
            <a:off x="2961475" y="2224350"/>
            <a:ext cx="9398400" cy="4437000"/>
          </a:xfrm>
          <a:prstGeom prst="rect">
            <a:avLst/>
          </a:prstGeom>
          <a:noFill/>
          <a:ln>
            <a:noFill/>
          </a:ln>
        </p:spPr>
        <p:txBody>
          <a:bodyPr anchorCtr="0" anchor="ctr" bIns="50800" lIns="50800" rIns="50800" tIns="50800">
            <a:noAutofit/>
          </a:bodyPr>
          <a:lstStyle/>
          <a:p>
            <a:pPr lvl="0" rtl="0">
              <a:lnSpc>
                <a:spcPct val="100000"/>
              </a:lnSpc>
              <a:spcBef>
                <a:spcPts val="0"/>
              </a:spcBef>
              <a:spcAft>
                <a:spcPts val="0"/>
              </a:spcAft>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To calculate Cost-Benefit, we'll use this following function:</a:t>
            </a:r>
          </a:p>
          <a:p>
            <a:pPr lvl="0" rtl="0">
              <a:spcBef>
                <a:spcPts val="0"/>
              </a:spcBef>
              <a:buClr>
                <a:schemeClr val="dk1"/>
              </a:buClr>
              <a:buFont typeface="Arial"/>
              <a:buNone/>
            </a:pPr>
            <a:r>
              <a:t/>
            </a: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Consolas"/>
                <a:ea typeface="Consolas"/>
                <a:cs typeface="Consolas"/>
                <a:sym typeface="Consolas"/>
              </a:rPr>
              <a:t>(P(TP) * B(TP)) + (P(TN) * B(TN)) + (P(FP) * C(FP)) + (C(FN) * C(FN))</a:t>
            </a:r>
          </a:p>
          <a:p>
            <a:pPr lvl="0" rtl="0">
              <a:spcBef>
                <a:spcPts val="0"/>
              </a:spcBef>
              <a:buNone/>
            </a:pPr>
            <a:r>
              <a:t/>
            </a: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Georgia"/>
                <a:ea typeface="Georgia"/>
                <a:cs typeface="Georgia"/>
                <a:sym typeface="Georgia"/>
              </a:rPr>
              <a:t>which for our marketing problem, comes out to this:</a:t>
            </a:r>
          </a:p>
          <a:p>
            <a:pPr lvl="0" rtl="0">
              <a:spcBef>
                <a:spcPts val="0"/>
              </a:spcBef>
              <a:buNone/>
            </a:pPr>
            <a:r>
              <a:t/>
            </a:r>
            <a:endParaRPr sz="1800">
              <a:latin typeface="Consolas"/>
              <a:ea typeface="Consolas"/>
              <a:cs typeface="Consolas"/>
              <a:sym typeface="Consolas"/>
            </a:endParaRPr>
          </a:p>
          <a:p>
            <a:pPr lvl="0" rtl="0">
              <a:spcBef>
                <a:spcPts val="0"/>
              </a:spcBef>
              <a:buClr>
                <a:schemeClr val="dk1"/>
              </a:buClr>
              <a:buSzPct val="61111"/>
              <a:buFont typeface="Arial"/>
              <a:buNone/>
            </a:pPr>
            <a:r>
              <a:rPr lang="en-US" sz="1800">
                <a:latin typeface="Consolas"/>
                <a:ea typeface="Consolas"/>
                <a:cs typeface="Consolas"/>
                <a:sym typeface="Consolas"/>
              </a:rPr>
              <a:t>(.14 * 300) + (.6 * 0) - (.2 * 100) - (.07 * 400)</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or -$6/flight.</a:t>
            </a:r>
          </a:p>
          <a:p>
            <a:pPr lvl="0" rtl="0">
              <a:spcBef>
                <a:spcPts val="0"/>
              </a:spcBef>
              <a:buNone/>
            </a:pPr>
            <a:r>
              <a:t/>
            </a:r>
            <a:endParaRPr sz="1800">
              <a:latin typeface="Georgia"/>
              <a:ea typeface="Georgia"/>
              <a:cs typeface="Georgia"/>
              <a:sym typeface="Georgia"/>
            </a:endParaRPr>
          </a:p>
        </p:txBody>
      </p:sp>
      <p:pic>
        <p:nvPicPr>
          <p:cNvPr id="675" name="Shape 67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6" name="Shape 67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77" name="Shape 677"/>
          <p:cNvSpPr/>
          <p:nvPr/>
        </p:nvSpPr>
        <p:spPr>
          <a:xfrm>
            <a:off x="2989800" y="1776150"/>
            <a:ext cx="8950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cxnSp>
        <p:nvCxnSpPr>
          <p:cNvPr id="678" name="Shape 678"/>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679" name="Shape 679"/>
          <p:cNvSpPr/>
          <p:nvPr/>
        </p:nvSpPr>
        <p:spPr>
          <a:xfrm>
            <a:off x="635000" y="736600"/>
            <a:ext cx="117249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3" name="Shape 683"/>
        <p:cNvGrpSpPr/>
        <p:nvPr/>
      </p:nvGrpSpPr>
      <p:grpSpPr>
        <a:xfrm>
          <a:off x="0" y="0"/>
          <a:ext cx="0" cy="0"/>
          <a:chOff x="0" y="0"/>
          <a:chExt cx="0" cy="0"/>
        </a:xfrm>
      </p:grpSpPr>
      <p:pic>
        <p:nvPicPr>
          <p:cNvPr id="684" name="Shape 68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5" name="Shape 68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86" name="Shape 686"/>
          <p:cNvSpPr/>
          <p:nvPr/>
        </p:nvSpPr>
        <p:spPr>
          <a:xfrm>
            <a:off x="2976800" y="2407785"/>
            <a:ext cx="7559399" cy="2496599"/>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hink about precision, recall, and cost benefit analysis to answer the following questions</a:t>
            </a:r>
            <a:r>
              <a:rPr lang="en-US" sz="1800">
                <a:latin typeface="Georgia"/>
                <a:ea typeface="Georgia"/>
                <a:cs typeface="Georgia"/>
                <a:sym typeface="Georgia"/>
              </a:rPr>
              <a:t>:</a:t>
            </a:r>
          </a:p>
          <a:p>
            <a:pPr lvl="0" rtl="0">
              <a:spcBef>
                <a:spcPts val="0"/>
              </a:spcBef>
              <a:buNone/>
            </a:pPr>
            <a:r>
              <a:t/>
            </a:r>
            <a:endParaRPr sz="1800">
              <a:latin typeface="Georgia"/>
              <a:ea typeface="Georgia"/>
              <a:cs typeface="Georgia"/>
              <a:sym typeface="Georgia"/>
            </a:endParaRPr>
          </a:p>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i="1" lang="en-US" sz="1800">
                <a:solidFill>
                  <a:srgbClr val="333333"/>
                </a:solidFill>
                <a:highlight>
                  <a:srgbClr val="FFFFFF"/>
                </a:highlight>
                <a:latin typeface="Georgia"/>
                <a:ea typeface="Georgia"/>
                <a:cs typeface="Georgia"/>
                <a:sym typeface="Georgia"/>
              </a:rPr>
              <a:t>precision</a:t>
            </a:r>
            <a:r>
              <a:rPr lang="en-US" sz="1800">
                <a:solidFill>
                  <a:srgbClr val="333333"/>
                </a:solidFill>
                <a:highlight>
                  <a:srgbClr val="FFFFFF"/>
                </a:highlight>
                <a:latin typeface="Georgia"/>
                <a:ea typeface="Georgia"/>
                <a:cs typeface="Georgia"/>
                <a:sym typeface="Georgia"/>
              </a:rPr>
              <a:t>? i.e., How might the model behave differently, and what effect would if have</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rtl="0">
              <a:spcBef>
                <a:spcPts val="0"/>
              </a:spcBef>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i="1" lang="en-US" sz="1800">
                <a:solidFill>
                  <a:srgbClr val="333333"/>
                </a:solidFill>
                <a:highlight>
                  <a:srgbClr val="FFFFFF"/>
                </a:highlight>
                <a:latin typeface="Georgia"/>
                <a:ea typeface="Georgia"/>
                <a:cs typeface="Georgia"/>
                <a:sym typeface="Georgia"/>
              </a:rPr>
              <a:t>recall</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hat would the most ideal model look like in this case</a:t>
            </a:r>
            <a:r>
              <a:rPr lang="en-US" sz="1800">
                <a:latin typeface="Georgia"/>
                <a:ea typeface="Georgia"/>
                <a:cs typeface="Georgia"/>
                <a:sym typeface="Georgia"/>
              </a:rPr>
              <a:t>?</a:t>
            </a:r>
          </a:p>
        </p:txBody>
      </p:sp>
      <p:sp>
        <p:nvSpPr>
          <p:cNvPr id="687" name="Shape 68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688" name="Shape 68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89" name="Shape 689"/>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FOLLOW UP QUESTIONS</a:t>
            </a:r>
          </a:p>
        </p:txBody>
      </p:sp>
      <p:cxnSp>
        <p:nvCxnSpPr>
          <p:cNvPr id="690" name="Shape 69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91" name="Shape 691"/>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i="1" lang="en-US" sz="2800">
                <a:solidFill>
                  <a:srgbClr val="E52123"/>
                </a:solidFill>
                <a:latin typeface="Georgia"/>
                <a:ea typeface="Georgia"/>
                <a:cs typeface="Georgia"/>
                <a:sym typeface="Georgia"/>
              </a:rPr>
              <a:t>Sagi Zisman</a:t>
            </a:r>
          </a:p>
          <a:p>
            <a:pPr indent="0" lvl="0" marL="0" marR="0" rtl="0" algn="l">
              <a:lnSpc>
                <a:spcPct val="121428"/>
              </a:lnSpc>
              <a:spcBef>
                <a:spcPts val="0"/>
              </a:spcBef>
              <a:buSzPct val="25000"/>
              <a:buNone/>
            </a:pPr>
            <a:r>
              <a:rPr i="1" lang="en-US" sz="2800">
                <a:solidFill>
                  <a:srgbClr val="EAEAEA"/>
                </a:solidFill>
                <a:latin typeface="Georgia"/>
                <a:ea typeface="Georgia"/>
                <a:cs typeface="Georgia"/>
                <a:sym typeface="Georgia"/>
              </a:rPr>
              <a:t>Data Science Consultant</a:t>
            </a:r>
            <a:r>
              <a:rPr b="0" i="1" lang="en-US" sz="2800" u="none" cap="none" strike="noStrike">
                <a:solidFill>
                  <a:srgbClr val="EAEAEA"/>
                </a:solidFill>
                <a:latin typeface="Georgia"/>
                <a:ea typeface="Georgia"/>
                <a:cs typeface="Georgia"/>
                <a:sym typeface="Georgia"/>
              </a:rPr>
              <a:t> </a:t>
            </a:r>
          </a:p>
        </p:txBody>
      </p:sp>
      <p:sp>
        <p:nvSpPr>
          <p:cNvPr id="435" name="Shape 435"/>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COMMUNICATING RESULTS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x="0" y="0"/>
          <a:ext cx="0" cy="0"/>
          <a:chOff x="0" y="0"/>
          <a:chExt cx="0" cy="0"/>
        </a:xfrm>
      </p:grpSpPr>
      <p:sp>
        <p:nvSpPr>
          <p:cNvPr id="696" name="Shape 696"/>
          <p:cNvSpPr txBox="1"/>
          <p:nvPr>
            <p:ph idx="1" type="body"/>
          </p:nvPr>
        </p:nvSpPr>
        <p:spPr>
          <a:xfrm>
            <a:off x="632050" y="1708300"/>
            <a:ext cx="11734800" cy="3022500"/>
          </a:xfrm>
          <a:prstGeom prst="rect">
            <a:avLst/>
          </a:prstGeom>
        </p:spPr>
        <p:txBody>
          <a:bodyPr anchorCtr="0" anchor="t" bIns="91425" lIns="91425" rIns="91425" tIns="91425">
            <a:noAutofit/>
          </a:bodyPr>
          <a:lstStyle/>
          <a:p>
            <a:pPr lvl="0">
              <a:spcBef>
                <a:spcPts val="0"/>
              </a:spcBef>
              <a:buNone/>
            </a:pPr>
            <a:r>
              <a:rPr lang="en-US" sz="2400"/>
              <a:t>Typically, the =1 category will have a lower prior probability of occurring. In our case, the probability that a random flight is delayed is 20%. </a:t>
            </a:r>
          </a:p>
          <a:p>
            <a:pPr lvl="0">
              <a:spcBef>
                <a:spcPts val="0"/>
              </a:spcBef>
              <a:buNone/>
            </a:pPr>
            <a:r>
              <a:t/>
            </a:r>
            <a:endParaRPr sz="2400"/>
          </a:p>
          <a:p>
            <a:pPr lvl="0">
              <a:spcBef>
                <a:spcPts val="0"/>
              </a:spcBef>
              <a:buNone/>
            </a:pPr>
            <a:r>
              <a:rPr lang="en-US" sz="2400"/>
              <a:t>We can see from our costs, that recall is very important and more important than precision because the cost of a FN is high (-$400) and increasing precision (similar to reducing FP) isn’t as impactful because the costs of a FP are only (-$100). </a:t>
            </a:r>
          </a:p>
          <a:p>
            <a:pPr lvl="0">
              <a:spcBef>
                <a:spcPts val="0"/>
              </a:spcBef>
              <a:buNone/>
            </a:pPr>
            <a:r>
              <a:t/>
            </a:r>
            <a:endParaRPr sz="2400"/>
          </a:p>
        </p:txBody>
      </p:sp>
      <p:sp>
        <p:nvSpPr>
          <p:cNvPr id="697" name="Shape 697"/>
          <p:cNvSpPr/>
          <p:nvPr/>
        </p:nvSpPr>
        <p:spPr>
          <a:xfrm>
            <a:off x="635000" y="736600"/>
            <a:ext cx="117249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1" name="Shape 701"/>
        <p:cNvGrpSpPr/>
        <p:nvPr/>
      </p:nvGrpSpPr>
      <p:grpSpPr>
        <a:xfrm>
          <a:off x="0" y="0"/>
          <a:ext cx="0" cy="0"/>
          <a:chOff x="0" y="0"/>
          <a:chExt cx="0" cy="0"/>
        </a:xfrm>
      </p:grpSpPr>
      <p:sp>
        <p:nvSpPr>
          <p:cNvPr id="702" name="Shape 70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703" name="Shape 70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SHOWING WORK</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7" name="Shape 707"/>
        <p:cNvGrpSpPr/>
        <p:nvPr/>
      </p:nvGrpSpPr>
      <p:grpSpPr>
        <a:xfrm>
          <a:off x="0" y="0"/>
          <a:ext cx="0" cy="0"/>
          <a:chOff x="0" y="0"/>
          <a:chExt cx="0" cy="0"/>
        </a:xfrm>
      </p:grpSpPr>
      <p:sp>
        <p:nvSpPr>
          <p:cNvPr id="708" name="Shape 7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SHOWING WORK</a:t>
            </a:r>
          </a:p>
        </p:txBody>
      </p:sp>
      <p:sp>
        <p:nvSpPr>
          <p:cNvPr id="709" name="Shape 70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spent a lot of time exploring our data and building a reasonable model that performs well.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look at our visuals, they are most likely:</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Statistically heavy:  Most people don’t understand histograms.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Overly complicated:  Scatter matrices produce too much information.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Poorly labeled:  Code doesn’t require adding labels, so you may not have added them.</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3" name="Shape 713"/>
        <p:cNvGrpSpPr/>
        <p:nvPr/>
      </p:nvGrpSpPr>
      <p:grpSpPr>
        <a:xfrm>
          <a:off x="0" y="0"/>
          <a:ext cx="0" cy="0"/>
          <a:chOff x="0" y="0"/>
          <a:chExt cx="0" cy="0"/>
        </a:xfrm>
      </p:grpSpPr>
      <p:sp>
        <p:nvSpPr>
          <p:cNvPr id="714" name="Shape 71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SHOWING WORK</a:t>
            </a:r>
          </a:p>
        </p:txBody>
      </p:sp>
      <p:sp>
        <p:nvSpPr>
          <p:cNvPr id="715" name="Shape 71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In order to convey important information to our audience, make sure our charts are: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Simplified</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Easily interpretable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Clearly labeled</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SIMPLIFIED</a:t>
            </a:r>
          </a:p>
        </p:txBody>
      </p:sp>
      <p:sp>
        <p:nvSpPr>
          <p:cNvPr id="721" name="Shape 72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At most, you’ll want to include figures that either explain a variable on its own or explain that variable’s relationship with a target.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your model used a data transformation (like natural log), just visualize the original data.</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Try to remove any unnecessary complexity.</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5" name="Shape 725"/>
        <p:cNvGrpSpPr/>
        <p:nvPr/>
      </p:nvGrpSpPr>
      <p:grpSpPr>
        <a:xfrm>
          <a:off x="0" y="0"/>
          <a:ext cx="0" cy="0"/>
          <a:chOff x="0" y="0"/>
          <a:chExt cx="0" cy="0"/>
        </a:xfrm>
      </p:grpSpPr>
      <p:sp>
        <p:nvSpPr>
          <p:cNvPr id="726" name="Shape 7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EASILY INTERPRETABLE</a:t>
            </a:r>
          </a:p>
        </p:txBody>
      </p:sp>
      <p:sp>
        <p:nvSpPr>
          <p:cNvPr id="727" name="Shape 72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Any stakeholder looking at a figure should be seeing the exact same thing you’re seeing.</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 good test for this is to share the visual with others less familiar with the data and see if they come to the same conclusion.</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How long did it take them?</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1" name="Shape 731"/>
        <p:cNvGrpSpPr/>
        <p:nvPr/>
      </p:nvGrpSpPr>
      <p:grpSpPr>
        <a:xfrm>
          <a:off x="0" y="0"/>
          <a:ext cx="0" cy="0"/>
          <a:chOff x="0" y="0"/>
          <a:chExt cx="0" cy="0"/>
        </a:xfrm>
      </p:grpSpPr>
      <p:sp>
        <p:nvSpPr>
          <p:cNvPr id="732" name="Shape 7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CLEARLY LABELED</a:t>
            </a:r>
          </a:p>
        </p:txBody>
      </p:sp>
      <p:sp>
        <p:nvSpPr>
          <p:cNvPr id="733" name="Shape 73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Take the time to clearly label your axis, title your plot, and double check your scales - especially if the figures should be comparable.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you’re showing two graphs side by side, they should follow the same Y axis.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x="0" y="0"/>
          <a:ext cx="0" cy="0"/>
          <a:chOff x="0" y="0"/>
          <a:chExt cx="0" cy="0"/>
        </a:xfrm>
      </p:grpSpPr>
      <p:sp>
        <p:nvSpPr>
          <p:cNvPr id="738" name="Shape 7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QUESTION TO ASK</a:t>
            </a:r>
          </a:p>
        </p:txBody>
      </p:sp>
      <p:sp>
        <p:nvSpPr>
          <p:cNvPr id="739" name="Shape 73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When building visuals for another audience, ask yourself these questions:</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Who</a:t>
            </a:r>
            <a:r>
              <a:rPr lang="en-US" sz="2800">
                <a:latin typeface="Georgia"/>
                <a:ea typeface="Georgia"/>
                <a:cs typeface="Georgia"/>
                <a:sym typeface="Georgia"/>
              </a:rPr>
              <a:t>:  Who is my target audience for the visual?</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What</a:t>
            </a:r>
            <a:r>
              <a:rPr lang="en-US" sz="2800">
                <a:latin typeface="Georgia"/>
                <a:ea typeface="Georgia"/>
                <a:cs typeface="Georgia"/>
                <a:sym typeface="Georgia"/>
              </a:rPr>
              <a:t>:  What do they already know about this project?  What do they need to know?</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How</a:t>
            </a:r>
            <a:r>
              <a:rPr lang="en-US" sz="2800">
                <a:latin typeface="Georgia"/>
                <a:ea typeface="Georgia"/>
                <a:cs typeface="Georgia"/>
                <a:sym typeface="Georgia"/>
              </a:rPr>
              <a:t>:  How does my project affect this audience?  How might they interpret (or misinterpret) the data?</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sp>
        <p:nvSpPr>
          <p:cNvPr id="744" name="Shape 74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745" name="Shape 74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VISUALIZING MODELS OVER VARIABLES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sp>
        <p:nvSpPr>
          <p:cNvPr id="750" name="Shape 75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One effective way to explain your model over particular variables is to plot the predicted values against the most explanatory variables.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in logistic regression, plotting the probability of a class against a variable can help explain the range of effect of the model.</a:t>
            </a:r>
          </a:p>
          <a:p>
            <a:pPr lvl="0" marR="0" rtl="0" algn="l">
              <a:spcBef>
                <a:spcPts val="0"/>
              </a:spcBef>
              <a:buNone/>
            </a:pPr>
            <a:r>
              <a:t/>
            </a:r>
            <a:endParaRPr sz="2800">
              <a:solidFill>
                <a:schemeClr val="dk1"/>
              </a:solidFill>
              <a:latin typeface="Georgia"/>
              <a:ea typeface="Georgia"/>
              <a:cs typeface="Georgia"/>
              <a:sym typeface="Georgia"/>
            </a:endParaRPr>
          </a:p>
        </p:txBody>
      </p:sp>
      <p:sp>
        <p:nvSpPr>
          <p:cNvPr id="751" name="Shape 75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COMMUNICATING RESULTS</a:t>
            </a:r>
          </a:p>
        </p:txBody>
      </p:sp>
      <p:sp>
        <p:nvSpPr>
          <p:cNvPr id="441" name="Shape 441"/>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trade-offs between the precision and recall of a model while articulating the cost of false positives vs. false negative</a:t>
            </a:r>
            <a:r>
              <a:rPr lang="en-US" sz="2800">
                <a:latin typeface="Georgia"/>
                <a:ea typeface="Georgia"/>
                <a:cs typeface="Georgia"/>
                <a:sym typeface="Georgia"/>
              </a:rPr>
              <a:t>s</a:t>
            </a:r>
          </a:p>
          <a:p>
            <a:pPr indent="-256540" lvl="0" marL="203200" marR="0" rtl="0" algn="l">
              <a:spcBef>
                <a:spcPts val="100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escribe the difference between visualization for presentations vs. exploratory data analysi</a:t>
            </a:r>
            <a:r>
              <a:rPr lang="en-US" sz="2800">
                <a:latin typeface="Georgia"/>
                <a:ea typeface="Georgia"/>
                <a:cs typeface="Georgia"/>
                <a:sym typeface="Georgia"/>
              </a:rPr>
              <a:t>s</a:t>
            </a:r>
          </a:p>
          <a:p>
            <a:pPr indent="-256540" lvl="0" marL="203200" marR="0" rtl="0" algn="l">
              <a:spcBef>
                <a:spcPts val="1000"/>
              </a:spcBef>
              <a:buSzPct val="100000"/>
              <a:buFont typeface="Georgia"/>
              <a:buChar char="‣"/>
            </a:pPr>
            <a:r>
              <a:rPr lang="en-US" sz="2800">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components of a concise, convincing report and how they relate to specific audiences/stakeholder</a:t>
            </a:r>
            <a:r>
              <a:rPr lang="en-US" sz="2800">
                <a:latin typeface="Georgia"/>
                <a:ea typeface="Georgia"/>
                <a:cs typeface="Georgia"/>
                <a:sym typeface="Georgia"/>
              </a:rPr>
              <a:t>s</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5" name="Shape 755"/>
        <p:cNvGrpSpPr/>
        <p:nvPr/>
      </p:nvGrpSpPr>
      <p:grpSpPr>
        <a:xfrm>
          <a:off x="0" y="0"/>
          <a:ext cx="0" cy="0"/>
          <a:chOff x="0" y="0"/>
          <a:chExt cx="0" cy="0"/>
        </a:xfrm>
      </p:grpSpPr>
      <p:sp>
        <p:nvSpPr>
          <p:cNvPr id="756" name="Shape 75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We’ll use the flight delay data for all following examples.  </a:t>
            </a:r>
            <a:r>
              <a:rPr lang="en-US" sz="2800">
                <a:solidFill>
                  <a:schemeClr val="dk1"/>
                </a:solidFill>
                <a:latin typeface="Georgia"/>
                <a:ea typeface="Georgia"/>
                <a:cs typeface="Georgia"/>
                <a:sym typeface="Georgia"/>
              </a:rPr>
              <a:t>Let’s build our first model and plot.</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Open the starter code from the class repo and follow along.</a:t>
            </a:r>
          </a:p>
        </p:txBody>
      </p:sp>
      <p:sp>
        <p:nvSpPr>
          <p:cNvPr id="757" name="Shape 75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1" name="Shape 761"/>
        <p:cNvGrpSpPr/>
        <p:nvPr/>
      </p:nvGrpSpPr>
      <p:grpSpPr>
        <a:xfrm>
          <a:off x="0" y="0"/>
          <a:ext cx="0" cy="0"/>
          <a:chOff x="0" y="0"/>
          <a:chExt cx="0" cy="0"/>
        </a:xfrm>
      </p:grpSpPr>
      <p:sp>
        <p:nvSpPr>
          <p:cNvPr id="762" name="Shape 76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200">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read in the file and generate a quick model (assume we've done the data exploration already)</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pandas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pd</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sklearn.linear_model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lm</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matplotlib.pyplot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plt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pd.read_csv(</a:t>
            </a:r>
            <a:r>
              <a:rPr lang="en-US" sz="2200">
                <a:solidFill>
                  <a:srgbClr val="183691"/>
                </a:solidFill>
                <a:highlight>
                  <a:srgbClr val="F7F7F7"/>
                </a:highlight>
                <a:latin typeface="Consolas"/>
                <a:ea typeface="Consolas"/>
                <a:cs typeface="Consolas"/>
                <a:sym typeface="Consolas"/>
              </a:rPr>
              <a:t>'../../assets/dataset/flight_delays.csv'</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df.join(pd.get_dummies(df[</a:t>
            </a:r>
            <a:r>
              <a:rPr lang="en-US" sz="2200">
                <a:solidFill>
                  <a:srgbClr val="183691"/>
                </a:solidFill>
                <a:highlight>
                  <a:srgbClr val="F7F7F7"/>
                </a:highlight>
                <a:latin typeface="Consolas"/>
                <a:ea typeface="Consolas"/>
                <a:cs typeface="Consolas"/>
                <a:sym typeface="Consolas"/>
              </a:rPr>
              <a:t>'DAY_OF_WEEK'</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prefix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'dow'</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.notnull()].copy()</a:t>
            </a:r>
            <a:br>
              <a:rPr lang="en-US" sz="2200">
                <a:solidFill>
                  <a:srgbClr val="333333"/>
                </a:solidFill>
                <a:highlight>
                  <a:srgbClr val="F7F7F7"/>
                </a:highlight>
                <a:latin typeface="Consolas"/>
                <a:ea typeface="Consolas"/>
                <a:cs typeface="Consolas"/>
                <a:sym typeface="Consolas"/>
              </a:rPr>
            </a:br>
          </a:p>
        </p:txBody>
      </p:sp>
      <p:sp>
        <p:nvSpPr>
          <p:cNvPr id="763" name="Shape 7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sp>
        <p:nvSpPr>
          <p:cNvPr id="768" name="Shape 768"/>
          <p:cNvSpPr txBox="1"/>
          <p:nvPr>
            <p:ph idx="1" type="body"/>
          </p:nvPr>
        </p:nvSpPr>
        <p:spPr>
          <a:xfrm>
            <a:off x="635000" y="1301275"/>
            <a:ext cx="12009600" cy="3809999"/>
          </a:xfrm>
          <a:prstGeom prst="rect">
            <a:avLst/>
          </a:prstGeom>
          <a:noFill/>
          <a:ln>
            <a:noFill/>
          </a:ln>
        </p:spPr>
        <p:txBody>
          <a:bodyPr anchorCtr="0" anchor="t" bIns="0" lIns="0" rIns="0" tIns="0">
            <a:noAutofit/>
          </a:bodyPr>
          <a:lstStyle/>
          <a:p>
            <a:pPr lvl="0" rtl="0">
              <a:lnSpc>
                <a:spcPct val="100000"/>
              </a:lnSpc>
              <a:spcBef>
                <a:spcPts val="0"/>
              </a:spcBef>
              <a:buNone/>
            </a:pPr>
            <a:r>
              <a:t/>
            </a:r>
            <a:endParaRPr sz="2200">
              <a:solidFill>
                <a:srgbClr val="333333"/>
              </a:solidFill>
              <a:highlight>
                <a:srgbClr val="F7F7F7"/>
              </a:highlight>
              <a:latin typeface="Consolas"/>
              <a:ea typeface="Consolas"/>
              <a:cs typeface="Consolas"/>
              <a:sym typeface="Consolas"/>
            </a:endParaRPr>
          </a:p>
          <a:p>
            <a:pPr lvl="0" rtl="0">
              <a:spcBef>
                <a:spcPts val="0"/>
              </a:spcBef>
              <a:buNone/>
            </a:pPr>
            <a:r>
              <a:rPr lang="en-US" sz="2200">
                <a:solidFill>
                  <a:srgbClr val="969896"/>
                </a:solidFill>
                <a:highlight>
                  <a:srgbClr val="F7F7F7"/>
                </a:highlight>
                <a:latin typeface="Consolas"/>
                <a:ea typeface="Consolas"/>
                <a:cs typeface="Consolas"/>
                <a:sym typeface="Consolas"/>
              </a:rPr>
              <a:t># Build a model</a:t>
            </a:r>
          </a:p>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'dow_1'</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'dow_2'</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'dow_3'</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'dow_4'</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'dow_5'</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'dow_6'</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df[</a:t>
            </a:r>
            <a:r>
              <a:rPr lang="en-US" sz="2200">
                <a:solidFill>
                  <a:srgbClr val="183691"/>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p>
        </p:txBody>
      </p:sp>
      <p:sp>
        <p:nvSpPr>
          <p:cNvPr id="769" name="Shape 76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3" name="Shape 773"/>
        <p:cNvGrpSpPr/>
        <p:nvPr/>
      </p:nvGrpSpPr>
      <p:grpSpPr>
        <a:xfrm>
          <a:off x="0" y="0"/>
          <a:ext cx="0" cy="0"/>
          <a:chOff x="0" y="0"/>
          <a:chExt cx="0" cy="0"/>
        </a:xfrm>
      </p:grpSpPr>
      <p:sp>
        <p:nvSpPr>
          <p:cNvPr id="774" name="Shape 774"/>
          <p:cNvSpPr txBox="1"/>
          <p:nvPr>
            <p:ph idx="1" type="body"/>
          </p:nvPr>
        </p:nvSpPr>
        <p:spPr>
          <a:xfrm>
            <a:off x="634999" y="1301275"/>
            <a:ext cx="12204899" cy="3809999"/>
          </a:xfrm>
          <a:prstGeom prst="rect">
            <a:avLst/>
          </a:prstGeom>
          <a:noFill/>
          <a:ln>
            <a:noFill/>
          </a:ln>
        </p:spPr>
        <p:txBody>
          <a:bodyPr anchorCtr="0" anchor="t" bIns="0" lIns="0" rIns="0" tIns="0">
            <a:noAutofit/>
          </a:bodyPr>
          <a:lstStyle/>
          <a:p>
            <a:pPr lvl="0" rtl="0">
              <a:lnSpc>
                <a:spcPct val="100000"/>
              </a:lnSpc>
              <a:spcBef>
                <a:spcPts val="0"/>
              </a:spcBef>
              <a:buNone/>
            </a:pPr>
            <a:r>
              <a:t/>
            </a:r>
            <a:endParaRPr sz="2200">
              <a:solidFill>
                <a:srgbClr val="333333"/>
              </a:solidFill>
              <a:highlight>
                <a:srgbClr val="F7F7F7"/>
              </a:highlight>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Create a plot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colors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'blue'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'green'</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'red'</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'purple'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'orange'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'brown'</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for</a:t>
            </a:r>
            <a:r>
              <a:rPr lang="en-US" sz="2200">
                <a:solidFill>
                  <a:srgbClr val="333333"/>
                </a:solidFill>
                <a:highlight>
                  <a:srgbClr val="F7F7F7"/>
                </a:highlight>
                <a:latin typeface="Consolas"/>
                <a:ea typeface="Consolas"/>
                <a:cs typeface="Consolas"/>
                <a:sym typeface="Consolas"/>
              </a:rPr>
              <a:t> e, c </a:t>
            </a:r>
            <a:r>
              <a:rPr lang="en-US" sz="2200">
                <a:solidFill>
                  <a:srgbClr val="A71D5D"/>
                </a:solidFill>
                <a:highlight>
                  <a:srgbClr val="F7F7F7"/>
                </a:highlight>
                <a:latin typeface="Consolas"/>
                <a:ea typeface="Consolas"/>
                <a:cs typeface="Consolas"/>
                <a:sym typeface="Consolas"/>
              </a:rPr>
              <a:t>in</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enumerate</a:t>
            </a:r>
            <a:r>
              <a:rPr lang="en-US" sz="2200">
                <a:solidFill>
                  <a:srgbClr val="333333"/>
                </a:solidFill>
                <a:highlight>
                  <a:srgbClr val="F7F7F7"/>
                </a:highlight>
                <a:latin typeface="Consolas"/>
                <a:ea typeface="Consolas"/>
                <a:cs typeface="Consolas"/>
                <a:sym typeface="Consolas"/>
              </a:rPr>
              <a:t>(colors):</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df[df[features[e]]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].plot(</a:t>
            </a:r>
            <a:r>
              <a:rPr lang="en-US" sz="2200">
                <a:solidFill>
                  <a:srgbClr val="ED6A43"/>
                </a:solidFill>
                <a:highlight>
                  <a:srgbClr val="F7F7F7"/>
                </a:highlight>
                <a:latin typeface="Consolas"/>
                <a:ea typeface="Consolas"/>
                <a:cs typeface="Consolas"/>
                <a:sym typeface="Consolas"/>
              </a:rPr>
              <a:t>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kind</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'scatter'</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color</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c, </a:t>
            </a:r>
            <a:r>
              <a:rPr lang="en-US" sz="2200">
                <a:solidFill>
                  <a:srgbClr val="ED6A43"/>
                </a:solidFill>
                <a:highlight>
                  <a:srgbClr val="F7F7F7"/>
                </a:highlight>
                <a:latin typeface="Consolas"/>
                <a:ea typeface="Consolas"/>
                <a:cs typeface="Consolas"/>
                <a:sym typeface="Consolas"/>
              </a:rPr>
              <a:t>ax</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ax)</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 of Delay\n Based on Day of Week and Time of Day'</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buNone/>
            </a:pPr>
            <a:r>
              <a:t/>
            </a:r>
            <a:endParaRPr sz="2200">
              <a:latin typeface="Consolas"/>
              <a:ea typeface="Consolas"/>
              <a:cs typeface="Consolas"/>
              <a:sym typeface="Consolas"/>
            </a:endParaRPr>
          </a:p>
        </p:txBody>
      </p:sp>
      <p:sp>
        <p:nvSpPr>
          <p:cNvPr id="775" name="Shape 77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9" name="Shape 779"/>
        <p:cNvGrpSpPr/>
        <p:nvPr/>
      </p:nvGrpSpPr>
      <p:grpSpPr>
        <a:xfrm>
          <a:off x="0" y="0"/>
          <a:ext cx="0" cy="0"/>
          <a:chOff x="0" y="0"/>
          <a:chExt cx="0" cy="0"/>
        </a:xfrm>
      </p:grpSpPr>
      <p:sp>
        <p:nvSpPr>
          <p:cNvPr id="780" name="Shape 780"/>
          <p:cNvSpPr txBox="1"/>
          <p:nvPr>
            <p:ph idx="1" type="body"/>
          </p:nvPr>
        </p:nvSpPr>
        <p:spPr>
          <a:xfrm>
            <a:off x="635000" y="1143625"/>
            <a:ext cx="4172700" cy="57396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visual can help showcase the range of effect on delays from both day of the week and time of day.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Given this model, some days are more likely to have delays than others.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likelihood of delay increases as the day goes on.</a:t>
            </a:r>
          </a:p>
        </p:txBody>
      </p:sp>
      <p:sp>
        <p:nvSpPr>
          <p:cNvPr id="781" name="Shape 781"/>
          <p:cNvSpPr/>
          <p:nvPr/>
        </p:nvSpPr>
        <p:spPr>
          <a:xfrm>
            <a:off x="635000" y="711925"/>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pic>
        <p:nvPicPr>
          <p:cNvPr id="782" name="Shape 782"/>
          <p:cNvPicPr preferRelativeResize="0"/>
          <p:nvPr/>
        </p:nvPicPr>
        <p:blipFill>
          <a:blip r:embed="rId3">
            <a:alphaModFix/>
          </a:blip>
          <a:stretch>
            <a:fillRect/>
          </a:stretch>
        </p:blipFill>
        <p:spPr>
          <a:xfrm>
            <a:off x="4922600" y="1301225"/>
            <a:ext cx="8021150" cy="5865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6" name="Shape 786"/>
        <p:cNvGrpSpPr/>
        <p:nvPr/>
      </p:nvGrpSpPr>
      <p:grpSpPr>
        <a:xfrm>
          <a:off x="0" y="0"/>
          <a:ext cx="0" cy="0"/>
          <a:chOff x="0" y="0"/>
          <a:chExt cx="0" cy="0"/>
        </a:xfrm>
      </p:grpSpPr>
      <p:pic>
        <p:nvPicPr>
          <p:cNvPr id="787" name="Shape 78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8" name="Shape 78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89" name="Shape 789"/>
          <p:cNvSpPr/>
          <p:nvPr/>
        </p:nvSpPr>
        <p:spPr>
          <a:xfrm>
            <a:off x="2961475" y="2224350"/>
            <a:ext cx="9259500" cy="2496600"/>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djust the model to make delay predictions using airlines (instead of day of week) and time, then plot the effect on P(CRS_DEP_TIME=1).</a:t>
            </a:r>
          </a:p>
          <a:p>
            <a:pPr lvl="0" rtl="0">
              <a:spcBef>
                <a:spcPts val="0"/>
              </a:spcBef>
              <a:buNone/>
            </a:pPr>
            <a:r>
              <a:t/>
            </a:r>
            <a:endParaRPr sz="1800">
              <a:latin typeface="Georgia"/>
              <a:ea typeface="Georgia"/>
              <a:cs typeface="Georgia"/>
              <a:sym typeface="Georgia"/>
            </a:endParaRPr>
          </a:p>
          <a:p>
            <a:pPr indent="-342900" lvl="0" marL="457200" rtl="0">
              <a:spcBef>
                <a:spcPts val="0"/>
              </a:spcBef>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ry plotting the inverse: pick either model and plot the effect on P(CRS_DEP_TIME=0)</a:t>
            </a:r>
            <a:r>
              <a:rPr lang="en-US" sz="1800">
                <a:latin typeface="Georgia"/>
                <a:ea typeface="Georgia"/>
                <a:cs typeface="Georgia"/>
                <a:sym typeface="Georgia"/>
              </a:rPr>
              <a:t>.</a:t>
            </a:r>
          </a:p>
        </p:txBody>
      </p:sp>
      <p:sp>
        <p:nvSpPr>
          <p:cNvPr id="790" name="Shape 790"/>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The new plots</a:t>
            </a:r>
          </a:p>
        </p:txBody>
      </p:sp>
      <p:sp>
        <p:nvSpPr>
          <p:cNvPr id="791" name="Shape 791"/>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92" name="Shape 792"/>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793" name="Shape 793"/>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794" name="Shape 794"/>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TRY IT OUT</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sp>
        <p:nvSpPr>
          <p:cNvPr id="799" name="Shape 79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800" name="Shape 80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VISUALIZING PERFORMANCE AGAINST BASELINE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4" name="Shape 804"/>
        <p:cNvGrpSpPr/>
        <p:nvPr/>
      </p:nvGrpSpPr>
      <p:grpSpPr>
        <a:xfrm>
          <a:off x="0" y="0"/>
          <a:ext cx="0" cy="0"/>
          <a:chOff x="0" y="0"/>
          <a:chExt cx="0" cy="0"/>
        </a:xfrm>
      </p:grpSpPr>
      <p:sp>
        <p:nvSpPr>
          <p:cNvPr id="805" name="Shape 80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Another approach of visualization is the effect of your model against a baseline, or - even better - against previous models.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Plots like this will also be useful when talking to your peers - other data scientists or analysts who are familiar with your project and interested in the progress you’ve made.</a:t>
            </a:r>
          </a:p>
          <a:p>
            <a:pPr lvl="0" marR="0" rtl="0" algn="l">
              <a:spcBef>
                <a:spcPts val="0"/>
              </a:spcBef>
              <a:buNone/>
            </a:pPr>
            <a:r>
              <a:t/>
            </a:r>
            <a:endParaRPr sz="2800">
              <a:latin typeface="Georgia"/>
              <a:ea typeface="Georgia"/>
              <a:cs typeface="Georgia"/>
              <a:sym typeface="Georgia"/>
            </a:endParaRPr>
          </a:p>
        </p:txBody>
      </p:sp>
      <p:sp>
        <p:nvSpPr>
          <p:cNvPr id="806" name="Shape 80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classification, we’ve practiced plotting AUC and precision-recall plots.  Consider the premise of each:</a:t>
            </a:r>
          </a:p>
        </p:txBody>
      </p:sp>
      <p:sp>
        <p:nvSpPr>
          <p:cNvPr id="812" name="Shape 81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pic>
        <p:nvPicPr>
          <p:cNvPr id="813" name="Shape 813"/>
          <p:cNvPicPr preferRelativeResize="0"/>
          <p:nvPr/>
        </p:nvPicPr>
        <p:blipFill>
          <a:blip r:embed="rId3">
            <a:alphaModFix/>
          </a:blip>
          <a:stretch>
            <a:fillRect/>
          </a:stretch>
        </p:blipFill>
        <p:spPr>
          <a:xfrm>
            <a:off x="7835900" y="2585237"/>
            <a:ext cx="4762500" cy="4429125"/>
          </a:xfrm>
          <a:prstGeom prst="rect">
            <a:avLst/>
          </a:prstGeom>
          <a:noFill/>
          <a:ln>
            <a:noFill/>
          </a:ln>
        </p:spPr>
      </p:pic>
      <p:sp>
        <p:nvSpPr>
          <p:cNvPr id="814" name="Shape 814"/>
          <p:cNvSpPr txBox="1"/>
          <p:nvPr/>
        </p:nvSpPr>
        <p:spPr>
          <a:xfrm>
            <a:off x="613175" y="3056650"/>
            <a:ext cx="7299000" cy="4022999"/>
          </a:xfrm>
          <a:prstGeom prst="rect">
            <a:avLst/>
          </a:prstGeom>
          <a:noFill/>
          <a:ln>
            <a:noFill/>
          </a:ln>
        </p:spPr>
        <p:txBody>
          <a:bodyPr anchorCtr="0" anchor="t" bIns="91425" lIns="91425" rIns="91425" tIns="91425">
            <a:noAutofit/>
          </a:bodyPr>
          <a:lstStyle/>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AUC plots explain and represent “accuracy” as having the largest area under the curve. Good models will be high and to the left.</a:t>
            </a:r>
          </a:p>
          <a:p>
            <a:pPr lvl="0" rtl="0">
              <a:spcBef>
                <a:spcPts val="0"/>
              </a:spcBef>
              <a:buClr>
                <a:schemeClr val="dk1"/>
              </a:buClr>
              <a:buFont typeface="Arial"/>
              <a:buNone/>
            </a:pPr>
            <a:r>
              <a:t/>
            </a:r>
            <a:endParaRPr sz="2800">
              <a:solidFill>
                <a:schemeClr val="dk1"/>
              </a:solidFill>
              <a:latin typeface="Georgia"/>
              <a:ea typeface="Georgia"/>
              <a:cs typeface="Georgia"/>
              <a:sym typeface="Georgia"/>
            </a:endParaRPr>
          </a:p>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it will depend on the </a:t>
            </a:r>
            <a:r>
              <a:rPr i="1" lang="en-US" sz="2800">
                <a:solidFill>
                  <a:schemeClr val="dk1"/>
                </a:solidFill>
                <a:latin typeface="Georgia"/>
                <a:ea typeface="Georgia"/>
                <a:cs typeface="Georgia"/>
                <a:sym typeface="Georgia"/>
              </a:rPr>
              <a:t>cost</a:t>
            </a:r>
            <a:r>
              <a:rPr lang="en-US" sz="2800">
                <a:solidFill>
                  <a:schemeClr val="dk1"/>
                </a:solidFill>
                <a:latin typeface="Georgia"/>
                <a:ea typeface="Georgia"/>
                <a:cs typeface="Georgia"/>
                <a:sym typeface="Georgia"/>
              </a:rPr>
              <a:t> requirements.  Either a model will have good recall at the cost of precision or vice versa.</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8" name="Shape 818"/>
        <p:cNvGrpSpPr/>
        <p:nvPr/>
      </p:nvGrpSpPr>
      <p:grpSpPr>
        <a:xfrm>
          <a:off x="0" y="0"/>
          <a:ext cx="0" cy="0"/>
          <a:chOff x="0" y="0"/>
          <a:chExt cx="0" cy="0"/>
        </a:xfrm>
      </p:grpSpPr>
      <p:sp>
        <p:nvSpPr>
          <p:cNvPr id="819" name="Shape 81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When comparing multiple models: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For AUC plots, you’ll be interested in which model has the </a:t>
            </a:r>
            <a:r>
              <a:rPr i="1" lang="en-US" sz="2800">
                <a:latin typeface="Georgia"/>
                <a:ea typeface="Georgia"/>
                <a:cs typeface="Georgia"/>
                <a:sym typeface="Georgia"/>
              </a:rPr>
              <a:t>largest</a:t>
            </a:r>
            <a:r>
              <a:rPr lang="en-US" sz="2800">
                <a:latin typeface="Georgia"/>
                <a:ea typeface="Georgia"/>
                <a:cs typeface="Georgia"/>
                <a:sym typeface="Georgia"/>
              </a:rPr>
              <a:t> area under the curve.</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820" name="Shape 8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pic>
        <p:nvPicPr>
          <p:cNvPr id="821" name="Shape 821"/>
          <p:cNvPicPr preferRelativeResize="0"/>
          <p:nvPr/>
        </p:nvPicPr>
        <p:blipFill>
          <a:blip r:embed="rId3">
            <a:alphaModFix/>
          </a:blip>
          <a:stretch>
            <a:fillRect/>
          </a:stretch>
        </p:blipFill>
        <p:spPr>
          <a:xfrm>
            <a:off x="7607300" y="3182487"/>
            <a:ext cx="4762500" cy="3895725"/>
          </a:xfrm>
          <a:prstGeom prst="rect">
            <a:avLst/>
          </a:prstGeom>
          <a:noFill/>
          <a:ln>
            <a:noFill/>
          </a:ln>
        </p:spPr>
      </p:pic>
      <p:sp>
        <p:nvSpPr>
          <p:cNvPr id="822" name="Shape 822"/>
          <p:cNvSpPr txBox="1"/>
          <p:nvPr/>
        </p:nvSpPr>
        <p:spPr>
          <a:xfrm>
            <a:off x="631775" y="3418975"/>
            <a:ext cx="6975600" cy="3659099"/>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t/>
            </a:r>
            <a:endParaRPr sz="2800">
              <a:solidFill>
                <a:schemeClr val="dk1"/>
              </a:solidFill>
              <a:latin typeface="Georgia"/>
              <a:ea typeface="Georgia"/>
              <a:cs typeface="Georgia"/>
              <a:sym typeface="Georgia"/>
            </a:endParaRPr>
          </a:p>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based on the cost requirement, you are looking at which model has the best precision given the same recall, or the best recall given the same precision.</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x="0" y="0"/>
          <a:ext cx="0" cy="0"/>
          <a:chOff x="0" y="0"/>
          <a:chExt cx="0" cy="0"/>
        </a:xfrm>
      </p:grpSpPr>
      <p:sp>
        <p:nvSpPr>
          <p:cNvPr id="827" name="Shape 82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Follow along with the starter code located in the class repo.</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plotted several models for AUC:  a dummy model and additional features.</a:t>
            </a:r>
          </a:p>
          <a:p>
            <a:pPr lvl="0" rtl="0">
              <a:spcBef>
                <a:spcPts val="0"/>
              </a:spcBef>
              <a:buNone/>
            </a:pPr>
            <a:r>
              <a:t/>
            </a:r>
            <a:endParaRPr sz="2200">
              <a:solidFill>
                <a:schemeClr val="dk1"/>
              </a:solidFill>
              <a:latin typeface="Consolas"/>
              <a:ea typeface="Consolas"/>
              <a:cs typeface="Consolas"/>
              <a:sym typeface="Consolas"/>
            </a:endParaRPr>
          </a:p>
          <a:p>
            <a:pPr lvl="0" rtl="0">
              <a:spcBef>
                <a:spcPts val="0"/>
              </a:spcBef>
              <a:buNone/>
            </a:pPr>
            <a:r>
              <a:rPr lang="en-US" sz="2200">
                <a:solidFill>
                  <a:srgbClr val="333333"/>
                </a:solidFill>
                <a:highlight>
                  <a:srgbClr val="F7F7F7"/>
                </a:highlight>
                <a:latin typeface="Consolas"/>
                <a:ea typeface="Consolas"/>
                <a:cs typeface="Consolas"/>
                <a:sym typeface="Consolas"/>
              </a:rPr>
              <a:t>model0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dummy.DummyClassifier()</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model0.fit(df[features[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'probability_0'</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model0.predict_proba(df[features[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'probability_1'</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828" name="Shape 82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2" name="Shape 832"/>
        <p:cNvGrpSpPr/>
        <p:nvPr/>
      </p:nvGrpSpPr>
      <p:grpSpPr>
        <a:xfrm>
          <a:off x="0" y="0"/>
          <a:ext cx="0" cy="0"/>
          <a:chOff x="0" y="0"/>
          <a:chExt cx="0" cy="0"/>
        </a:xfrm>
      </p:grpSpPr>
      <p:sp>
        <p:nvSpPr>
          <p:cNvPr id="833" name="Shape 83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lnSpc>
                <a:spcPct val="100000"/>
              </a:lnSpc>
              <a:spcBef>
                <a:spcPts val="0"/>
              </a:spcBef>
              <a:buNone/>
            </a:pP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df.probability_0)</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df.probability_1)</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'Area Under the Curve for prediction delayed=1'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'TRP'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'FRP'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buNone/>
            </a:pPr>
            <a:r>
              <a:t/>
            </a:r>
            <a:endParaRPr sz="2200">
              <a:latin typeface="Consolas"/>
              <a:ea typeface="Consolas"/>
              <a:cs typeface="Consolas"/>
              <a:sym typeface="Consolas"/>
            </a:endParaRPr>
          </a:p>
        </p:txBody>
      </p:sp>
      <p:sp>
        <p:nvSpPr>
          <p:cNvPr id="834" name="Shape 8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sp>
        <p:nvSpPr>
          <p:cNvPr id="839" name="Shape 839"/>
          <p:cNvSpPr txBox="1"/>
          <p:nvPr>
            <p:ph idx="1" type="body"/>
          </p:nvPr>
        </p:nvSpPr>
        <p:spPr>
          <a:xfrm>
            <a:off x="634999" y="1301275"/>
            <a:ext cx="4857900" cy="5865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plot showcases:</a:t>
            </a:r>
          </a:p>
          <a:p>
            <a:pPr lvl="0" marR="0" rtl="0" algn="l">
              <a:spcBef>
                <a:spcPts val="0"/>
              </a:spcBef>
              <a:buNone/>
            </a:pPr>
            <a:r>
              <a:t/>
            </a:r>
            <a:endParaRPr sz="2800">
              <a:latin typeface="Georgia"/>
              <a:ea typeface="Georgia"/>
              <a:cs typeface="Georgia"/>
              <a:sym typeface="Georgia"/>
            </a:endParaRPr>
          </a:p>
          <a:p>
            <a:pPr indent="-406400" lvl="0" marL="457200" marR="0" rtl="0" algn="l">
              <a:spcBef>
                <a:spcPts val="0"/>
              </a:spcBef>
              <a:buSzPct val="100000"/>
              <a:buFont typeface="Georgia"/>
              <a:buAutoNum type="arabicPeriod"/>
            </a:pPr>
            <a:r>
              <a:rPr lang="en-US" sz="2800">
                <a:latin typeface="Georgia"/>
                <a:ea typeface="Georgia"/>
                <a:cs typeface="Georgia"/>
                <a:sym typeface="Georgia"/>
              </a:rPr>
              <a:t>The model using data outperforms a baseline dummy model.</a:t>
            </a:r>
          </a:p>
          <a:p>
            <a:pPr lvl="0" marR="0" rtl="0" algn="l">
              <a:spcBef>
                <a:spcPts val="0"/>
              </a:spcBef>
              <a:buNone/>
            </a:pPr>
            <a:r>
              <a:t/>
            </a:r>
            <a:endParaRPr sz="2800">
              <a:latin typeface="Georgia"/>
              <a:ea typeface="Georgia"/>
              <a:cs typeface="Georgia"/>
              <a:sym typeface="Georgia"/>
            </a:endParaRPr>
          </a:p>
          <a:p>
            <a:pPr indent="-406400" lvl="0" marL="457200" marR="0" rtl="0" algn="l">
              <a:spcBef>
                <a:spcPts val="0"/>
              </a:spcBef>
              <a:buSzPct val="100000"/>
              <a:buFont typeface="Georgia"/>
              <a:buAutoNum type="arabicPeriod"/>
            </a:pPr>
            <a:r>
              <a:rPr lang="en-US" sz="2800">
                <a:latin typeface="Georgia"/>
                <a:ea typeface="Georgia"/>
                <a:cs typeface="Georgia"/>
                <a:sym typeface="Georgia"/>
              </a:rPr>
              <a:t>By adding other features, there’s some give and take with probability as the model gets more complicated.</a:t>
            </a:r>
          </a:p>
        </p:txBody>
      </p:sp>
      <p:sp>
        <p:nvSpPr>
          <p:cNvPr id="840" name="Shape 840"/>
          <p:cNvSpPr/>
          <p:nvPr/>
        </p:nvSpPr>
        <p:spPr>
          <a:xfrm>
            <a:off x="635000" y="736600"/>
            <a:ext cx="11734800" cy="431700"/>
          </a:xfrm>
          <a:prstGeom prst="rect">
            <a:avLst/>
          </a:prstGeom>
          <a:noFill/>
          <a:ln>
            <a:noFill/>
          </a:ln>
        </p:spPr>
        <p:txBody>
          <a:bodyPr anchorCtr="0" anchor="t" bIns="0" lIns="0" rIns="0" tIns="0">
            <a:noAutofit/>
          </a:bodyPr>
          <a:lstStyle/>
          <a:p>
            <a:pPr lvl="0" rtl="0">
              <a:spcBef>
                <a:spcPts val="0"/>
              </a:spcBef>
              <a:buSzPct val="25000"/>
              <a:buNone/>
            </a:pPr>
            <a:r>
              <a:rPr b="1" lang="en-US" sz="3200">
                <a:solidFill>
                  <a:schemeClr val="dk1"/>
                </a:solidFill>
                <a:latin typeface="Oswald"/>
                <a:ea typeface="Oswald"/>
                <a:cs typeface="Oswald"/>
                <a:sym typeface="Oswald"/>
              </a:rPr>
              <a:t>VISUALIZING PERFORMANCE AGAINST BASELINE</a:t>
            </a:r>
          </a:p>
        </p:txBody>
      </p:sp>
      <p:pic>
        <p:nvPicPr>
          <p:cNvPr id="841" name="Shape 841"/>
          <p:cNvPicPr preferRelativeResize="0"/>
          <p:nvPr/>
        </p:nvPicPr>
        <p:blipFill>
          <a:blip r:embed="rId3">
            <a:alphaModFix/>
          </a:blip>
          <a:stretch>
            <a:fillRect/>
          </a:stretch>
        </p:blipFill>
        <p:spPr>
          <a:xfrm>
            <a:off x="5492750" y="1738675"/>
            <a:ext cx="7258050" cy="518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5" name="Shape 845"/>
        <p:cNvGrpSpPr/>
        <p:nvPr/>
      </p:nvGrpSpPr>
      <p:grpSpPr>
        <a:xfrm>
          <a:off x="0" y="0"/>
          <a:ext cx="0" cy="0"/>
          <a:chOff x="0" y="0"/>
          <a:chExt cx="0" cy="0"/>
        </a:xfrm>
      </p:grpSpPr>
      <p:pic>
        <p:nvPicPr>
          <p:cNvPr id="846" name="Shape 84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7" name="Shape 847"/>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48" name="Shape 848"/>
          <p:cNvSpPr/>
          <p:nvPr/>
        </p:nvSpPr>
        <p:spPr>
          <a:xfrm>
            <a:off x="2961475" y="2224348"/>
            <a:ext cx="7559399" cy="2857800"/>
          </a:xfrm>
          <a:prstGeom prst="rect">
            <a:avLst/>
          </a:prstGeom>
          <a:noFill/>
          <a:ln>
            <a:noFill/>
          </a:ln>
        </p:spPr>
        <p:txBody>
          <a:bodyPr anchorCtr="0" anchor="ctr" bIns="50800" lIns="50800" rIns="50800" tIns="50800">
            <a:noAutofit/>
          </a:bodyPr>
          <a:lstStyle/>
          <a:p>
            <a:pPr indent="-342900" lvl="0" marL="4572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n a similar approach, use the sklearn precision_recall_curve function to enable you to plot the precision-recall curve of the three models from above</a:t>
            </a:r>
            <a:r>
              <a:rPr lang="en-US" sz="1800">
                <a:latin typeface="Georgia"/>
                <a:ea typeface="Georgia"/>
                <a:cs typeface="Georgia"/>
                <a:sym typeface="Georgia"/>
              </a:rPr>
              <a:t>.  K</a:t>
            </a:r>
            <a:r>
              <a:rPr lang="en-US" sz="1800">
                <a:solidFill>
                  <a:srgbClr val="333333"/>
                </a:solidFill>
                <a:highlight>
                  <a:srgbClr val="FFFFFF"/>
                </a:highlight>
                <a:latin typeface="Georgia"/>
                <a:ea typeface="Georgia"/>
                <a:cs typeface="Georgia"/>
                <a:sym typeface="Georgia"/>
              </a:rPr>
              <a:t>eep in mind precision in the first array is returned from the function, but the plot shows it as the y-axis</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E</a:t>
            </a:r>
            <a:r>
              <a:rPr lang="en-US" sz="1800">
                <a:solidFill>
                  <a:srgbClr val="333333"/>
                </a:solidFill>
                <a:highlight>
                  <a:srgbClr val="FFFFFF"/>
                </a:highlight>
                <a:latin typeface="Georgia"/>
                <a:ea typeface="Georgia"/>
                <a:cs typeface="Georgia"/>
                <a:sym typeface="Georgia"/>
              </a:rPr>
              <a:t>xplain what is occurring when the recall is below 0.2</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B</a:t>
            </a:r>
            <a:r>
              <a:rPr lang="en-US" sz="1800">
                <a:solidFill>
                  <a:srgbClr val="333333"/>
                </a:solidFill>
                <a:highlight>
                  <a:srgbClr val="FFFFFF"/>
                </a:highlight>
                <a:latin typeface="Georgia"/>
                <a:ea typeface="Georgia"/>
                <a:cs typeface="Georgia"/>
                <a:sym typeface="Georgia"/>
              </a:rPr>
              <a:t>ased on this performance, is there a clear winner at different thresholds</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rtl="0">
              <a:spcBef>
                <a:spcPts val="0"/>
              </a:spcBef>
              <a:buSzPct val="100000"/>
              <a:buFont typeface="Georgia"/>
              <a:buAutoNum type="arabicPeriod"/>
            </a:pPr>
            <a:r>
              <a:rPr b="1" lang="en-US" sz="1800">
                <a:latin typeface="Georgia"/>
                <a:ea typeface="Georgia"/>
                <a:cs typeface="Georgia"/>
                <a:sym typeface="Georgia"/>
              </a:rPr>
              <a:t>Bonus</a:t>
            </a:r>
            <a:r>
              <a:rPr lang="en-US" sz="1800">
                <a:latin typeface="Georgia"/>
                <a:ea typeface="Georgia"/>
                <a:cs typeface="Georgia"/>
                <a:sym typeface="Georgia"/>
              </a:rPr>
              <a:t>:  R</a:t>
            </a:r>
            <a:r>
              <a:rPr lang="en-US" sz="1800">
                <a:solidFill>
                  <a:srgbClr val="333333"/>
                </a:solidFill>
                <a:highlight>
                  <a:srgbClr val="FFFFFF"/>
                </a:highlight>
                <a:latin typeface="Georgia"/>
                <a:ea typeface="Georgia"/>
                <a:cs typeface="Georgia"/>
                <a:sym typeface="Georgia"/>
              </a:rPr>
              <a:t>edo both the AUC and precision-recall curves using models that have been cross validated using kfold. How do these new figures change your expectations for performance</a:t>
            </a:r>
            <a:r>
              <a:rPr lang="en-US" sz="1800">
                <a:latin typeface="Georgia"/>
                <a:ea typeface="Georgia"/>
                <a:cs typeface="Georgia"/>
                <a:sym typeface="Georgia"/>
              </a:rPr>
              <a:t>?</a:t>
            </a:r>
          </a:p>
        </p:txBody>
      </p:sp>
      <p:sp>
        <p:nvSpPr>
          <p:cNvPr id="849" name="Shape 849"/>
          <p:cNvSpPr/>
          <p:nvPr/>
        </p:nvSpPr>
        <p:spPr>
          <a:xfrm>
            <a:off x="3052754" y="5792350"/>
            <a:ext cx="71856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The new plots and associated answers</a:t>
            </a:r>
          </a:p>
        </p:txBody>
      </p:sp>
      <p:sp>
        <p:nvSpPr>
          <p:cNvPr id="850" name="Shape 850"/>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51" name="Shape 851"/>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852" name="Shape 852"/>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53" name="Shape 853"/>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TRY IT OUT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7" name="Shape 857"/>
        <p:cNvGrpSpPr/>
        <p:nvPr/>
      </p:nvGrpSpPr>
      <p:grpSpPr>
        <a:xfrm>
          <a:off x="0" y="0"/>
          <a:ext cx="0" cy="0"/>
          <a:chOff x="0" y="0"/>
          <a:chExt cx="0" cy="0"/>
        </a:xfrm>
      </p:grpSpPr>
      <p:sp>
        <p:nvSpPr>
          <p:cNvPr id="858" name="Shape 85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859" name="Shape 85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PROJECT PRACTICE</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3" name="Shape 863"/>
        <p:cNvGrpSpPr/>
        <p:nvPr/>
      </p:nvGrpSpPr>
      <p:grpSpPr>
        <a:xfrm>
          <a:off x="0" y="0"/>
          <a:ext cx="0" cy="0"/>
          <a:chOff x="0" y="0"/>
          <a:chExt cx="0" cy="0"/>
        </a:xfrm>
      </p:grpSpPr>
      <p:pic>
        <p:nvPicPr>
          <p:cNvPr id="864" name="Shape 8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65" name="Shape 86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66" name="Shape 866"/>
          <p:cNvSpPr/>
          <p:nvPr/>
        </p:nvSpPr>
        <p:spPr>
          <a:xfrm>
            <a:off x="2961475" y="2224350"/>
            <a:ext cx="9460199" cy="3656699"/>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models built from the flight data problem earlier in class, work through the same problems. Your data and models should already be accessible. Your goals</a:t>
            </a:r>
            <a:r>
              <a:rPr lang="en-US" sz="1800">
                <a:latin typeface="Georgia"/>
                <a:ea typeface="Georgia"/>
                <a:cs typeface="Georgia"/>
                <a:sym typeface="Georgia"/>
              </a:rPr>
              <a:t>:</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Clr>
                <a:srgbClr val="000000"/>
              </a:buClr>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here are </a:t>
            </a:r>
            <a:r>
              <a:rPr i="1" lang="en-US" sz="1800">
                <a:solidFill>
                  <a:srgbClr val="333333"/>
                </a:solidFill>
                <a:highlight>
                  <a:srgbClr val="FFFFFF"/>
                </a:highlight>
                <a:latin typeface="Georgia"/>
                <a:ea typeface="Georgia"/>
                <a:cs typeface="Georgia"/>
                <a:sym typeface="Georgia"/>
              </a:rPr>
              <a:t>many</a:t>
            </a:r>
            <a:r>
              <a:rPr lang="en-US" sz="1800">
                <a:solidFill>
                  <a:srgbClr val="333333"/>
                </a:solidFill>
                <a:highlight>
                  <a:srgbClr val="FFFFFF"/>
                </a:highlight>
                <a:latin typeface="Georgia"/>
                <a:ea typeface="Georgia"/>
                <a:cs typeface="Georgia"/>
                <a:sym typeface="Georgia"/>
              </a:rPr>
              <a:t> ways to manipulate this data set. Consider what is a proper "categorical" variable, and keep </a:t>
            </a:r>
            <a:r>
              <a:rPr i="1" lang="en-US" sz="1800">
                <a:solidFill>
                  <a:srgbClr val="333333"/>
                </a:solidFill>
                <a:highlight>
                  <a:srgbClr val="FFFFFF"/>
                </a:highlight>
                <a:latin typeface="Georgia"/>
                <a:ea typeface="Georgia"/>
                <a:cs typeface="Georgia"/>
                <a:sym typeface="Georgia"/>
              </a:rPr>
              <a:t>only</a:t>
            </a:r>
            <a:r>
              <a:rPr lang="en-US" sz="1800">
                <a:solidFill>
                  <a:srgbClr val="333333"/>
                </a:solidFill>
                <a:highlight>
                  <a:srgbClr val="FFFFFF"/>
                </a:highlight>
                <a:latin typeface="Georgia"/>
                <a:ea typeface="Georgia"/>
                <a:cs typeface="Georgia"/>
                <a:sym typeface="Georgia"/>
              </a:rPr>
              <a:t> what is significant. You will easily have 20+ variables. Aim to have at least three visuals that clearly explain the relationship of variables you've used against the predictive survival value</a:t>
            </a:r>
            <a:r>
              <a:rPr lang="en-US" sz="1800">
                <a:latin typeface="Georgia"/>
                <a:ea typeface="Georgia"/>
                <a:cs typeface="Georgia"/>
                <a:sym typeface="Georgia"/>
              </a:rPr>
              <a:t>.</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enerate the AUC or precision-recall curve (based on which you think makes more sense), and have a statement that defines, compared to a baseline, how your model performs and any caveats</a:t>
            </a:r>
            <a:r>
              <a:rPr lang="en-US" sz="1800">
                <a:solidFill>
                  <a:schemeClr val="dk1"/>
                </a:solidFill>
                <a:latin typeface="Georgia"/>
                <a:ea typeface="Georgia"/>
                <a:cs typeface="Georgia"/>
                <a:sym typeface="Georgia"/>
              </a:rPr>
              <a:t>.  F</a:t>
            </a:r>
            <a:r>
              <a:rPr lang="en-US" sz="1800">
                <a:solidFill>
                  <a:srgbClr val="333333"/>
                </a:solidFill>
                <a:highlight>
                  <a:srgbClr val="FFFFFF"/>
                </a:highlight>
                <a:latin typeface="Georgia"/>
                <a:ea typeface="Georgia"/>
                <a:cs typeface="Georgia"/>
                <a:sym typeface="Georgia"/>
              </a:rPr>
              <a:t>or example: "My model on average performs at x rate, but the features under-perform and explain less of the data at these thresholds." Consider this as practice for your own project, since the steps you'll take to present your work will be relatively similar</a:t>
            </a:r>
            <a:r>
              <a:rPr lang="en-US" sz="1800">
                <a:solidFill>
                  <a:schemeClr val="dk1"/>
                </a:solidFill>
                <a:latin typeface="Georgia"/>
                <a:ea typeface="Georgia"/>
                <a:cs typeface="Georgia"/>
                <a:sym typeface="Georgia"/>
              </a:rPr>
              <a:t>.</a:t>
            </a:r>
          </a:p>
        </p:txBody>
      </p:sp>
      <p:sp>
        <p:nvSpPr>
          <p:cNvPr id="867" name="Shape 867"/>
          <p:cNvSpPr/>
          <p:nvPr/>
        </p:nvSpPr>
        <p:spPr>
          <a:xfrm>
            <a:off x="3052756" y="6478150"/>
            <a:ext cx="90624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New models and performance statement</a:t>
            </a:r>
          </a:p>
        </p:txBody>
      </p:sp>
      <p:sp>
        <p:nvSpPr>
          <p:cNvPr id="868" name="Shape 868"/>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69" name="Shape 869"/>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(45 minutes)</a:t>
            </a:r>
          </a:p>
        </p:txBody>
      </p:sp>
      <p:cxnSp>
        <p:nvCxnSpPr>
          <p:cNvPr id="870" name="Shape 87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71" name="Shape 871"/>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PROJECT PRACTICE</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5" name="Shape 875"/>
        <p:cNvGrpSpPr/>
        <p:nvPr/>
      </p:nvGrpSpPr>
      <p:grpSpPr>
        <a:xfrm>
          <a:off x="0" y="0"/>
          <a:ext cx="0" cy="0"/>
          <a:chOff x="0" y="0"/>
          <a:chExt cx="0" cy="0"/>
        </a:xfrm>
      </p:grpSpPr>
      <p:sp>
        <p:nvSpPr>
          <p:cNvPr id="876" name="Shape 87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877" name="Shape 87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do precision and recall mean? How are they similar and different to True Positive Rate and False Positive Rate</a:t>
            </a:r>
            <a:r>
              <a:rPr lang="en-US" sz="2800">
                <a:latin typeface="Georgia"/>
                <a:ea typeface="Georgia"/>
                <a:cs typeface="Georgia"/>
                <a:sym typeface="Georgia"/>
              </a:rPr>
              <a:t>?</a:t>
            </a:r>
          </a:p>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a:t>
            </a:r>
            <a:r>
              <a:rPr lang="en-US" sz="2800">
                <a:solidFill>
                  <a:srgbClr val="333333"/>
                </a:solidFill>
                <a:highlight>
                  <a:srgbClr val="FFFFFF"/>
                </a:highlight>
                <a:latin typeface="Georgia"/>
                <a:ea typeface="Georgia"/>
                <a:cs typeface="Georgia"/>
                <a:sym typeface="Georgia"/>
              </a:rPr>
              <a:t>ow does cost benefit analysis play a role in building models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are at least two very important details to consider when creating visuals for a project's stakeholders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hy would an AUC plot work well for a data science audience but not for a business audience? What would be a more effective visualization for that group</a:t>
            </a:r>
            <a:r>
              <a:rPr lang="en-US" sz="2800">
                <a:latin typeface="Georgia"/>
                <a:ea typeface="Georgia"/>
                <a:cs typeface="Georgia"/>
                <a:sym typeface="Georgia"/>
              </a:rPr>
              <a:t>?</a:t>
            </a:r>
          </a:p>
          <a:p>
            <a:pPr lvl="0" marR="0" rtl="0" algn="l">
              <a:spcBef>
                <a:spcPts val="1000"/>
              </a:spcBef>
              <a:buNone/>
            </a:pPr>
            <a:r>
              <a:t/>
            </a:r>
            <a:endParaRPr sz="2800">
              <a:latin typeface="Georgia"/>
              <a:ea typeface="Georgia"/>
              <a:cs typeface="Georgia"/>
              <a:sym typeface="Georgia"/>
            </a:endParaRPr>
          </a:p>
        </p:txBody>
      </p:sp>
      <p:sp>
        <p:nvSpPr>
          <p:cNvPr id="883" name="Shape 8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 AND NEXT STEPS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887" name="Shape 887"/>
        <p:cNvGrpSpPr/>
        <p:nvPr/>
      </p:nvGrpSpPr>
      <p:grpSpPr>
        <a:xfrm>
          <a:off x="0" y="0"/>
          <a:ext cx="0" cy="0"/>
          <a:chOff x="0" y="0"/>
          <a:chExt cx="0" cy="0"/>
        </a:xfrm>
      </p:grpSpPr>
      <p:sp>
        <p:nvSpPr>
          <p:cNvPr id="888" name="Shape 888"/>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889" name="Shape 889"/>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3" name="Shape 893"/>
        <p:cNvGrpSpPr/>
        <p:nvPr/>
      </p:nvGrpSpPr>
      <p:grpSpPr>
        <a:xfrm>
          <a:off x="0" y="0"/>
          <a:ext cx="0" cy="0"/>
          <a:chOff x="0" y="0"/>
          <a:chExt cx="0" cy="0"/>
        </a:xfrm>
      </p:grpSpPr>
      <p:sp>
        <p:nvSpPr>
          <p:cNvPr id="894" name="Shape 89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895" name="Shape 895"/>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UPCOMING</a:t>
            </a:r>
          </a:p>
        </p:txBody>
      </p:sp>
      <p:sp>
        <p:nvSpPr>
          <p:cNvPr id="896" name="Shape 896"/>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Unit Project 4</a:t>
            </a:r>
          </a:p>
          <a:p>
            <a:pPr lvl="0" marR="0" rtl="0" algn="l">
              <a:spcBef>
                <a:spcPts val="1000"/>
              </a:spcBef>
              <a:buNone/>
            </a:pPr>
            <a:r>
              <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454" name="Shape 454"/>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Understand results from a confusion matrix and measure true positive rate and false positive rate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Create and interpret results from a binary classification problem</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Know what a decision line is in logistic regression</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900" name="Shape 900"/>
        <p:cNvGrpSpPr/>
        <p:nvPr/>
      </p:nvGrpSpPr>
      <p:grpSpPr>
        <a:xfrm>
          <a:off x="0" y="0"/>
          <a:ext cx="0" cy="0"/>
          <a:chOff x="0" y="0"/>
          <a:chExt cx="0" cy="0"/>
        </a:xfrm>
      </p:grpSpPr>
      <p:sp>
        <p:nvSpPr>
          <p:cNvPr id="901" name="Shape 901"/>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902" name="Shape 902"/>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6" name="Shape 906"/>
        <p:cNvGrpSpPr/>
        <p:nvPr/>
      </p:nvGrpSpPr>
      <p:grpSpPr>
        <a:xfrm>
          <a:off x="0" y="0"/>
          <a:ext cx="0" cy="0"/>
          <a:chOff x="0" y="0"/>
          <a:chExt cx="0" cy="0"/>
        </a:xfrm>
      </p:grpSpPr>
      <p:sp>
        <p:nvSpPr>
          <p:cNvPr id="907" name="Shape 90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908" name="Shape 908"/>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909" name="Shape 909"/>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913" name="Shape 913"/>
        <p:cNvGrpSpPr/>
        <p:nvPr/>
      </p:nvGrpSpPr>
      <p:grpSpPr>
        <a:xfrm>
          <a:off x="0" y="0"/>
          <a:ext cx="0" cy="0"/>
          <a:chOff x="0" y="0"/>
          <a:chExt cx="0" cy="0"/>
        </a:xfrm>
      </p:grpSpPr>
      <p:sp>
        <p:nvSpPr>
          <p:cNvPr id="914" name="Shape 914"/>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915" name="Shape 91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16" name="Shape 91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17" name="Shape 917"/>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921" name="Shape 921"/>
        <p:cNvGrpSpPr/>
        <p:nvPr/>
      </p:nvGrpSpPr>
      <p:grpSpPr>
        <a:xfrm>
          <a:off x="0" y="0"/>
          <a:ext cx="0" cy="0"/>
          <a:chOff x="0" y="0"/>
          <a:chExt cx="0" cy="0"/>
        </a:xfrm>
      </p:grpSpPr>
      <p:sp>
        <p:nvSpPr>
          <p:cNvPr id="922" name="Shape 922"/>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923" name="Shape 923"/>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24" name="Shape 924"/>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25" name="Shape 925"/>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926" name="Shape 926"/>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932" name="Shape 932"/>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933" name="Shape 933"/>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934" name="Shape 934"/>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35" name="Shape 93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36" name="Shape 936"/>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937" name="Shape 93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COMMUNICATING RESULT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66" name="Shape 4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built our model, but there is still a gap between your Notebook with plots/figures and a slideshow needed to present your results.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Classes so far have focused on two core concepts:</a:t>
            </a:r>
          </a:p>
          <a:p>
            <a:pPr lvl="1" marR="0" rtl="0" algn="l">
              <a:spcBef>
                <a:spcPts val="0"/>
              </a:spcBef>
              <a:buSzPct val="100000"/>
              <a:buFont typeface="Georgia"/>
            </a:pPr>
            <a:r>
              <a:rPr lang="en-US" sz="2800">
                <a:latin typeface="Georgia"/>
                <a:ea typeface="Georgia"/>
                <a:cs typeface="Georgia"/>
                <a:sym typeface="Georgia"/>
              </a:rPr>
              <a:t>developing consistent practices</a:t>
            </a:r>
          </a:p>
          <a:p>
            <a:pPr lvl="1" marR="0" rtl="0" algn="l">
              <a:spcBef>
                <a:spcPts val="0"/>
              </a:spcBef>
              <a:buSzPct val="100000"/>
              <a:buFont typeface="Georgia"/>
            </a:pPr>
            <a:r>
              <a:rPr lang="en-US" sz="2800">
                <a:latin typeface="Georgia"/>
                <a:ea typeface="Georgia"/>
                <a:cs typeface="Georgia"/>
                <a:sym typeface="Georgia"/>
              </a:rPr>
              <a:t>interpreting metrics to evaluate and improve model performance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But what does that mean to your audience?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