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7302500" cx="13004800"/>
  <p:notesSz cx="6858000" cy="9144000"/>
  <p:embeddedFontLst>
    <p:embeddedFont>
      <p:font typeface="Oswald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E6F298-FEE7-455D-9876-550BE518D563}">
  <a:tblStyle styleId="{D6E6F298-FEE7-455D-9876-550BE518D56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swald-bold.fntdata"/><Relationship Id="rId83" Type="http://schemas.openxmlformats.org/officeDocument/2006/relationships/font" Target="fonts/Oswald-regular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17.jpg"/><Relationship Id="rId4" Type="http://schemas.openxmlformats.org/officeDocument/2006/relationships/image" Target="../media/image0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7.png"/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8.jpg"/><Relationship Id="rId4" Type="http://schemas.openxmlformats.org/officeDocument/2006/relationships/image" Target="../media/image2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35000" y="1292775"/>
            <a:ext cx="117348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Basically, make sure our points were sampled randomly.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MODEL PERFORMANCE METRIC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87400" y="1445175"/>
            <a:ext cx="117348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of the most common model performance metrics we use is MSE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MSE = E[(f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f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true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+ eps)</a:t>
            </a:r>
            <a:r>
              <a:rPr baseline="30000" lang="en-US" sz="27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] → ave((f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(x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- y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))</a:t>
            </a:r>
            <a:r>
              <a:rPr baseline="30000" lang="en-US" sz="2800"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(for a sample)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MSE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the error associated with the training set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MSE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error associated with test set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Typically the goal of a learning algorithm is to lower MSE</a:t>
            </a:r>
            <a:r>
              <a:rPr baseline="-25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GENERALIZATION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787400" y="1445175"/>
            <a:ext cx="117348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we don’t care how low our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care about the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that is, the mean-squared error for our out-of-sample points. We will always evaluate how well we did using this metric.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35006" y="9736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 it could mean that your model assumption is wrong!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REPORTING RESUlTS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787406" y="14451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actually make sense to report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to how well your model did? 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give us a good estimate for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65" name="Shape 36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66" name="Shape 36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67" name="Shape 36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74" name="Shape 37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MODEL FITS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35000" y="1585050"/>
            <a:ext cx="117348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learning algorithm optimizes the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This means that the average of a bunch of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metrics is biased with respect to the true MSE.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 We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selectively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chose the points the model was fit on to evaluate the model. This is a form of sample bias.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fact, typically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train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&lt;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</a:t>
            </a: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1 is preferable over Model 2 if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test,1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&lt;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test,2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SOLUTION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35000" y="1585050"/>
            <a:ext cx="117348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Break the data set into a train set and a test set.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break data set in half and model using train set and estimate MSE as MSE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should use as many data points as possible in our trained model since more points give better parameter estimates. Recall the “Why stats matter example”?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ACTUAL SOLUTION: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404" name="Shape 40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-FOLD CROSS VALIDATION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952525" y="26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{D6E6F298-FEE7-455D-9876-550BE518D563}</a:tableStyleId>
              </a:tblPr>
              <a:tblGrid>
                <a:gridCol w="2219950"/>
                <a:gridCol w="2219950"/>
                <a:gridCol w="2219950"/>
                <a:gridCol w="2219950"/>
                <a:gridCol w="2219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Test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" name="Shape 411"/>
          <p:cNvSpPr txBox="1"/>
          <p:nvPr/>
        </p:nvSpPr>
        <p:spPr>
          <a:xfrm>
            <a:off x="1743900" y="2321325"/>
            <a:ext cx="122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Fold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653425" y="2321325"/>
            <a:ext cx="122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Fold 2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982050" y="2321325"/>
            <a:ext cx="122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Fold 3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8310675" y="2321325"/>
            <a:ext cx="122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Fold 4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381400" y="2321325"/>
            <a:ext cx="122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Fold 5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167675" y="5738825"/>
            <a:ext cx="5520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MSE</a:t>
            </a:r>
            <a:r>
              <a:rPr baseline="-25000" lang="en-US" sz="3000"/>
              <a:t>test</a:t>
            </a:r>
            <a:r>
              <a:rPr lang="en-US" sz="3000"/>
              <a:t> = </a:t>
            </a:r>
            <a:r>
              <a:rPr lang="en-US" sz="3000"/>
              <a:t>(1/k)*𝛴</a:t>
            </a:r>
            <a:r>
              <a:rPr baseline="-25000" lang="en-US" sz="3000"/>
              <a:t>i</a:t>
            </a:r>
            <a:r>
              <a:rPr lang="en-US" sz="3000"/>
              <a:t>(MSE</a:t>
            </a:r>
            <a:r>
              <a:rPr baseline="-25000" lang="en-US" sz="3000"/>
              <a:t>i</a:t>
            </a:r>
            <a:r>
              <a:rPr lang="en-US" sz="300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40" name="Shape 44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64" name="Shape 464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65" name="Shape 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Sagi Zisman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Science Consultant</a:t>
            </a: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RIDGE REGRESSION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473799" y="1051375"/>
            <a:ext cx="12369900" cy="5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idea behind Ridge Regression is to shrink coefficients closer to zero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minimizing plain RSS, we minimize RSS + Penalty proportional to size of coefficients.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Larger a</a:t>
            </a:r>
            <a:r>
              <a:rPr baseline="-25000"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 lead to higher costs which is unfavorable when minimizing.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result is that all coeffecients are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shrunk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towards zero, namely high-order effects get shrunk.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17200" y="4021700"/>
            <a:ext cx="78273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Cost = </a:t>
            </a:r>
            <a:r>
              <a:rPr lang="en-US" sz="3000">
                <a:solidFill>
                  <a:schemeClr val="dk1"/>
                </a:solidFill>
              </a:rPr>
              <a:t>𝛴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(y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 - (</a:t>
            </a:r>
            <a:r>
              <a:rPr lang="en-US" sz="3000"/>
              <a:t>a</a:t>
            </a:r>
            <a:r>
              <a:rPr baseline="-25000" lang="en-US" sz="3000"/>
              <a:t>0</a:t>
            </a:r>
            <a:r>
              <a:rPr lang="en-US" sz="3000"/>
              <a:t>+</a:t>
            </a:r>
            <a:r>
              <a:rPr lang="en-US" sz="3000"/>
              <a:t> 𝛴</a:t>
            </a:r>
            <a:r>
              <a:rPr baseline="-25000" lang="en-US" sz="3000"/>
              <a:t>j</a:t>
            </a:r>
            <a:r>
              <a:rPr lang="en-US" sz="3000"/>
              <a:t>(a</a:t>
            </a:r>
            <a:r>
              <a:rPr baseline="-25000" lang="en-US" sz="3000"/>
              <a:t>j</a:t>
            </a:r>
            <a:r>
              <a:rPr lang="en-US" sz="3000"/>
              <a:t>*x</a:t>
            </a:r>
            <a:r>
              <a:rPr baseline="-25000" lang="en-US" sz="3000"/>
              <a:t>ij</a:t>
            </a:r>
            <a:r>
              <a:rPr lang="en-US" sz="3000"/>
              <a:t>)))</a:t>
            </a:r>
            <a:r>
              <a:rPr baseline="30000" lang="en-US" sz="3000"/>
              <a:t>2</a:t>
            </a:r>
            <a:r>
              <a:rPr lang="en-US" sz="3000"/>
              <a:t> + 𝜆 * </a:t>
            </a:r>
            <a:r>
              <a:rPr lang="en-US" sz="3000">
                <a:solidFill>
                  <a:schemeClr val="dk1"/>
                </a:solidFill>
              </a:rPr>
              <a:t>𝛴</a:t>
            </a:r>
            <a:r>
              <a:rPr baseline="-25000" lang="en-US" sz="3000">
                <a:solidFill>
                  <a:schemeClr val="dk1"/>
                </a:solidFill>
              </a:rPr>
              <a:t>j</a:t>
            </a:r>
            <a:r>
              <a:rPr lang="en-US" sz="3000">
                <a:solidFill>
                  <a:schemeClr val="dk1"/>
                </a:solidFill>
              </a:rPr>
              <a:t>(a</a:t>
            </a:r>
            <a:r>
              <a:rPr baseline="-25000" lang="en-US" sz="3000">
                <a:solidFill>
                  <a:schemeClr val="dk1"/>
                </a:solidFill>
              </a:rPr>
              <a:t>j</a:t>
            </a:r>
            <a:r>
              <a:rPr lang="en-US" sz="3000">
                <a:solidFill>
                  <a:schemeClr val="dk1"/>
                </a:solidFill>
              </a:rPr>
              <a:t>)</a:t>
            </a:r>
            <a:r>
              <a:rPr baseline="30000" lang="en-US" sz="3000">
                <a:solidFill>
                  <a:schemeClr val="dk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LASSO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REGRESSION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73799" y="1119800"/>
            <a:ext cx="12369900" cy="5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Almost the same as Ridge Regression, except the cost function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Coefficients CAN be zero. This is due to math associated with minimization theory.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preferable when number of features (p) &gt; number of observations (n) since it’s almost impossible to interpret a model with large number of features that is prone to extreme overfitting.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3117200" y="3248200"/>
            <a:ext cx="67704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Cost = </a:t>
            </a:r>
            <a:r>
              <a:rPr lang="en-US" sz="3000">
                <a:solidFill>
                  <a:schemeClr val="dk1"/>
                </a:solidFill>
              </a:rPr>
              <a:t>𝛴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(y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 - (a</a:t>
            </a:r>
            <a:r>
              <a:rPr baseline="-25000" lang="en-US" sz="3000">
                <a:solidFill>
                  <a:schemeClr val="dk1"/>
                </a:solidFill>
              </a:rPr>
              <a:t>0</a:t>
            </a:r>
            <a:r>
              <a:rPr lang="en-US" sz="3000">
                <a:solidFill>
                  <a:schemeClr val="dk1"/>
                </a:solidFill>
              </a:rPr>
              <a:t>+ 𝛴</a:t>
            </a:r>
            <a:r>
              <a:rPr baseline="-25000" lang="en-US" sz="3000">
                <a:solidFill>
                  <a:schemeClr val="dk1"/>
                </a:solidFill>
              </a:rPr>
              <a:t>j</a:t>
            </a:r>
            <a:r>
              <a:rPr lang="en-US" sz="3000">
                <a:solidFill>
                  <a:schemeClr val="dk1"/>
                </a:solidFill>
              </a:rPr>
              <a:t>(a</a:t>
            </a:r>
            <a:r>
              <a:rPr baseline="-25000" lang="en-US" sz="3000">
                <a:solidFill>
                  <a:schemeClr val="dk1"/>
                </a:solidFill>
              </a:rPr>
              <a:t>j</a:t>
            </a:r>
            <a:r>
              <a:rPr lang="en-US" sz="3000">
                <a:solidFill>
                  <a:schemeClr val="dk1"/>
                </a:solidFill>
              </a:rPr>
              <a:t>*x</a:t>
            </a:r>
            <a:r>
              <a:rPr baseline="-25000" lang="en-US" sz="3000">
                <a:solidFill>
                  <a:schemeClr val="dk1"/>
                </a:solidFill>
              </a:rPr>
              <a:t>ij</a:t>
            </a:r>
            <a:r>
              <a:rPr lang="en-US" sz="3000">
                <a:solidFill>
                  <a:schemeClr val="dk1"/>
                </a:solidFill>
              </a:rPr>
              <a:t>)))</a:t>
            </a:r>
            <a:r>
              <a:rPr baseline="30000" lang="en-US" sz="3000">
                <a:solidFill>
                  <a:schemeClr val="dk1"/>
                </a:solidFill>
              </a:rPr>
              <a:t>2 </a:t>
            </a:r>
            <a:r>
              <a:rPr lang="en-US" sz="3000"/>
              <a:t>+ 𝜆 * </a:t>
            </a:r>
            <a:r>
              <a:rPr lang="en-US" sz="3000">
                <a:solidFill>
                  <a:schemeClr val="dk1"/>
                </a:solidFill>
              </a:rPr>
              <a:t>𝛴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|</a:t>
            </a:r>
            <a:r>
              <a:rPr lang="en-US" sz="3000">
                <a:solidFill>
                  <a:schemeClr val="dk1"/>
                </a:solidFill>
              </a:rPr>
              <a:t>a</a:t>
            </a:r>
            <a:r>
              <a:rPr baseline="-25000" lang="en-US" sz="3000">
                <a:solidFill>
                  <a:schemeClr val="dk1"/>
                </a:solidFill>
              </a:rPr>
              <a:t>i</a:t>
            </a:r>
            <a:r>
              <a:rPr lang="en-US" sz="3000">
                <a:solidFill>
                  <a:schemeClr val="dk1"/>
                </a:solidFill>
              </a:rPr>
              <a:t>|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we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 We didn’t set an appropriate lambda value!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Note, in sklearn, the weight parameter is called alpha not lambda.</a:t>
            </a: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506" name="Shape 50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07" name="Shape 50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08" name="Shape 508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509" name="Shape 50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parameters shrunk and MSE increased!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that good? Recall that this MSE is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MSE. We took a hit on our trained model by reducing the variance in the hope of getting a better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INTERPRETATION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545" name="Shape 545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552" name="Shape 55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64" name="Shape 56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72" name="Shape 572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73" name="Shape 57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4" name="Shape 574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75" name="Shape 57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6" name="Shape 576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2" name="Shape 5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lvl="1" marR="0" rtl="0" algn="l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601" name="Shape 60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620" name="Shape 6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626" name="Shape 6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644" name="Shape 64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2976800" y="2144900"/>
            <a:ext cx="9466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alpha values between 10^-10 and 10^-1, how does MSE change?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 eta_0? This is like our step-size in the previous example. </a:t>
            </a:r>
          </a:p>
        </p:txBody>
      </p:sp>
      <p:sp>
        <p:nvSpPr>
          <p:cNvPr id="652" name="Shape 652"/>
          <p:cNvSpPr/>
          <p:nvPr/>
        </p:nvSpPr>
        <p:spPr>
          <a:xfrm>
            <a:off x="2989804" y="6795000"/>
            <a:ext cx="7559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653" name="Shape 653"/>
          <p:cNvSpPr/>
          <p:nvPr/>
        </p:nvSpPr>
        <p:spPr>
          <a:xfrm>
            <a:off x="2989800" y="63257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13834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655" name="Shape 65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6" name="Shape 656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Shape 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64" name="Shape 66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5" name="Shape 66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71" name="Shape 67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lvl="0" marR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83" name="Shape 6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89" name="Shape 68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 </a:t>
            </a:r>
          </a:p>
          <a:p>
            <a:pPr lvl="1" rtl="0">
              <a:spcBef>
                <a:spcPts val="0"/>
              </a:spcBef>
              <a:buSzPct val="100000"/>
              <a:buFont typeface="Arial"/>
              <a:buAutoNum type="alphaLcPeriod"/>
            </a:pPr>
            <a:r>
              <a:rPr b="1" lang="en-US" sz="1800">
                <a:solidFill>
                  <a:schemeClr val="dk1"/>
                </a:solidFill>
              </a:rPr>
              <a:t>Building Models for other y-variables from lesson 6</a:t>
            </a:r>
          </a:p>
          <a:p>
            <a:pPr lvl="1" rtl="0">
              <a:spcBef>
                <a:spcPts val="0"/>
              </a:spcBef>
              <a:buSzPct val="100000"/>
              <a:buFont typeface="Arial"/>
              <a:buAutoNum type="alphaLcPeriod"/>
            </a:pPr>
            <a:r>
              <a:rPr b="1" lang="en-US" sz="1800">
                <a:solidFill>
                  <a:schemeClr val="dk1"/>
                </a:solidFill>
              </a:rPr>
              <a:t>CROSS VALIDATION WITH LINEAR REGRESSION Activity</a:t>
            </a:r>
          </a:p>
          <a:p>
            <a:pPr lvl="1" rtl="0">
              <a:spcBef>
                <a:spcPts val="0"/>
              </a:spcBef>
              <a:buSzPct val="100000"/>
              <a:buFont typeface="Arial"/>
              <a:buAutoNum type="alphaLcPeriod"/>
            </a:pPr>
            <a:r>
              <a:rPr b="1" lang="en-US" sz="1800">
                <a:solidFill>
                  <a:schemeClr val="dk1"/>
                </a:solidFill>
              </a:rPr>
              <a:t>GRID SEARCH CV, SOLVING FOR ALPHA</a:t>
            </a:r>
          </a:p>
          <a:p>
            <a:pPr lvl="1" rtl="0">
              <a:spcBef>
                <a:spcPts val="0"/>
              </a:spcBef>
              <a:buSzPct val="100000"/>
              <a:buFont typeface="Arial"/>
              <a:buAutoNum type="alphaLcPeriod"/>
            </a:pPr>
            <a:r>
              <a:rPr b="1" lang="en-US" sz="1800">
                <a:solidFill>
                  <a:schemeClr val="dk1"/>
                </a:solidFill>
              </a:rPr>
              <a:t>GRADIENT DESCENT ACTIVITY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96" name="Shape 69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702" name="Shape 70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709" name="Shape 70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10" name="Shape 71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11" name="Shape 7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7" name="Shape 7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18" name="Shape 7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19" name="Shape 71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20" name="Shape 72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726" name="Shape 72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27" name="Shape 72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8" name="Shape 72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729" name="Shape 72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730" name="Shape 73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