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0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7302500" cx="13004800"/>
  <p:notesSz cx="6858000" cy="9144000"/>
  <p:embeddedFontLst>
    <p:embeddedFont>
      <p:font typeface="Oswald"/>
      <p:regular r:id="rId84"/>
      <p:bold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Oswald-regular.fntdata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schemas.openxmlformats.org/officeDocument/2006/relationships/font" Target="fonts/Oswald-bold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Shape 9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5" name="Shape 9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1" name="Shape 9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Shape 9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1" name="Shape 9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0" name="Shape 9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6" name="Shape 9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2" name="Shape 10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Shape 10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6" name="Shape 10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" name="Shape 10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4" name="Shape 10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6" name="Shape 10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8" name="Shape 11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4" name="Shape 111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0" name="Shape 1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6" name="Shape 11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Shape 1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2" name="Shape 1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8" name="Shape 11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Shape 1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Shape 11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1" name="Shape 1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Shape 12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Shape 12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7" name="Shape 1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3" name="Shape 12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9" name="Shape 1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5" name="Shape 12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2" name="Shape 12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hape 1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8" name="Shape 12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5" name="Shape 1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Shape 128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3" name="Shape 1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2" name="Shape 1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Relationship Id="rId3" Type="http://schemas.openxmlformats.org/officeDocument/2006/relationships/image" Target="../media/image16.jpg"/><Relationship Id="rId4" Type="http://schemas.openxmlformats.org/officeDocument/2006/relationships/image" Target="../media/image0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11" Type="http://schemas.openxmlformats.org/officeDocument/2006/relationships/image" Target="../media/image17.png"/><Relationship Id="rId10" Type="http://schemas.openxmlformats.org/officeDocument/2006/relationships/image" Target="../media/image12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08.png"/><Relationship Id="rId8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9.jpg"/><Relationship Id="rId4" Type="http://schemas.openxmlformats.org/officeDocument/2006/relationships/image" Target="../media/image3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31.jpg"/><Relationship Id="rId4" Type="http://schemas.openxmlformats.org/officeDocument/2006/relationships/image" Target="../media/image26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11" Type="http://schemas.openxmlformats.org/officeDocument/2006/relationships/image" Target="../media/image36.png"/><Relationship Id="rId10" Type="http://schemas.openxmlformats.org/officeDocument/2006/relationships/image" Target="../media/image38.png"/><Relationship Id="rId9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Relationship Id="rId7" Type="http://schemas.openxmlformats.org/officeDocument/2006/relationships/image" Target="../media/image37.png"/><Relationship Id="rId8" Type="http://schemas.openxmlformats.org/officeDocument/2006/relationships/image" Target="../media/image3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png"/><Relationship Id="rId3" Type="http://schemas.openxmlformats.org/officeDocument/2006/relationships/image" Target="../media/image42.jpg"/><Relationship Id="rId4" Type="http://schemas.openxmlformats.org/officeDocument/2006/relationships/image" Target="../media/image40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5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DISCUSS THE CURRENT LESSON OBEJCTIVES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Machine Learning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Goals of Machine Learning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Bias-variance tradeoff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Machine Learning Concepts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32050" y="1741000"/>
            <a:ext cx="11734800" cy="448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Take 3 minutes to define it with neighbor!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Machine Learning?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Machine Learning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957400" y="3227200"/>
            <a:ext cx="117348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Automatically find patterns in data without explicit logic rules.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Unsupervised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Learning - clustering</a:t>
            </a:r>
          </a:p>
        </p:txBody>
      </p:sp>
      <p:cxnSp>
        <p:nvCxnSpPr>
          <p:cNvPr id="496" name="Shape 496"/>
          <p:cNvCxnSpPr/>
          <p:nvPr/>
        </p:nvCxnSpPr>
        <p:spPr>
          <a:xfrm rot="10800000">
            <a:off x="4414385" y="2352594"/>
            <a:ext cx="0" cy="336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97" name="Shape 497"/>
          <p:cNvCxnSpPr/>
          <p:nvPr/>
        </p:nvCxnSpPr>
        <p:spPr>
          <a:xfrm flipH="1" rot="10800000">
            <a:off x="4414385" y="5718863"/>
            <a:ext cx="4677300" cy="4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98" name="Shape 498"/>
          <p:cNvSpPr txBox="1"/>
          <p:nvPr/>
        </p:nvSpPr>
        <p:spPr>
          <a:xfrm>
            <a:off x="8965201" y="5835600"/>
            <a:ext cx="21579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Price Paid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3465875" y="1958925"/>
            <a:ext cx="13863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Time at event </a:t>
            </a:r>
          </a:p>
        </p:txBody>
      </p:sp>
      <p:sp>
        <p:nvSpPr>
          <p:cNvPr id="500" name="Shape 500"/>
          <p:cNvSpPr/>
          <p:nvPr/>
        </p:nvSpPr>
        <p:spPr>
          <a:xfrm>
            <a:off x="5287450" y="2804925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997350" y="3037925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5592250" y="3109725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5287450" y="3236625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5139400" y="3668325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5592250" y="3668325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7733275" y="460595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8111350" y="460595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7909100" y="417425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619000" y="42410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4768205" y="2530900"/>
            <a:ext cx="1595150" cy="2019050"/>
          </a:xfrm>
          <a:custGeom>
            <a:pathLst>
              <a:path extrusionOk="0" h="80762" w="63806">
                <a:moveTo>
                  <a:pt x="14322" y="0"/>
                </a:moveTo>
                <a:cubicBezTo>
                  <a:pt x="9808" y="7092"/>
                  <a:pt x="9150" y="6714"/>
                  <a:pt x="5295" y="14185"/>
                </a:cubicBezTo>
                <a:cubicBezTo>
                  <a:pt x="1516" y="21505"/>
                  <a:pt x="3236" y="30532"/>
                  <a:pt x="2071" y="38688"/>
                </a:cubicBezTo>
                <a:cubicBezTo>
                  <a:pt x="1219" y="44649"/>
                  <a:pt x="-1562" y="51514"/>
                  <a:pt x="1426" y="56743"/>
                </a:cubicBezTo>
                <a:cubicBezTo>
                  <a:pt x="5419" y="63730"/>
                  <a:pt x="14645" y="65931"/>
                  <a:pt x="21415" y="70284"/>
                </a:cubicBezTo>
                <a:cubicBezTo>
                  <a:pt x="27403" y="74133"/>
                  <a:pt x="33025" y="81245"/>
                  <a:pt x="40115" y="80601"/>
                </a:cubicBezTo>
                <a:cubicBezTo>
                  <a:pt x="58359" y="78941"/>
                  <a:pt x="69435" y="45790"/>
                  <a:pt x="60749" y="29661"/>
                </a:cubicBezTo>
                <a:cubicBezTo>
                  <a:pt x="55429" y="19782"/>
                  <a:pt x="48693" y="10512"/>
                  <a:pt x="40760" y="2579"/>
                </a:cubicBezTo>
                <a:cubicBezTo>
                  <a:pt x="34830" y="-3350"/>
                  <a:pt x="23112" y="5684"/>
                  <a:pt x="15612" y="19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11" name="Shape 511"/>
          <p:cNvSpPr txBox="1"/>
          <p:nvPr/>
        </p:nvSpPr>
        <p:spPr>
          <a:xfrm>
            <a:off x="4981175" y="1982800"/>
            <a:ext cx="13863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Cluster 1</a:t>
            </a:r>
          </a:p>
        </p:txBody>
      </p:sp>
      <p:sp>
        <p:nvSpPr>
          <p:cNvPr id="512" name="Shape 512"/>
          <p:cNvSpPr/>
          <p:nvPr/>
        </p:nvSpPr>
        <p:spPr>
          <a:xfrm>
            <a:off x="7313983" y="3842482"/>
            <a:ext cx="1511800" cy="1559975"/>
          </a:xfrm>
          <a:custGeom>
            <a:pathLst>
              <a:path extrusionOk="0" h="62399" w="60472">
                <a:moveTo>
                  <a:pt x="9858" y="10083"/>
                </a:moveTo>
                <a:cubicBezTo>
                  <a:pt x="5979" y="17065"/>
                  <a:pt x="717" y="24037"/>
                  <a:pt x="186" y="32007"/>
                </a:cubicBezTo>
                <a:cubicBezTo>
                  <a:pt x="-185" y="37574"/>
                  <a:pt x="2462" y="43014"/>
                  <a:pt x="4699" y="48127"/>
                </a:cubicBezTo>
                <a:cubicBezTo>
                  <a:pt x="6171" y="51491"/>
                  <a:pt x="5177" y="57031"/>
                  <a:pt x="8568" y="58444"/>
                </a:cubicBezTo>
                <a:cubicBezTo>
                  <a:pt x="23018" y="64465"/>
                  <a:pt x="45896" y="64090"/>
                  <a:pt x="54995" y="51351"/>
                </a:cubicBezTo>
                <a:cubicBezTo>
                  <a:pt x="56852" y="48750"/>
                  <a:pt x="56960" y="45260"/>
                  <a:pt x="58219" y="42324"/>
                </a:cubicBezTo>
                <a:cubicBezTo>
                  <a:pt x="58863" y="40819"/>
                  <a:pt x="60790" y="39317"/>
                  <a:pt x="60153" y="37810"/>
                </a:cubicBezTo>
                <a:cubicBezTo>
                  <a:pt x="53953" y="23156"/>
                  <a:pt x="44723" y="7526"/>
                  <a:pt x="30492" y="411"/>
                </a:cubicBezTo>
                <a:cubicBezTo>
                  <a:pt x="28849" y="-410"/>
                  <a:pt x="26975" y="1524"/>
                  <a:pt x="25333" y="2346"/>
                </a:cubicBezTo>
                <a:cubicBezTo>
                  <a:pt x="21555" y="4234"/>
                  <a:pt x="16068" y="2584"/>
                  <a:pt x="13082" y="5570"/>
                </a:cubicBezTo>
                <a:cubicBezTo>
                  <a:pt x="11856" y="6794"/>
                  <a:pt x="11729" y="8858"/>
                  <a:pt x="10503" y="100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13" name="Shape 513"/>
          <p:cNvSpPr txBox="1"/>
          <p:nvPr/>
        </p:nvSpPr>
        <p:spPr>
          <a:xfrm>
            <a:off x="7399225" y="3417500"/>
            <a:ext cx="1805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Cluster 2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854375" y="6303050"/>
            <a:ext cx="4143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Cluster 2 = VIPs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Unsupervised Learning - Dimensionality Reduction</a:t>
            </a:r>
          </a:p>
        </p:txBody>
      </p:sp>
      <p:cxnSp>
        <p:nvCxnSpPr>
          <p:cNvPr id="520" name="Shape 520"/>
          <p:cNvCxnSpPr/>
          <p:nvPr/>
        </p:nvCxnSpPr>
        <p:spPr>
          <a:xfrm rot="10800000">
            <a:off x="832985" y="2352594"/>
            <a:ext cx="0" cy="336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21" name="Shape 521"/>
          <p:cNvCxnSpPr/>
          <p:nvPr/>
        </p:nvCxnSpPr>
        <p:spPr>
          <a:xfrm flipH="1" rot="10800000">
            <a:off x="832985" y="5718863"/>
            <a:ext cx="4677300" cy="4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22" name="Shape 522"/>
          <p:cNvSpPr/>
          <p:nvPr/>
        </p:nvSpPr>
        <p:spPr>
          <a:xfrm>
            <a:off x="2657150" y="23526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2367050" y="28606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2961950" y="29324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2657150" y="29218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2509100" y="34910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961950" y="34910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2536412" y="4718775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2961950" y="5084712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2657150" y="4104887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3102625" y="445055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2" name="Shape 532"/>
          <p:cNvCxnSpPr/>
          <p:nvPr/>
        </p:nvCxnSpPr>
        <p:spPr>
          <a:xfrm rot="10800000">
            <a:off x="10055135" y="2428794"/>
            <a:ext cx="0" cy="336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33" name="Shape 533"/>
          <p:cNvSpPr/>
          <p:nvPr/>
        </p:nvSpPr>
        <p:spPr>
          <a:xfrm>
            <a:off x="9896525" y="24288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9911225" y="29368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9896525" y="30086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9896525" y="29980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9900875" y="35672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9972725" y="356720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9928187" y="4794975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9972725" y="5160912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9896525" y="4181087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9884800" y="4526750"/>
            <a:ext cx="290100" cy="43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3" name="Shape 543"/>
          <p:cNvCxnSpPr/>
          <p:nvPr/>
        </p:nvCxnSpPr>
        <p:spPr>
          <a:xfrm>
            <a:off x="6029000" y="3804400"/>
            <a:ext cx="30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4" name="Shape 544"/>
          <p:cNvSpPr txBox="1"/>
          <p:nvPr/>
        </p:nvSpPr>
        <p:spPr>
          <a:xfrm>
            <a:off x="6222450" y="3095100"/>
            <a:ext cx="2579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Collapse X</a:t>
            </a:r>
            <a:r>
              <a:rPr baseline="-25000" lang="en-US" sz="1800"/>
              <a:t>1</a:t>
            </a:r>
            <a:r>
              <a:rPr lang="en-US" sz="1800"/>
              <a:t> Dimension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580325" y="6641575"/>
            <a:ext cx="9897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Why? Reduces the data set → Faster algorithms due to reduced complexity of data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Shape 550"/>
          <p:cNvCxnSpPr/>
          <p:nvPr/>
        </p:nvCxnSpPr>
        <p:spPr>
          <a:xfrm rot="10800000">
            <a:off x="4414385" y="2352594"/>
            <a:ext cx="0" cy="336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51" name="Shape 551"/>
          <p:cNvCxnSpPr/>
          <p:nvPr/>
        </p:nvCxnSpPr>
        <p:spPr>
          <a:xfrm flipH="1" rot="10800000">
            <a:off x="4414385" y="5718863"/>
            <a:ext cx="4677300" cy="4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52" name="Shape 552"/>
          <p:cNvSpPr txBox="1"/>
          <p:nvPr/>
        </p:nvSpPr>
        <p:spPr>
          <a:xfrm>
            <a:off x="8965233" y="5835611"/>
            <a:ext cx="5691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X1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4039375" y="1958925"/>
            <a:ext cx="5691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X2</a:t>
            </a:r>
          </a:p>
        </p:txBody>
      </p:sp>
      <p:sp>
        <p:nvSpPr>
          <p:cNvPr id="554" name="Shape 554"/>
          <p:cNvSpPr/>
          <p:nvPr/>
        </p:nvSpPr>
        <p:spPr>
          <a:xfrm>
            <a:off x="5224483" y="3314364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4935840" y="3709648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5789079" y="3988627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8109570" y="4392855"/>
            <a:ext cx="331800" cy="2916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5086480" y="4104932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5316198" y="3813393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556267" y="3605903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7441188" y="5118562"/>
            <a:ext cx="331800" cy="2916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7775379" y="4714398"/>
            <a:ext cx="331800" cy="2916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937591" y="5118562"/>
            <a:ext cx="331800" cy="2916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8368449" y="4714398"/>
            <a:ext cx="331800" cy="2916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7850106" y="3917804"/>
            <a:ext cx="331800" cy="2916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8045056" y="4867906"/>
            <a:ext cx="331800" cy="2916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7281280" y="4394663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4892699" y="5005937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5316198" y="4660591"/>
            <a:ext cx="331800" cy="2916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5499250" y="5189750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5167466" y="2413360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4754697" y="2904396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5556267" y="2962596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4653542" y="3418109"/>
            <a:ext cx="331800" cy="2916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7654450" y="2716887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7888363" y="2425349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8045761" y="2716887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7888363" y="3121210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7556580" y="2352496"/>
            <a:ext cx="331800" cy="2916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Supervised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Shape 585"/>
          <p:cNvCxnSpPr/>
          <p:nvPr/>
        </p:nvCxnSpPr>
        <p:spPr>
          <a:xfrm rot="10800000">
            <a:off x="7867375" y="1816350"/>
            <a:ext cx="0" cy="265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86" name="Shape 586"/>
          <p:cNvCxnSpPr/>
          <p:nvPr/>
        </p:nvCxnSpPr>
        <p:spPr>
          <a:xfrm flipH="1" rot="10800000">
            <a:off x="7867375" y="4469850"/>
            <a:ext cx="3400200" cy="3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87" name="Shape 587"/>
          <p:cNvSpPr txBox="1"/>
          <p:nvPr/>
        </p:nvSpPr>
        <p:spPr>
          <a:xfrm>
            <a:off x="11175750" y="4561850"/>
            <a:ext cx="413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594750" y="1506125"/>
            <a:ext cx="413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X2</a:t>
            </a:r>
          </a:p>
        </p:txBody>
      </p:sp>
      <p:sp>
        <p:nvSpPr>
          <p:cNvPr id="589" name="Shape 589"/>
          <p:cNvSpPr/>
          <p:nvPr/>
        </p:nvSpPr>
        <p:spPr>
          <a:xfrm>
            <a:off x="8456300" y="2574525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8246462" y="2886100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8866750" y="3106000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10553700" y="3424625"/>
            <a:ext cx="241200" cy="2298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355975" y="3197675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8522975" y="2967875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8697500" y="2804325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10067800" y="3996650"/>
            <a:ext cx="241200" cy="2298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10310750" y="3678075"/>
            <a:ext cx="241200" cy="2298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10428675" y="3996650"/>
            <a:ext cx="241200" cy="2298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10741900" y="3678075"/>
            <a:ext cx="241200" cy="2298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10365075" y="3050175"/>
            <a:ext cx="241200" cy="2298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10506800" y="3799075"/>
            <a:ext cx="241200" cy="2298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9951550" y="3426050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8215100" y="3907875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8522975" y="3635662"/>
            <a:ext cx="241200" cy="2298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8656050" y="4052762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8414850" y="1864325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8114775" y="2251375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8697500" y="2297250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8041237" y="2656300"/>
            <a:ext cx="241200" cy="2298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0222837" y="2103575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10392887" y="1873775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10507312" y="2103575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10392887" y="2422275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10151687" y="1816350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Logic Rules</a:t>
            </a:r>
          </a:p>
        </p:txBody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35000" y="1292775"/>
            <a:ext cx="62331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x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&gt; a and x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&gt; b, then </a:t>
            </a:r>
          </a:p>
        </p:txBody>
      </p:sp>
      <p:sp>
        <p:nvSpPr>
          <p:cNvPr id="617" name="Shape 617"/>
          <p:cNvSpPr/>
          <p:nvPr/>
        </p:nvSpPr>
        <p:spPr>
          <a:xfrm>
            <a:off x="4790337" y="1816350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 txBox="1"/>
          <p:nvPr/>
        </p:nvSpPr>
        <p:spPr>
          <a:xfrm>
            <a:off x="635000" y="5409850"/>
            <a:ext cx="9150000" cy="1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Clearly this isn’t a sustainable approach: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Can the human eye detect patterns with millions of data points? Across 1000 dimensions?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Formalize the Problem</a:t>
            </a:r>
          </a:p>
        </p:txBody>
      </p:sp>
      <p:cxnSp>
        <p:nvCxnSpPr>
          <p:cNvPr id="624" name="Shape 624"/>
          <p:cNvCxnSpPr/>
          <p:nvPr/>
        </p:nvCxnSpPr>
        <p:spPr>
          <a:xfrm flipH="1">
            <a:off x="1648100" y="4375775"/>
            <a:ext cx="1533000" cy="18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25" name="Shape 625"/>
          <p:cNvCxnSpPr/>
          <p:nvPr/>
        </p:nvCxnSpPr>
        <p:spPr>
          <a:xfrm flipH="1" rot="10800000">
            <a:off x="3181100" y="4341275"/>
            <a:ext cx="3400200" cy="3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26" name="Shape 626"/>
          <p:cNvSpPr txBox="1"/>
          <p:nvPr/>
        </p:nvSpPr>
        <p:spPr>
          <a:xfrm>
            <a:off x="6294625" y="4375775"/>
            <a:ext cx="413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X1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1823925" y="6081325"/>
            <a:ext cx="413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X2</a:t>
            </a:r>
          </a:p>
        </p:txBody>
      </p:sp>
      <p:sp>
        <p:nvSpPr>
          <p:cNvPr id="628" name="Shape 628"/>
          <p:cNvSpPr/>
          <p:nvPr/>
        </p:nvSpPr>
        <p:spPr>
          <a:xfrm>
            <a:off x="2935000" y="2901100"/>
            <a:ext cx="241200" cy="2298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2917550" y="3935100"/>
            <a:ext cx="241200" cy="229800"/>
          </a:xfrm>
          <a:prstGeom prst="heart">
            <a:avLst/>
          </a:prstGeom>
          <a:solidFill>
            <a:srgbClr val="F3A4E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4004525" y="2901100"/>
            <a:ext cx="413700" cy="354600"/>
          </a:xfrm>
          <a:prstGeom prst="mathMultiply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 txBox="1"/>
          <p:nvPr/>
        </p:nvSpPr>
        <p:spPr>
          <a:xfrm>
            <a:off x="7688700" y="2107500"/>
            <a:ext cx="2997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P( </a:t>
            </a:r>
            <a:r>
              <a:rPr lang="en-US" sz="2400">
                <a:solidFill>
                  <a:schemeClr val="dk1"/>
                </a:solidFill>
              </a:rPr>
              <a:t>x</a:t>
            </a:r>
            <a:r>
              <a:rPr baseline="-25000" lang="en-US" sz="2400">
                <a:solidFill>
                  <a:schemeClr val="dk1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 , x</a:t>
            </a:r>
            <a:r>
              <a:rPr baseline="-25000" lang="en-US" sz="2400">
                <a:solidFill>
                  <a:schemeClr val="dk1"/>
                </a:solidFill>
              </a:rPr>
              <a:t> 2, </a:t>
            </a:r>
            <a:r>
              <a:rPr lang="en-US" sz="2400">
                <a:solidFill>
                  <a:schemeClr val="dk1"/>
                </a:solidFill>
              </a:rPr>
              <a:t>x</a:t>
            </a:r>
            <a:r>
              <a:rPr baseline="-25000" lang="en-US" sz="2400">
                <a:solidFill>
                  <a:schemeClr val="dk1"/>
                </a:solidFill>
              </a:rPr>
              <a:t> 3</a:t>
            </a:r>
            <a:r>
              <a:rPr lang="en-US" sz="2400">
                <a:solidFill>
                  <a:schemeClr val="dk1"/>
                </a:solidFill>
              </a:rPr>
              <a:t>)</a:t>
            </a:r>
          </a:p>
        </p:txBody>
      </p:sp>
      <p:cxnSp>
        <p:nvCxnSpPr>
          <p:cNvPr id="632" name="Shape 632"/>
          <p:cNvCxnSpPr/>
          <p:nvPr/>
        </p:nvCxnSpPr>
        <p:spPr>
          <a:xfrm rot="10800000">
            <a:off x="3191950" y="1861375"/>
            <a:ext cx="32100" cy="25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3" name="Shape 633"/>
          <p:cNvCxnSpPr/>
          <p:nvPr/>
        </p:nvCxnSpPr>
        <p:spPr>
          <a:xfrm>
            <a:off x="3224050" y="4416975"/>
            <a:ext cx="983400" cy="6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634" name="Shape 634"/>
          <p:cNvCxnSpPr/>
          <p:nvPr/>
        </p:nvCxnSpPr>
        <p:spPr>
          <a:xfrm rot="10800000">
            <a:off x="4211097" y="3193308"/>
            <a:ext cx="29700" cy="19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635" name="Shape 635"/>
          <p:cNvCxnSpPr>
            <a:endCxn id="630" idx="3"/>
          </p:cNvCxnSpPr>
          <p:nvPr/>
        </p:nvCxnSpPr>
        <p:spPr>
          <a:xfrm flipH="1" rot="10800000">
            <a:off x="3256385" y="3170533"/>
            <a:ext cx="847500" cy="12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6" name="Shape 636"/>
          <p:cNvCxnSpPr>
            <a:stCxn id="630" idx="3"/>
            <a:endCxn id="628" idx="6"/>
          </p:cNvCxnSpPr>
          <p:nvPr/>
        </p:nvCxnSpPr>
        <p:spPr>
          <a:xfrm rot="10800000">
            <a:off x="3176285" y="3016033"/>
            <a:ext cx="927600" cy="1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637" name="Shape 637"/>
          <p:cNvSpPr txBox="1"/>
          <p:nvPr/>
        </p:nvSpPr>
        <p:spPr>
          <a:xfrm>
            <a:off x="2831300" y="1615475"/>
            <a:ext cx="413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X3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7592800" y="1615475"/>
            <a:ext cx="5412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Joint Probability Distribution - Generates the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do we care about?</a:t>
            </a: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35000" y="2066550"/>
            <a:ext cx="117348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 we can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measure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some of the features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 X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 Weight ← Measurable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 X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 Cholesterol Level ← Measurable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 X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3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 Diabetes (Yes / No) ← Not (easily) measurable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care about Conditional Probability</a:t>
            </a:r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3483000" y="2675950"/>
            <a:ext cx="64257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P(Diabetes | Weight, Cholesterol)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Shape 6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It is known that 1% of the population has Lung Cancer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test is administered for cancer and is accurate 95% of the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Question: If you tested positive, what’s your probability of having cancer?</a:t>
            </a:r>
          </a:p>
        </p:txBody>
      </p:sp>
      <p:sp>
        <p:nvSpPr>
          <p:cNvPr id="658" name="Shape 658"/>
          <p:cNvSpPr/>
          <p:nvPr/>
        </p:nvSpPr>
        <p:spPr>
          <a:xfrm>
            <a:off x="2989800" y="1776150"/>
            <a:ext cx="8950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(10 minutes)</a:t>
            </a:r>
          </a:p>
        </p:txBody>
      </p:sp>
      <p:cxnSp>
        <p:nvCxnSpPr>
          <p:cNvPr id="659" name="Shape 65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0" name="Shape 660"/>
          <p:cNvSpPr/>
          <p:nvPr/>
        </p:nvSpPr>
        <p:spPr>
          <a:xfrm>
            <a:off x="635000" y="736600"/>
            <a:ext cx="1172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Disease Probability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Bayes Rule</a:t>
            </a:r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35000" y="2066550"/>
            <a:ext cx="117348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P(cancer | test positive) = P(cancer, test positive) / P(test positive)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= P(test positive | cancer) * P(cancer) / P (test positive)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789900" y="5916150"/>
            <a:ext cx="66738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If you have the joint, you know everything about the process!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Generative Models</a:t>
            </a:r>
          </a:p>
        </p:txBody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322400" y="3062850"/>
            <a:ext cx="126825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Example: Naive Bayes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P(Diabetes | Weight, Cholesterol) = P(Weight, Cholesterol, Diabetes) / P(Weight, Cholesterol)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= P(Weight, Cholesterol | Diabetes) * P(Diabetes) /P(Weight, Cholesterol)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= P(Weight | Diabetes) * P(Cholesterol | Diabetes) * P(Diabetes) /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P(Weight, Cholesterol)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35000" y="1808600"/>
            <a:ext cx="84408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Attempt to estimate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joint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distribution from feature characteristics of a class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75" name="Shape 675"/>
          <p:cNvCxnSpPr/>
          <p:nvPr/>
        </p:nvCxnSpPr>
        <p:spPr>
          <a:xfrm>
            <a:off x="2740450" y="5190750"/>
            <a:ext cx="7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6" name="Shape 676"/>
          <p:cNvSpPr txBox="1"/>
          <p:nvPr/>
        </p:nvSpPr>
        <p:spPr>
          <a:xfrm>
            <a:off x="773775" y="4974900"/>
            <a:ext cx="1821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Naive assumption</a:t>
            </a:r>
          </a:p>
        </p:txBody>
      </p:sp>
      <p:cxnSp>
        <p:nvCxnSpPr>
          <p:cNvPr id="677" name="Shape 677"/>
          <p:cNvCxnSpPr>
            <a:endCxn id="673" idx="2"/>
          </p:cNvCxnSpPr>
          <p:nvPr/>
        </p:nvCxnSpPr>
        <p:spPr>
          <a:xfrm rot="10800000">
            <a:off x="6663650" y="5561550"/>
            <a:ext cx="10200" cy="6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8" name="Shape 678"/>
          <p:cNvSpPr txBox="1"/>
          <p:nvPr/>
        </p:nvSpPr>
        <p:spPr>
          <a:xfrm>
            <a:off x="5674350" y="6560975"/>
            <a:ext cx="63999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Within diabetes, what does cholesterol look like? Normality assumption?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Discriminative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Models</a:t>
            </a:r>
          </a:p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35000" y="1808600"/>
            <a:ext cx="11487600" cy="4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Attempt to estimate conditional probability directly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Example: Linear Regression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P(Y | X = x) ~ N(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𝜇 = f(x), 𝜎 = 𝜖)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E[Y | X = x] = f(x)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Linear Regression</a:t>
            </a:r>
          </a:p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35000" y="1808600"/>
            <a:ext cx="1148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Goal: Attempt to find f(x)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Once we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estimate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f, we can make predictions on new data.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f(x) is some valid function </a:t>
            </a:r>
          </a:p>
        </p:txBody>
      </p:sp>
      <p:cxnSp>
        <p:nvCxnSpPr>
          <p:cNvPr id="696" name="Shape 696"/>
          <p:cNvCxnSpPr/>
          <p:nvPr/>
        </p:nvCxnSpPr>
        <p:spPr>
          <a:xfrm rot="10800000">
            <a:off x="1035653" y="2150080"/>
            <a:ext cx="0" cy="163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97" name="Shape 697"/>
          <p:cNvCxnSpPr/>
          <p:nvPr/>
        </p:nvCxnSpPr>
        <p:spPr>
          <a:xfrm flipH="1" rot="10800000">
            <a:off x="1035653" y="3783520"/>
            <a:ext cx="1919100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98" name="Shape 698"/>
          <p:cNvSpPr txBox="1"/>
          <p:nvPr/>
        </p:nvSpPr>
        <p:spPr>
          <a:xfrm>
            <a:off x="2902877" y="3840215"/>
            <a:ext cx="885299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646475" y="1958925"/>
            <a:ext cx="5688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700" name="Shape 700"/>
          <p:cNvSpPr/>
          <p:nvPr/>
        </p:nvSpPr>
        <p:spPr>
          <a:xfrm>
            <a:off x="6862651" y="2578825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6076397" y="2369434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7009537" y="2369428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5895776" y="2769198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5524131" y="278847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5709937" y="278847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5829061" y="305956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6195487" y="307471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6442853" y="2369425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6331973" y="2858581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10" name="Shape 710"/>
          <p:cNvCxnSpPr/>
          <p:nvPr/>
        </p:nvCxnSpPr>
        <p:spPr>
          <a:xfrm flipH="1" rot="10800000">
            <a:off x="934975" y="2418000"/>
            <a:ext cx="17895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1" name="Shape 711"/>
          <p:cNvCxnSpPr/>
          <p:nvPr/>
        </p:nvCxnSpPr>
        <p:spPr>
          <a:xfrm rot="10800000">
            <a:off x="5320728" y="2146530"/>
            <a:ext cx="0" cy="163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12" name="Shape 712"/>
          <p:cNvCxnSpPr/>
          <p:nvPr/>
        </p:nvCxnSpPr>
        <p:spPr>
          <a:xfrm flipH="1" rot="10800000">
            <a:off x="5320728" y="3779970"/>
            <a:ext cx="1919099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13" name="Shape 713"/>
          <p:cNvSpPr txBox="1"/>
          <p:nvPr/>
        </p:nvSpPr>
        <p:spPr>
          <a:xfrm>
            <a:off x="7187952" y="3836665"/>
            <a:ext cx="8853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4931550" y="1955375"/>
            <a:ext cx="5688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037100" y="1576575"/>
            <a:ext cx="2482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Set 2</a:t>
            </a:r>
          </a:p>
        </p:txBody>
      </p:sp>
      <p:cxnSp>
        <p:nvCxnSpPr>
          <p:cNvPr id="716" name="Shape 716"/>
          <p:cNvCxnSpPr/>
          <p:nvPr/>
        </p:nvCxnSpPr>
        <p:spPr>
          <a:xfrm rot="10800000">
            <a:off x="9296578" y="2146530"/>
            <a:ext cx="0" cy="163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17" name="Shape 717"/>
          <p:cNvCxnSpPr/>
          <p:nvPr/>
        </p:nvCxnSpPr>
        <p:spPr>
          <a:xfrm flipH="1" rot="10800000">
            <a:off x="9296578" y="3779970"/>
            <a:ext cx="1919100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18" name="Shape 718"/>
          <p:cNvSpPr txBox="1"/>
          <p:nvPr/>
        </p:nvSpPr>
        <p:spPr>
          <a:xfrm>
            <a:off x="11163802" y="3836665"/>
            <a:ext cx="8853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8907400" y="1955375"/>
            <a:ext cx="5688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720" name="Shape 720"/>
          <p:cNvSpPr/>
          <p:nvPr/>
        </p:nvSpPr>
        <p:spPr>
          <a:xfrm>
            <a:off x="10585251" y="2578813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10913747" y="2150072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11032837" y="2416565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9951351" y="2696335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9547431" y="2835608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10035562" y="2905733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9852361" y="3106698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10218787" y="3121848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10466153" y="2416563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10355273" y="2905718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5211250" y="1559275"/>
            <a:ext cx="2482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Set 1</a:t>
            </a:r>
          </a:p>
        </p:txBody>
      </p:sp>
      <p:cxnSp>
        <p:nvCxnSpPr>
          <p:cNvPr id="731" name="Shape 731"/>
          <p:cNvCxnSpPr/>
          <p:nvPr/>
        </p:nvCxnSpPr>
        <p:spPr>
          <a:xfrm rot="10800000">
            <a:off x="1155828" y="4956505"/>
            <a:ext cx="0" cy="163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32" name="Shape 732"/>
          <p:cNvCxnSpPr/>
          <p:nvPr/>
        </p:nvCxnSpPr>
        <p:spPr>
          <a:xfrm flipH="1" rot="10800000">
            <a:off x="1155828" y="6589945"/>
            <a:ext cx="1919100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33" name="Shape 733"/>
          <p:cNvSpPr txBox="1"/>
          <p:nvPr/>
        </p:nvSpPr>
        <p:spPr>
          <a:xfrm>
            <a:off x="3023052" y="6646640"/>
            <a:ext cx="885299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734" name="Shape 734"/>
          <p:cNvSpPr txBox="1"/>
          <p:nvPr/>
        </p:nvSpPr>
        <p:spPr>
          <a:xfrm>
            <a:off x="766650" y="4765350"/>
            <a:ext cx="5688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735" name="Shape 735"/>
          <p:cNvSpPr/>
          <p:nvPr/>
        </p:nvSpPr>
        <p:spPr>
          <a:xfrm>
            <a:off x="1176775" y="5126250"/>
            <a:ext cx="1321875" cy="1063950"/>
          </a:xfrm>
          <a:custGeom>
            <a:pathLst>
              <a:path extrusionOk="0" h="42558" w="52875">
                <a:moveTo>
                  <a:pt x="0" y="42558"/>
                </a:moveTo>
                <a:cubicBezTo>
                  <a:pt x="15014" y="42558"/>
                  <a:pt x="30650" y="35120"/>
                  <a:pt x="41268" y="24503"/>
                </a:cubicBezTo>
                <a:cubicBezTo>
                  <a:pt x="47658" y="18112"/>
                  <a:pt x="46484" y="6390"/>
                  <a:pt x="5287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736" name="Shape 736"/>
          <p:cNvCxnSpPr/>
          <p:nvPr/>
        </p:nvCxnSpPr>
        <p:spPr>
          <a:xfrm rot="10800000">
            <a:off x="5347028" y="4984180"/>
            <a:ext cx="0" cy="163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37" name="Shape 737"/>
          <p:cNvCxnSpPr/>
          <p:nvPr/>
        </p:nvCxnSpPr>
        <p:spPr>
          <a:xfrm flipH="1" rot="10800000">
            <a:off x="5347028" y="6617620"/>
            <a:ext cx="1919099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38" name="Shape 738"/>
          <p:cNvSpPr txBox="1"/>
          <p:nvPr/>
        </p:nvSpPr>
        <p:spPr>
          <a:xfrm>
            <a:off x="7214252" y="6674315"/>
            <a:ext cx="8853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4957850" y="4793025"/>
            <a:ext cx="5688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740" name="Shape 740"/>
          <p:cNvSpPr/>
          <p:nvPr/>
        </p:nvSpPr>
        <p:spPr>
          <a:xfrm>
            <a:off x="6689839" y="510475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6396759" y="5274884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6689850" y="5514078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5849664" y="5884048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5478018" y="590332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5663825" y="590332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5782948" y="617441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6221325" y="5903335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6396740" y="5484275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6195511" y="5668556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0" name="Shape 750"/>
          <p:cNvCxnSpPr/>
          <p:nvPr/>
        </p:nvCxnSpPr>
        <p:spPr>
          <a:xfrm rot="10800000">
            <a:off x="9575528" y="4866680"/>
            <a:ext cx="0" cy="163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51" name="Shape 751"/>
          <p:cNvCxnSpPr/>
          <p:nvPr/>
        </p:nvCxnSpPr>
        <p:spPr>
          <a:xfrm flipH="1" rot="10800000">
            <a:off x="9575528" y="6500120"/>
            <a:ext cx="1919100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52" name="Shape 752"/>
          <p:cNvSpPr txBox="1"/>
          <p:nvPr/>
        </p:nvSpPr>
        <p:spPr>
          <a:xfrm>
            <a:off x="11442752" y="6556815"/>
            <a:ext cx="8853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9186350" y="4675525"/>
            <a:ext cx="5688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754" name="Shape 754"/>
          <p:cNvSpPr/>
          <p:nvPr/>
        </p:nvSpPr>
        <p:spPr>
          <a:xfrm>
            <a:off x="10961176" y="504390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10668097" y="5214034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10787162" y="497274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10121001" y="5823198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9749356" y="584247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9951337" y="6174395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10787186" y="473146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10492662" y="5842485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10668078" y="5423425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10466848" y="5607706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 txBox="1"/>
          <p:nvPr/>
        </p:nvSpPr>
        <p:spPr>
          <a:xfrm>
            <a:off x="5261150" y="4530325"/>
            <a:ext cx="2482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Set 1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9486375" y="4259662"/>
            <a:ext cx="2482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Set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never </a:t>
            </a:r>
            <a:r>
              <a:rPr b="1" i="1" lang="en-US" sz="3200">
                <a:latin typeface="Oswald"/>
                <a:ea typeface="Oswald"/>
                <a:cs typeface="Oswald"/>
                <a:sym typeface="Oswald"/>
              </a:rPr>
              <a:t>really 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know what f(x) is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35000" y="1486200"/>
            <a:ext cx="1148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assume some class of functions → i.e. Linear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Estimate f using our data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72" name="Shape 772"/>
          <p:cNvCxnSpPr/>
          <p:nvPr/>
        </p:nvCxnSpPr>
        <p:spPr>
          <a:xfrm rot="10800000">
            <a:off x="3594228" y="4575505"/>
            <a:ext cx="0" cy="163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73" name="Shape 773"/>
          <p:cNvCxnSpPr/>
          <p:nvPr/>
        </p:nvCxnSpPr>
        <p:spPr>
          <a:xfrm flipH="1" rot="10800000">
            <a:off x="3594228" y="6208945"/>
            <a:ext cx="1919100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74" name="Shape 774"/>
          <p:cNvSpPr txBox="1"/>
          <p:nvPr/>
        </p:nvSpPr>
        <p:spPr>
          <a:xfrm>
            <a:off x="5461452" y="6265640"/>
            <a:ext cx="8853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3205050" y="4384350"/>
            <a:ext cx="5688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776" name="Shape 776"/>
          <p:cNvSpPr/>
          <p:nvPr/>
        </p:nvSpPr>
        <p:spPr>
          <a:xfrm>
            <a:off x="3615175" y="4745250"/>
            <a:ext cx="1321875" cy="1063950"/>
          </a:xfrm>
          <a:custGeom>
            <a:pathLst>
              <a:path extrusionOk="0" h="42558" w="52875">
                <a:moveTo>
                  <a:pt x="0" y="42558"/>
                </a:moveTo>
                <a:cubicBezTo>
                  <a:pt x="15014" y="42558"/>
                  <a:pt x="30650" y="35120"/>
                  <a:pt x="41268" y="24503"/>
                </a:cubicBezTo>
                <a:cubicBezTo>
                  <a:pt x="47658" y="18112"/>
                  <a:pt x="46484" y="6390"/>
                  <a:pt x="5287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777" name="Shape 777"/>
          <p:cNvCxnSpPr/>
          <p:nvPr/>
        </p:nvCxnSpPr>
        <p:spPr>
          <a:xfrm rot="10800000">
            <a:off x="7785428" y="4603180"/>
            <a:ext cx="0" cy="163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78" name="Shape 778"/>
          <p:cNvCxnSpPr/>
          <p:nvPr/>
        </p:nvCxnSpPr>
        <p:spPr>
          <a:xfrm flipH="1" rot="10800000">
            <a:off x="7785428" y="6236620"/>
            <a:ext cx="1919100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79" name="Shape 779"/>
          <p:cNvSpPr txBox="1"/>
          <p:nvPr/>
        </p:nvSpPr>
        <p:spPr>
          <a:xfrm>
            <a:off x="9652652" y="6293315"/>
            <a:ext cx="8853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7396250" y="4412025"/>
            <a:ext cx="5688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781" name="Shape 781"/>
          <p:cNvSpPr/>
          <p:nvPr/>
        </p:nvSpPr>
        <p:spPr>
          <a:xfrm>
            <a:off x="9128239" y="472375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8835159" y="4893884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9128250" y="5133078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8288064" y="5503048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7916418" y="552232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8102225" y="552232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8221348" y="5793410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8659725" y="5522335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8835140" y="5103275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8633911" y="5287556"/>
            <a:ext cx="119100" cy="209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 txBox="1"/>
          <p:nvPr/>
        </p:nvSpPr>
        <p:spPr>
          <a:xfrm>
            <a:off x="7699550" y="4149325"/>
            <a:ext cx="2482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Set 1</a:t>
            </a:r>
          </a:p>
        </p:txBody>
      </p:sp>
      <p:cxnSp>
        <p:nvCxnSpPr>
          <p:cNvPr id="792" name="Shape 792"/>
          <p:cNvCxnSpPr/>
          <p:nvPr/>
        </p:nvCxnSpPr>
        <p:spPr>
          <a:xfrm flipH="1" rot="10800000">
            <a:off x="7963425" y="4658625"/>
            <a:ext cx="1547700" cy="13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3" name="Shape 793"/>
          <p:cNvSpPr txBox="1"/>
          <p:nvPr/>
        </p:nvSpPr>
        <p:spPr>
          <a:xfrm>
            <a:off x="3594225" y="6701650"/>
            <a:ext cx="20472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Truth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idx="1" type="body"/>
          </p:nvPr>
        </p:nvSpPr>
        <p:spPr>
          <a:xfrm>
            <a:off x="635000" y="1486200"/>
            <a:ext cx="114876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data set gives a different estimate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99" name="Shape 799"/>
          <p:cNvCxnSpPr/>
          <p:nvPr/>
        </p:nvCxnSpPr>
        <p:spPr>
          <a:xfrm rot="10800000">
            <a:off x="2901909" y="2831098"/>
            <a:ext cx="0" cy="352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00" name="Shape 800"/>
          <p:cNvCxnSpPr/>
          <p:nvPr/>
        </p:nvCxnSpPr>
        <p:spPr>
          <a:xfrm flipH="1" rot="10800000">
            <a:off x="2901909" y="6359986"/>
            <a:ext cx="5327100" cy="4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01" name="Shape 801"/>
          <p:cNvSpPr txBox="1"/>
          <p:nvPr/>
        </p:nvSpPr>
        <p:spPr>
          <a:xfrm>
            <a:off x="8085081" y="6482353"/>
            <a:ext cx="2457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1821599" y="2418050"/>
            <a:ext cx="1578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803" name="Shape 803"/>
          <p:cNvSpPr/>
          <p:nvPr/>
        </p:nvSpPr>
        <p:spPr>
          <a:xfrm>
            <a:off x="2960053" y="3197731"/>
            <a:ext cx="3669392" cy="2298557"/>
          </a:xfrm>
          <a:custGeom>
            <a:pathLst>
              <a:path extrusionOk="0" h="42558" w="52875">
                <a:moveTo>
                  <a:pt x="0" y="42558"/>
                </a:moveTo>
                <a:cubicBezTo>
                  <a:pt x="15014" y="42558"/>
                  <a:pt x="30650" y="35120"/>
                  <a:pt x="41268" y="24503"/>
                </a:cubicBezTo>
                <a:cubicBezTo>
                  <a:pt x="47658" y="18112"/>
                  <a:pt x="46484" y="6390"/>
                  <a:pt x="5287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804" name="Shape 804"/>
          <p:cNvCxnSpPr/>
          <p:nvPr/>
        </p:nvCxnSpPr>
        <p:spPr>
          <a:xfrm flipH="1" rot="10800000">
            <a:off x="3030625" y="3562650"/>
            <a:ext cx="4384800" cy="211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5" name="Shape 805"/>
          <p:cNvCxnSpPr/>
          <p:nvPr/>
        </p:nvCxnSpPr>
        <p:spPr>
          <a:xfrm flipH="1" rot="10800000">
            <a:off x="2901650" y="3820375"/>
            <a:ext cx="4562100" cy="1725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6" name="Shape 806"/>
          <p:cNvCxnSpPr/>
          <p:nvPr/>
        </p:nvCxnSpPr>
        <p:spPr>
          <a:xfrm flipH="1" rot="10800000">
            <a:off x="2788825" y="3272425"/>
            <a:ext cx="4449300" cy="27888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7" name="Shape 8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Generating data over and over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Given an x, how off can we expect to be? </a:t>
            </a:r>
          </a:p>
        </p:txBody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x="635000" y="1486200"/>
            <a:ext cx="73929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E[error] = E[(f(x) - f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(x))</a:t>
            </a:r>
            <a:r>
              <a:rPr baseline="30000" lang="en-US" sz="28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Mean-Squared Error of an estimate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/>
        </p:nvSpPr>
        <p:spPr>
          <a:xfrm>
            <a:off x="3134625" y="1572475"/>
            <a:ext cx="723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E[error] = E[(f(x) - f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(x))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Bias(f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Var(f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+ Var(𝜖)</a:t>
            </a:r>
          </a:p>
        </p:txBody>
      </p:sp>
      <p:cxnSp>
        <p:nvCxnSpPr>
          <p:cNvPr id="819" name="Shape 819"/>
          <p:cNvCxnSpPr/>
          <p:nvPr/>
        </p:nvCxnSpPr>
        <p:spPr>
          <a:xfrm rot="10800000">
            <a:off x="7503400" y="3877500"/>
            <a:ext cx="32100" cy="8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0" name="Shape 820"/>
          <p:cNvSpPr txBox="1"/>
          <p:nvPr/>
        </p:nvSpPr>
        <p:spPr>
          <a:xfrm>
            <a:off x="6874575" y="4861025"/>
            <a:ext cx="2998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Irreducible Error</a:t>
            </a:r>
          </a:p>
        </p:txBody>
      </p:sp>
      <p:cxnSp>
        <p:nvCxnSpPr>
          <p:cNvPr id="821" name="Shape 821"/>
          <p:cNvCxnSpPr/>
          <p:nvPr/>
        </p:nvCxnSpPr>
        <p:spPr>
          <a:xfrm rot="10800000">
            <a:off x="4230725" y="3942000"/>
            <a:ext cx="387000" cy="10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2" name="Shape 822"/>
          <p:cNvCxnSpPr/>
          <p:nvPr/>
        </p:nvCxnSpPr>
        <p:spPr>
          <a:xfrm flipH="1" rot="10800000">
            <a:off x="4649975" y="3796950"/>
            <a:ext cx="951000" cy="11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3" name="Shape 823"/>
          <p:cNvSpPr txBox="1"/>
          <p:nvPr/>
        </p:nvSpPr>
        <p:spPr>
          <a:xfrm>
            <a:off x="3376450" y="4973850"/>
            <a:ext cx="2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Reducible Error</a:t>
            </a:r>
          </a:p>
        </p:txBody>
      </p:sp>
      <p:sp>
        <p:nvSpPr>
          <p:cNvPr id="824" name="Shape 82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Bias-Variance Breakdown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Goal of ML algorithm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35000" y="1695750"/>
            <a:ext cx="1148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good ML algorithm reduces the average MSE across data points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Therefore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good ML algorithm reduces either the bias or variance!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5" name="Shape 835"/>
          <p:cNvCxnSpPr/>
          <p:nvPr/>
        </p:nvCxnSpPr>
        <p:spPr>
          <a:xfrm rot="10800000">
            <a:off x="8946605" y="2007850"/>
            <a:ext cx="0" cy="200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36" name="Shape 836"/>
          <p:cNvCxnSpPr/>
          <p:nvPr/>
        </p:nvCxnSpPr>
        <p:spPr>
          <a:xfrm flipH="1" rot="10800000">
            <a:off x="8946605" y="4012416"/>
            <a:ext cx="2658600" cy="2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37" name="Shape 837"/>
          <p:cNvSpPr txBox="1"/>
          <p:nvPr/>
        </p:nvSpPr>
        <p:spPr>
          <a:xfrm>
            <a:off x="11533397" y="4081953"/>
            <a:ext cx="1226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8407449" y="1773250"/>
            <a:ext cx="788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839" name="Shape 839"/>
          <p:cNvSpPr/>
          <p:nvPr/>
        </p:nvSpPr>
        <p:spPr>
          <a:xfrm>
            <a:off x="8975623" y="2216143"/>
            <a:ext cx="1831325" cy="1305679"/>
          </a:xfrm>
          <a:custGeom>
            <a:pathLst>
              <a:path extrusionOk="0" h="42558" w="52875">
                <a:moveTo>
                  <a:pt x="0" y="42558"/>
                </a:moveTo>
                <a:cubicBezTo>
                  <a:pt x="15014" y="42558"/>
                  <a:pt x="30650" y="35120"/>
                  <a:pt x="41268" y="24503"/>
                </a:cubicBezTo>
                <a:cubicBezTo>
                  <a:pt x="47658" y="18112"/>
                  <a:pt x="46484" y="6390"/>
                  <a:pt x="5287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840" name="Shape 840"/>
          <p:cNvCxnSpPr/>
          <p:nvPr/>
        </p:nvCxnSpPr>
        <p:spPr>
          <a:xfrm flipH="1" rot="10800000">
            <a:off x="9010844" y="2423572"/>
            <a:ext cx="2188200" cy="119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1" name="Shape 841"/>
          <p:cNvCxnSpPr/>
          <p:nvPr/>
        </p:nvCxnSpPr>
        <p:spPr>
          <a:xfrm flipH="1" rot="10800000">
            <a:off x="8946476" y="2569908"/>
            <a:ext cx="2276700" cy="979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2" name="Shape 842"/>
          <p:cNvCxnSpPr/>
          <p:nvPr/>
        </p:nvCxnSpPr>
        <p:spPr>
          <a:xfrm flipH="1" rot="10800000">
            <a:off x="8890167" y="2258434"/>
            <a:ext cx="2220600" cy="15843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3" name="Shape 8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Goal of ML algorithm </a:t>
            </a:r>
          </a:p>
        </p:txBody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05675" y="1835400"/>
            <a:ext cx="7231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Linear regression in this case is too inflexible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5" name="Shape 845"/>
          <p:cNvSpPr txBox="1"/>
          <p:nvPr/>
        </p:nvSpPr>
        <p:spPr>
          <a:xfrm>
            <a:off x="112850" y="5201475"/>
            <a:ext cx="124449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Note: Mean of distribution of lines at a point x is off from true f(x)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rPr lang="en-US" sz="2200"/>
              <a:t>Therefore, using an </a:t>
            </a:r>
            <a:r>
              <a:rPr b="1" lang="en-US" sz="2200"/>
              <a:t>inflexible model on a “complex” relationship → High Bias, Low Variance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3433625" y="2882787"/>
            <a:ext cx="2514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f</a:t>
            </a:r>
            <a:r>
              <a:rPr baseline="-25000" lang="en-US" sz="2400"/>
              <a:t>est</a:t>
            </a:r>
            <a:r>
              <a:rPr lang="en-US" sz="2400"/>
              <a:t>(x) = 𝛉</a:t>
            </a:r>
            <a:r>
              <a:rPr baseline="-25000" lang="en-US" sz="2400"/>
              <a:t>0</a:t>
            </a:r>
            <a:r>
              <a:rPr lang="en-US" sz="2400"/>
              <a:t> +  </a:t>
            </a:r>
            <a:r>
              <a:rPr lang="en-US" sz="2400">
                <a:solidFill>
                  <a:schemeClr val="dk1"/>
                </a:solidFill>
              </a:rPr>
              <a:t>𝛉</a:t>
            </a:r>
            <a:r>
              <a:rPr baseline="-25000" lang="en-US" sz="2400">
                <a:solidFill>
                  <a:schemeClr val="dk1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x</a:t>
            </a:r>
          </a:p>
        </p:txBody>
      </p:sp>
      <p:cxnSp>
        <p:nvCxnSpPr>
          <p:cNvPr id="847" name="Shape 847"/>
          <p:cNvCxnSpPr>
            <a:endCxn id="846" idx="2"/>
          </p:cNvCxnSpPr>
          <p:nvPr/>
        </p:nvCxnSpPr>
        <p:spPr>
          <a:xfrm rot="10800000">
            <a:off x="4691075" y="3486987"/>
            <a:ext cx="2577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8" name="Shape 848"/>
          <p:cNvCxnSpPr/>
          <p:nvPr/>
        </p:nvCxnSpPr>
        <p:spPr>
          <a:xfrm flipH="1" rot="10800000">
            <a:off x="4965050" y="3465825"/>
            <a:ext cx="3708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9" name="Shape 849"/>
          <p:cNvSpPr txBox="1"/>
          <p:nvPr/>
        </p:nvSpPr>
        <p:spPr>
          <a:xfrm>
            <a:off x="4271875" y="3949475"/>
            <a:ext cx="1831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2 free params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Increase flexibility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605675" y="1835400"/>
            <a:ext cx="113394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Being clever you implement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neural network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with 50 parameters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1397903" y="3291380"/>
            <a:ext cx="0" cy="163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57" name="Shape 857"/>
          <p:cNvCxnSpPr/>
          <p:nvPr/>
        </p:nvCxnSpPr>
        <p:spPr>
          <a:xfrm flipH="1" rot="10800000">
            <a:off x="1397903" y="4924820"/>
            <a:ext cx="1919100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58" name="Shape 858"/>
          <p:cNvSpPr txBox="1"/>
          <p:nvPr/>
        </p:nvSpPr>
        <p:spPr>
          <a:xfrm>
            <a:off x="3265127" y="4981515"/>
            <a:ext cx="885299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850050" y="2949312"/>
            <a:ext cx="5688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860" name="Shape 860"/>
          <p:cNvSpPr/>
          <p:nvPr/>
        </p:nvSpPr>
        <p:spPr>
          <a:xfrm>
            <a:off x="1418850" y="3461125"/>
            <a:ext cx="1321875" cy="1063950"/>
          </a:xfrm>
          <a:custGeom>
            <a:pathLst>
              <a:path extrusionOk="0" h="42558" w="52875">
                <a:moveTo>
                  <a:pt x="0" y="42558"/>
                </a:moveTo>
                <a:cubicBezTo>
                  <a:pt x="15014" y="42558"/>
                  <a:pt x="30650" y="35120"/>
                  <a:pt x="41268" y="24503"/>
                </a:cubicBezTo>
                <a:cubicBezTo>
                  <a:pt x="47658" y="18112"/>
                  <a:pt x="46484" y="6390"/>
                  <a:pt x="5287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861" name="Shape 861"/>
          <p:cNvCxnSpPr/>
          <p:nvPr/>
        </p:nvCxnSpPr>
        <p:spPr>
          <a:xfrm rot="10800000">
            <a:off x="6482151" y="3368034"/>
            <a:ext cx="0" cy="235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62" name="Shape 862"/>
          <p:cNvCxnSpPr/>
          <p:nvPr/>
        </p:nvCxnSpPr>
        <p:spPr>
          <a:xfrm flipH="1" rot="10800000">
            <a:off x="6482151" y="5725490"/>
            <a:ext cx="2783999" cy="3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63" name="Shape 863"/>
          <p:cNvSpPr txBox="1"/>
          <p:nvPr/>
        </p:nvSpPr>
        <p:spPr>
          <a:xfrm>
            <a:off x="9190913" y="5807175"/>
            <a:ext cx="1284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5917574" y="3091949"/>
            <a:ext cx="825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865" name="Shape 865"/>
          <p:cNvSpPr/>
          <p:nvPr/>
        </p:nvSpPr>
        <p:spPr>
          <a:xfrm>
            <a:off x="8430152" y="3541856"/>
            <a:ext cx="172800" cy="302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8004985" y="3787406"/>
            <a:ext cx="172800" cy="302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8430168" y="4132629"/>
            <a:ext cx="172800" cy="302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7211319" y="4666599"/>
            <a:ext cx="172800" cy="302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6672177" y="4694414"/>
            <a:ext cx="172800" cy="302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6941725" y="4694414"/>
            <a:ext cx="172800" cy="302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7114536" y="5085672"/>
            <a:ext cx="172800" cy="302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7750484" y="4694436"/>
            <a:ext cx="172800" cy="302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8004958" y="4089616"/>
            <a:ext cx="172800" cy="302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7713036" y="4355583"/>
            <a:ext cx="172800" cy="302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 txBox="1"/>
          <p:nvPr/>
        </p:nvSpPr>
        <p:spPr>
          <a:xfrm>
            <a:off x="6357568" y="2712800"/>
            <a:ext cx="3601499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Set 1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1397900" y="5417525"/>
            <a:ext cx="20472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Truth</a:t>
            </a:r>
          </a:p>
        </p:txBody>
      </p:sp>
      <p:sp>
        <p:nvSpPr>
          <p:cNvPr id="877" name="Shape 877"/>
          <p:cNvSpPr/>
          <p:nvPr/>
        </p:nvSpPr>
        <p:spPr>
          <a:xfrm>
            <a:off x="6531650" y="3785350"/>
            <a:ext cx="1998900" cy="1476250"/>
          </a:xfrm>
          <a:custGeom>
            <a:pathLst>
              <a:path extrusionOk="0" h="59050" w="79956">
                <a:moveTo>
                  <a:pt x="0" y="49651"/>
                </a:moveTo>
                <a:cubicBezTo>
                  <a:pt x="0" y="42649"/>
                  <a:pt x="13347" y="40989"/>
                  <a:pt x="19989" y="43203"/>
                </a:cubicBezTo>
                <a:cubicBezTo>
                  <a:pt x="23479" y="44366"/>
                  <a:pt x="20556" y="50557"/>
                  <a:pt x="21278" y="54165"/>
                </a:cubicBezTo>
                <a:cubicBezTo>
                  <a:pt x="21726" y="56405"/>
                  <a:pt x="24608" y="60048"/>
                  <a:pt x="26437" y="58678"/>
                </a:cubicBezTo>
                <a:cubicBezTo>
                  <a:pt x="30691" y="55488"/>
                  <a:pt x="26546" y="46962"/>
                  <a:pt x="30306" y="43203"/>
                </a:cubicBezTo>
                <a:cubicBezTo>
                  <a:pt x="35330" y="38178"/>
                  <a:pt x="47929" y="48006"/>
                  <a:pt x="51585" y="41913"/>
                </a:cubicBezTo>
                <a:cubicBezTo>
                  <a:pt x="54357" y="37290"/>
                  <a:pt x="51566" y="31022"/>
                  <a:pt x="52874" y="25793"/>
                </a:cubicBezTo>
                <a:cubicBezTo>
                  <a:pt x="53762" y="22241"/>
                  <a:pt x="59248" y="20999"/>
                  <a:pt x="59967" y="17410"/>
                </a:cubicBezTo>
                <a:cubicBezTo>
                  <a:pt x="60781" y="13339"/>
                  <a:pt x="60767" y="7659"/>
                  <a:pt x="64481" y="5804"/>
                </a:cubicBezTo>
                <a:cubicBezTo>
                  <a:pt x="69600" y="3245"/>
                  <a:pt x="68600" y="21374"/>
                  <a:pt x="74153" y="19989"/>
                </a:cubicBezTo>
                <a:cubicBezTo>
                  <a:pt x="80884" y="18308"/>
                  <a:pt x="78275" y="6731"/>
                  <a:pt x="79956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78" name="Shape 878"/>
          <p:cNvSpPr txBox="1"/>
          <p:nvPr/>
        </p:nvSpPr>
        <p:spPr>
          <a:xfrm>
            <a:off x="6399775" y="6496475"/>
            <a:ext cx="40755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Your average error is almost nothing!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3" name="Shape 883"/>
          <p:cNvCxnSpPr/>
          <p:nvPr/>
        </p:nvCxnSpPr>
        <p:spPr>
          <a:xfrm rot="10800000">
            <a:off x="2901909" y="2831098"/>
            <a:ext cx="0" cy="352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84" name="Shape 884"/>
          <p:cNvCxnSpPr/>
          <p:nvPr/>
        </p:nvCxnSpPr>
        <p:spPr>
          <a:xfrm flipH="1" rot="10800000">
            <a:off x="2901909" y="6359986"/>
            <a:ext cx="5327100" cy="4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85" name="Shape 885"/>
          <p:cNvSpPr txBox="1"/>
          <p:nvPr/>
        </p:nvSpPr>
        <p:spPr>
          <a:xfrm>
            <a:off x="8085081" y="6482353"/>
            <a:ext cx="2457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2450274" y="2418050"/>
            <a:ext cx="1578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887" name="Shape 887"/>
          <p:cNvSpPr/>
          <p:nvPr/>
        </p:nvSpPr>
        <p:spPr>
          <a:xfrm>
            <a:off x="2960053" y="3197731"/>
            <a:ext cx="3669392" cy="2298557"/>
          </a:xfrm>
          <a:custGeom>
            <a:pathLst>
              <a:path extrusionOk="0" h="42558" w="52875">
                <a:moveTo>
                  <a:pt x="0" y="42558"/>
                </a:moveTo>
                <a:cubicBezTo>
                  <a:pt x="15014" y="42558"/>
                  <a:pt x="30650" y="35120"/>
                  <a:pt x="41268" y="24503"/>
                </a:cubicBezTo>
                <a:cubicBezTo>
                  <a:pt x="47658" y="18112"/>
                  <a:pt x="46484" y="6390"/>
                  <a:pt x="5287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88" name="Shape 8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With enouth data sets...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889" name="Shape 889"/>
          <p:cNvSpPr/>
          <p:nvPr/>
        </p:nvSpPr>
        <p:spPr>
          <a:xfrm>
            <a:off x="3078975" y="3143450"/>
            <a:ext cx="3643200" cy="2579250"/>
          </a:xfrm>
          <a:custGeom>
            <a:pathLst>
              <a:path extrusionOk="0" h="103170" w="145728">
                <a:moveTo>
                  <a:pt x="0" y="103170"/>
                </a:moveTo>
                <a:cubicBezTo>
                  <a:pt x="0" y="97182"/>
                  <a:pt x="639" y="87857"/>
                  <a:pt x="6448" y="86405"/>
                </a:cubicBezTo>
                <a:cubicBezTo>
                  <a:pt x="11333" y="85183"/>
                  <a:pt x="13276" y="94486"/>
                  <a:pt x="18055" y="96077"/>
                </a:cubicBezTo>
                <a:cubicBezTo>
                  <a:pt x="23561" y="97909"/>
                  <a:pt x="29834" y="97482"/>
                  <a:pt x="35465" y="96077"/>
                </a:cubicBezTo>
                <a:cubicBezTo>
                  <a:pt x="45104" y="93669"/>
                  <a:pt x="44738" y="76007"/>
                  <a:pt x="54164" y="72864"/>
                </a:cubicBezTo>
                <a:cubicBezTo>
                  <a:pt x="61555" y="70399"/>
                  <a:pt x="68050" y="80075"/>
                  <a:pt x="75443" y="82536"/>
                </a:cubicBezTo>
                <a:cubicBezTo>
                  <a:pt x="78094" y="83418"/>
                  <a:pt x="80441" y="79860"/>
                  <a:pt x="83181" y="79312"/>
                </a:cubicBezTo>
                <a:cubicBezTo>
                  <a:pt x="85508" y="78846"/>
                  <a:pt x="88956" y="80643"/>
                  <a:pt x="90274" y="78668"/>
                </a:cubicBezTo>
                <a:cubicBezTo>
                  <a:pt x="93716" y="73507"/>
                  <a:pt x="89943" y="64488"/>
                  <a:pt x="94788" y="60613"/>
                </a:cubicBezTo>
                <a:cubicBezTo>
                  <a:pt x="101244" y="55447"/>
                  <a:pt x="115037" y="63835"/>
                  <a:pt x="119290" y="56744"/>
                </a:cubicBezTo>
                <a:cubicBezTo>
                  <a:pt x="121220" y="53524"/>
                  <a:pt x="116171" y="49912"/>
                  <a:pt x="114777" y="46427"/>
                </a:cubicBezTo>
                <a:cubicBezTo>
                  <a:pt x="113419" y="43034"/>
                  <a:pt x="112750" y="38505"/>
                  <a:pt x="114777" y="35465"/>
                </a:cubicBezTo>
                <a:cubicBezTo>
                  <a:pt x="118474" y="29918"/>
                  <a:pt x="130495" y="34335"/>
                  <a:pt x="133476" y="28372"/>
                </a:cubicBezTo>
                <a:cubicBezTo>
                  <a:pt x="136456" y="22408"/>
                  <a:pt x="132503" y="14850"/>
                  <a:pt x="134121" y="8383"/>
                </a:cubicBezTo>
                <a:cubicBezTo>
                  <a:pt x="135278" y="3753"/>
                  <a:pt x="140955" y="0"/>
                  <a:pt x="145728" y="0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0" name="Shape 890"/>
          <p:cNvSpPr/>
          <p:nvPr/>
        </p:nvSpPr>
        <p:spPr>
          <a:xfrm>
            <a:off x="3046750" y="3320775"/>
            <a:ext cx="3739900" cy="2324475"/>
          </a:xfrm>
          <a:custGeom>
            <a:pathLst>
              <a:path extrusionOk="0" h="92979" w="149596">
                <a:moveTo>
                  <a:pt x="0" y="79312"/>
                </a:moveTo>
                <a:cubicBezTo>
                  <a:pt x="1821" y="83867"/>
                  <a:pt x="3009" y="89487"/>
                  <a:pt x="7092" y="92209"/>
                </a:cubicBezTo>
                <a:cubicBezTo>
                  <a:pt x="13103" y="96216"/>
                  <a:pt x="18782" y="82999"/>
                  <a:pt x="25792" y="81247"/>
                </a:cubicBezTo>
                <a:cubicBezTo>
                  <a:pt x="28462" y="80579"/>
                  <a:pt x="29628" y="85534"/>
                  <a:pt x="32240" y="86405"/>
                </a:cubicBezTo>
                <a:cubicBezTo>
                  <a:pt x="35298" y="87424"/>
                  <a:pt x="38750" y="87037"/>
                  <a:pt x="41912" y="86405"/>
                </a:cubicBezTo>
                <a:cubicBezTo>
                  <a:pt x="46004" y="85586"/>
                  <a:pt x="46690" y="79560"/>
                  <a:pt x="49005" y="76088"/>
                </a:cubicBezTo>
                <a:cubicBezTo>
                  <a:pt x="50665" y="73596"/>
                  <a:pt x="55050" y="74734"/>
                  <a:pt x="57388" y="72864"/>
                </a:cubicBezTo>
                <a:cubicBezTo>
                  <a:pt x="60246" y="70577"/>
                  <a:pt x="62219" y="66659"/>
                  <a:pt x="65770" y="65771"/>
                </a:cubicBezTo>
                <a:cubicBezTo>
                  <a:pt x="73704" y="63786"/>
                  <a:pt x="82094" y="64482"/>
                  <a:pt x="90273" y="64482"/>
                </a:cubicBezTo>
                <a:cubicBezTo>
                  <a:pt x="93927" y="64482"/>
                  <a:pt x="98193" y="66507"/>
                  <a:pt x="101235" y="64482"/>
                </a:cubicBezTo>
                <a:cubicBezTo>
                  <a:pt x="104119" y="62560"/>
                  <a:pt x="105714" y="58852"/>
                  <a:pt x="106394" y="55454"/>
                </a:cubicBezTo>
                <a:cubicBezTo>
                  <a:pt x="106942" y="52714"/>
                  <a:pt x="104648" y="49253"/>
                  <a:pt x="106394" y="47072"/>
                </a:cubicBezTo>
                <a:cubicBezTo>
                  <a:pt x="110107" y="42429"/>
                  <a:pt x="121924" y="48842"/>
                  <a:pt x="123804" y="43203"/>
                </a:cubicBezTo>
                <a:cubicBezTo>
                  <a:pt x="127135" y="33209"/>
                  <a:pt x="120537" y="21388"/>
                  <a:pt x="124448" y="11607"/>
                </a:cubicBezTo>
                <a:cubicBezTo>
                  <a:pt x="127875" y="3034"/>
                  <a:pt x="143067" y="6528"/>
                  <a:pt x="149596" y="0"/>
                </a:cubicBezTo>
              </a:path>
            </a:pathLst>
          </a:custGeom>
          <a:noFill/>
          <a:ln cap="flat" cmpd="sng" w="28575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of distributions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cxnSp>
        <p:nvCxnSpPr>
          <p:cNvPr id="896" name="Shape 896"/>
          <p:cNvCxnSpPr/>
          <p:nvPr/>
        </p:nvCxnSpPr>
        <p:spPr>
          <a:xfrm rot="10800000">
            <a:off x="6940509" y="1611898"/>
            <a:ext cx="0" cy="352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97" name="Shape 897"/>
          <p:cNvCxnSpPr/>
          <p:nvPr/>
        </p:nvCxnSpPr>
        <p:spPr>
          <a:xfrm flipH="1" rot="10800000">
            <a:off x="6940509" y="5140786"/>
            <a:ext cx="5327100" cy="4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98" name="Shape 898"/>
          <p:cNvSpPr txBox="1"/>
          <p:nvPr/>
        </p:nvSpPr>
        <p:spPr>
          <a:xfrm>
            <a:off x="12123681" y="5263153"/>
            <a:ext cx="2457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1</a:t>
            </a:r>
          </a:p>
        </p:txBody>
      </p:sp>
      <p:sp>
        <p:nvSpPr>
          <p:cNvPr id="899" name="Shape 899"/>
          <p:cNvSpPr txBox="1"/>
          <p:nvPr/>
        </p:nvSpPr>
        <p:spPr>
          <a:xfrm>
            <a:off x="6488874" y="1198850"/>
            <a:ext cx="1578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-25000" lang="en-US"/>
              <a:t>2</a:t>
            </a:r>
            <a:r>
              <a:rPr lang="en-US"/>
              <a:t> </a:t>
            </a:r>
          </a:p>
        </p:txBody>
      </p:sp>
      <p:sp>
        <p:nvSpPr>
          <p:cNvPr id="900" name="Shape 900"/>
          <p:cNvSpPr/>
          <p:nvPr/>
        </p:nvSpPr>
        <p:spPr>
          <a:xfrm>
            <a:off x="6998653" y="1978531"/>
            <a:ext cx="3669392" cy="2298557"/>
          </a:xfrm>
          <a:custGeom>
            <a:pathLst>
              <a:path extrusionOk="0" h="42558" w="52875">
                <a:moveTo>
                  <a:pt x="0" y="42558"/>
                </a:moveTo>
                <a:cubicBezTo>
                  <a:pt x="15014" y="42558"/>
                  <a:pt x="30650" y="35120"/>
                  <a:pt x="41268" y="24503"/>
                </a:cubicBezTo>
                <a:cubicBezTo>
                  <a:pt x="47658" y="18112"/>
                  <a:pt x="46484" y="6390"/>
                  <a:pt x="5287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01" name="Shape 901"/>
          <p:cNvSpPr/>
          <p:nvPr/>
        </p:nvSpPr>
        <p:spPr>
          <a:xfrm>
            <a:off x="7117575" y="1924250"/>
            <a:ext cx="3643200" cy="2579250"/>
          </a:xfrm>
          <a:custGeom>
            <a:pathLst>
              <a:path extrusionOk="0" h="103170" w="145728">
                <a:moveTo>
                  <a:pt x="0" y="103170"/>
                </a:moveTo>
                <a:cubicBezTo>
                  <a:pt x="0" y="97182"/>
                  <a:pt x="639" y="87857"/>
                  <a:pt x="6448" y="86405"/>
                </a:cubicBezTo>
                <a:cubicBezTo>
                  <a:pt x="11333" y="85183"/>
                  <a:pt x="13276" y="94486"/>
                  <a:pt x="18055" y="96077"/>
                </a:cubicBezTo>
                <a:cubicBezTo>
                  <a:pt x="23561" y="97909"/>
                  <a:pt x="29834" y="97482"/>
                  <a:pt x="35465" y="96077"/>
                </a:cubicBezTo>
                <a:cubicBezTo>
                  <a:pt x="45104" y="93669"/>
                  <a:pt x="44738" y="76007"/>
                  <a:pt x="54164" y="72864"/>
                </a:cubicBezTo>
                <a:cubicBezTo>
                  <a:pt x="61555" y="70399"/>
                  <a:pt x="68050" y="80075"/>
                  <a:pt x="75443" y="82536"/>
                </a:cubicBezTo>
                <a:cubicBezTo>
                  <a:pt x="78094" y="83418"/>
                  <a:pt x="80441" y="79860"/>
                  <a:pt x="83181" y="79312"/>
                </a:cubicBezTo>
                <a:cubicBezTo>
                  <a:pt x="85508" y="78846"/>
                  <a:pt x="88956" y="80643"/>
                  <a:pt x="90274" y="78668"/>
                </a:cubicBezTo>
                <a:cubicBezTo>
                  <a:pt x="93716" y="73507"/>
                  <a:pt x="89943" y="64488"/>
                  <a:pt x="94788" y="60613"/>
                </a:cubicBezTo>
                <a:cubicBezTo>
                  <a:pt x="101244" y="55447"/>
                  <a:pt x="115037" y="63835"/>
                  <a:pt x="119290" y="56744"/>
                </a:cubicBezTo>
                <a:cubicBezTo>
                  <a:pt x="121220" y="53524"/>
                  <a:pt x="116171" y="49912"/>
                  <a:pt x="114777" y="46427"/>
                </a:cubicBezTo>
                <a:cubicBezTo>
                  <a:pt x="113419" y="43034"/>
                  <a:pt x="112750" y="38505"/>
                  <a:pt x="114777" y="35465"/>
                </a:cubicBezTo>
                <a:cubicBezTo>
                  <a:pt x="118474" y="29918"/>
                  <a:pt x="130495" y="34335"/>
                  <a:pt x="133476" y="28372"/>
                </a:cubicBezTo>
                <a:cubicBezTo>
                  <a:pt x="136456" y="22408"/>
                  <a:pt x="132503" y="14850"/>
                  <a:pt x="134121" y="8383"/>
                </a:cubicBezTo>
                <a:cubicBezTo>
                  <a:pt x="135278" y="3753"/>
                  <a:pt x="140955" y="0"/>
                  <a:pt x="145728" y="0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02" name="Shape 902"/>
          <p:cNvSpPr/>
          <p:nvPr/>
        </p:nvSpPr>
        <p:spPr>
          <a:xfrm>
            <a:off x="7085350" y="2101575"/>
            <a:ext cx="3739900" cy="2324475"/>
          </a:xfrm>
          <a:custGeom>
            <a:pathLst>
              <a:path extrusionOk="0" h="92979" w="149596">
                <a:moveTo>
                  <a:pt x="0" y="79312"/>
                </a:moveTo>
                <a:cubicBezTo>
                  <a:pt x="1821" y="83867"/>
                  <a:pt x="3009" y="89487"/>
                  <a:pt x="7092" y="92209"/>
                </a:cubicBezTo>
                <a:cubicBezTo>
                  <a:pt x="13103" y="96216"/>
                  <a:pt x="18782" y="82999"/>
                  <a:pt x="25792" y="81247"/>
                </a:cubicBezTo>
                <a:cubicBezTo>
                  <a:pt x="28462" y="80579"/>
                  <a:pt x="29628" y="85534"/>
                  <a:pt x="32240" y="86405"/>
                </a:cubicBezTo>
                <a:cubicBezTo>
                  <a:pt x="35298" y="87424"/>
                  <a:pt x="38750" y="87037"/>
                  <a:pt x="41912" y="86405"/>
                </a:cubicBezTo>
                <a:cubicBezTo>
                  <a:pt x="46004" y="85586"/>
                  <a:pt x="46690" y="79560"/>
                  <a:pt x="49005" y="76088"/>
                </a:cubicBezTo>
                <a:cubicBezTo>
                  <a:pt x="50665" y="73596"/>
                  <a:pt x="55050" y="74734"/>
                  <a:pt x="57388" y="72864"/>
                </a:cubicBezTo>
                <a:cubicBezTo>
                  <a:pt x="60246" y="70577"/>
                  <a:pt x="62219" y="66659"/>
                  <a:pt x="65770" y="65771"/>
                </a:cubicBezTo>
                <a:cubicBezTo>
                  <a:pt x="73704" y="63786"/>
                  <a:pt x="82094" y="64482"/>
                  <a:pt x="90273" y="64482"/>
                </a:cubicBezTo>
                <a:cubicBezTo>
                  <a:pt x="93927" y="64482"/>
                  <a:pt x="98193" y="66507"/>
                  <a:pt x="101235" y="64482"/>
                </a:cubicBezTo>
                <a:cubicBezTo>
                  <a:pt x="104119" y="62560"/>
                  <a:pt x="105714" y="58852"/>
                  <a:pt x="106394" y="55454"/>
                </a:cubicBezTo>
                <a:cubicBezTo>
                  <a:pt x="106942" y="52714"/>
                  <a:pt x="104648" y="49253"/>
                  <a:pt x="106394" y="47072"/>
                </a:cubicBezTo>
                <a:cubicBezTo>
                  <a:pt x="110107" y="42429"/>
                  <a:pt x="121924" y="48842"/>
                  <a:pt x="123804" y="43203"/>
                </a:cubicBezTo>
                <a:cubicBezTo>
                  <a:pt x="127135" y="33209"/>
                  <a:pt x="120537" y="21388"/>
                  <a:pt x="124448" y="11607"/>
                </a:cubicBezTo>
                <a:cubicBezTo>
                  <a:pt x="127875" y="3034"/>
                  <a:pt x="143067" y="6528"/>
                  <a:pt x="149596" y="0"/>
                </a:cubicBezTo>
              </a:path>
            </a:pathLst>
          </a:custGeom>
          <a:noFill/>
          <a:ln cap="flat" cmpd="sng" w="28575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903" name="Shape 903"/>
          <p:cNvCxnSpPr/>
          <p:nvPr/>
        </p:nvCxnSpPr>
        <p:spPr>
          <a:xfrm>
            <a:off x="10325525" y="1585725"/>
            <a:ext cx="0" cy="37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4" name="Shape 904"/>
          <p:cNvSpPr txBox="1"/>
          <p:nvPr/>
        </p:nvSpPr>
        <p:spPr>
          <a:xfrm>
            <a:off x="213675" y="5645625"/>
            <a:ext cx="130047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Note: Mean of distribution of lines at a point x IS the true f(x)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/>
              <a:t>However, you’ve increased the variance!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-US" sz="2200"/>
              <a:t>Therefore, using an overly flexible</a:t>
            </a:r>
            <a:r>
              <a:rPr b="1" lang="en-US" sz="2200"/>
              <a:t> model on a “simple” relationship → Low Bias, High Variance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Bias-Variance tradeoff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910" name="Shape 910"/>
          <p:cNvSpPr txBox="1"/>
          <p:nvPr/>
        </p:nvSpPr>
        <p:spPr>
          <a:xfrm>
            <a:off x="644800" y="1902200"/>
            <a:ext cx="82374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High Bias , Low Variance → Underfitting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Low Bias, High Variance → Overfitting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We need Goldilocks → Just right :)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 conclusion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635000" y="3078975"/>
            <a:ext cx="123600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Typically, we have to train multiple models and see which one is just right or more typically, the lesser of all evils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Summary: Goals of ML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922" name="Shape 922"/>
          <p:cNvSpPr txBox="1"/>
          <p:nvPr>
            <p:ph idx="1" type="body"/>
          </p:nvPr>
        </p:nvSpPr>
        <p:spPr>
          <a:xfrm>
            <a:off x="635000" y="2172000"/>
            <a:ext cx="1148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patterns in data automatically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be unsupervised → No clear objective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be supervised → Clear optimization objective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Attempt to model probabilities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Once probability model in place → Predict to your heart’s content!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  <p:sp>
        <p:nvSpPr>
          <p:cNvPr id="928" name="Shape 92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 we are going to review some of the tools we use in data science.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see how they fit into the wider programming environment.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start with the command line.  This is your portal to your computer and the outside world.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FLEX SESSION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LOCAL MACHINE</a:t>
            </a:r>
          </a:p>
        </p:txBody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 your local computer, you have a variety of tools at your disposal.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editor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Programs/tools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of these can be accessed through the terminal or through a GUI (Graphical User Interface).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navigate your files through the terminal or through Finder.</a:t>
            </a:r>
          </a:p>
        </p:txBody>
      </p:sp>
      <p:pic>
        <p:nvPicPr>
          <p:cNvPr id="935" name="Shape 9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450" y="2222500"/>
            <a:ext cx="6191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941" name="Shape 94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cxnSp>
        <p:nvCxnSpPr>
          <p:cNvPr id="942" name="Shape 942"/>
          <p:cNvCxnSpPr>
            <a:endCxn id="941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3" name="Shape 943"/>
          <p:cNvCxnSpPr>
            <a:stCxn id="941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44" name="Shape 944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945" name="Shape 945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951" name="Shape 9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COMMAND LINE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walk through a few commands.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cd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pwd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$home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mkdir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open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access many tools with the terminal.  Let’s walk through a few.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7" name="Shape 9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COMMAND LINE</a:t>
            </a:r>
          </a:p>
        </p:txBody>
      </p:sp>
      <p:pic>
        <p:nvPicPr>
          <p:cNvPr id="958" name="Shape 9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75" y="2244175"/>
            <a:ext cx="5644749" cy="37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964" name="Shape 964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965" name="Shape 965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cxnSp>
        <p:nvCxnSpPr>
          <p:cNvPr id="966" name="Shape 966"/>
          <p:cNvCxnSpPr>
            <a:endCxn id="964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7" name="Shape 967"/>
          <p:cNvCxnSpPr>
            <a:stCxn id="964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8" name="Shape 968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970" name="Shape 970"/>
          <p:cNvCxnSpPr>
            <a:endCxn id="965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971" name="Shape 97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977" name="Shape 97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far, we’ve used iPython Notebooks in place of a text editor.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there are many options available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eMacs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Vim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Sublime Text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what Sublime Text look like with Python.</a:t>
            </a:r>
          </a:p>
        </p:txBody>
      </p:sp>
      <p:pic>
        <p:nvPicPr>
          <p:cNvPr id="984" name="Shape 9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545" y="3317775"/>
            <a:ext cx="1926899" cy="1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Shape 9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275" y="3204774"/>
            <a:ext cx="2156674" cy="215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Shape 9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2050" y="3266550"/>
            <a:ext cx="2033125" cy="20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93" name="Shape 9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12" y="1498600"/>
            <a:ext cx="11458575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999" name="Shape 99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“say-hi.py”, found in the lesson-05 folder of the class repo, in Sublime Text to see it for yourself.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1005" name="Shape 1005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1006" name="Shape 1006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1007" name="Shape 1007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cxnSp>
        <p:nvCxnSpPr>
          <p:cNvPr id="1008" name="Shape 1008"/>
          <p:cNvCxnSpPr>
            <a:endCxn id="1005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9" name="Shape 1009"/>
          <p:cNvCxnSpPr>
            <a:stCxn id="1005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0" name="Shape 101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1011" name="Shape 101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1012" name="Shape 1012"/>
          <p:cNvCxnSpPr>
            <a:endCxn id="1006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013" name="Shape 1013"/>
          <p:cNvCxnSpPr>
            <a:stCxn id="1007" idx="1"/>
            <a:endCxn id="1006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014" name="Shape 1014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sp>
        <p:nvSpPr>
          <p:cNvPr id="1015" name="Shape 101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the goals of Machine Learning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bias-variance tradeoff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Basic Tweepy - Python’s Twitter API wrapper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Basic BeautifulSoup - Python web-scrapping tool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1021" name="Shape 10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text editor?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name any other examples?</a:t>
            </a:r>
          </a:p>
        </p:txBody>
      </p:sp>
      <p:sp>
        <p:nvSpPr>
          <p:cNvPr id="1024" name="Shape 102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1025" name="Shape 102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1026" name="Shape 102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1027" name="Shape 102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1033" name="Shape 103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IPYTHON NOTEBOOK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IPYTHON NOTEBOOK</a:t>
            </a:r>
          </a:p>
        </p:txBody>
      </p:sp>
      <p:sp>
        <p:nvSpPr>
          <p:cNvPr id="1039" name="Shape 103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Where does iPython Notebook fit in?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refer to the iPython Notebook docs to get a better idea:  the notebook combines the console, web apps, and markdown to capture the whole computation process.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iPython notebooks combine two components: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web application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Notebook documents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1045" name="Shape 104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  <p:sp>
        <p:nvSpPr>
          <p:cNvPr id="1051" name="Shape 105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terminal allows us to run programs and reach out to the outside world.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add programs and packages as needed.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add Python packages, we use a tool called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pip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package with the command line.  We’ll install Beautiful Soup, a HTML/XML parsing package.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 beautifulsoup4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1057" name="Shape 105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1058" name="Shape 105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1059" name="Shape 105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1060" name="Shape 106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cxnSp>
        <p:nvCxnSpPr>
          <p:cNvPr id="1061" name="Shape 1061"/>
          <p:cNvCxnSpPr>
            <a:endCxn id="1057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2" name="Shape 1062"/>
          <p:cNvCxnSpPr>
            <a:stCxn id="1057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3" name="Shape 1063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1065" name="Shape 1065"/>
          <p:cNvCxnSpPr>
            <a:endCxn id="105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066" name="Shape 1066"/>
          <p:cNvCxnSpPr>
            <a:stCxn id="1059" idx="1"/>
            <a:endCxn id="105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067" name="Shape 1067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1068" name="Shape 1068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69" name="Shape 1069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1070" name="Shape 1070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71" name="Shape 107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1077" name="Shape 107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command line also allows you to download and use other tools and packages.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for different purposes available in the outside world. </a:t>
            </a:r>
          </a:p>
        </p:txBody>
      </p:sp>
      <p:sp>
        <p:nvSpPr>
          <p:cNvPr id="1083" name="Shape 10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1089" name="Shape 1089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1090" name="Shape 1090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1091" name="Shape 1091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1092" name="Shape 1092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1093" name="Shape 1093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1094" name="Shape 1094"/>
          <p:cNvCxnSpPr>
            <a:endCxn id="1089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5" name="Shape 1095"/>
          <p:cNvCxnSpPr>
            <a:stCxn id="1089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6" name="Shape 1096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1098" name="Shape 1098"/>
          <p:cNvCxnSpPr>
            <a:endCxn id="1090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099" name="Shape 1099"/>
          <p:cNvCxnSpPr>
            <a:stCxn id="1091" idx="1"/>
            <a:endCxn id="1090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100" name="Shape 1100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1101" name="Shape 1101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02" name="Shape 1102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1103" name="Shape 1103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04" name="Shape 1104"/>
          <p:cNvCxnSpPr>
            <a:stCxn id="1093" idx="2"/>
            <a:endCxn id="1089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105" name="Shape 110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saw with pip, the command line can connect us to the outside world.  This becomes more important for data.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may have HIPAA protected data.  This means we can’t leave this sensitive data on our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machine (i.e. laptop). 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communicate with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remote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machine (i.e. server) to access the data via command line.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a demonstration of this.</a:t>
            </a:r>
          </a:p>
        </p:txBody>
      </p:sp>
      <p:sp>
        <p:nvSpPr>
          <p:cNvPr id="1111" name="Shape 11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32050" y="1434700"/>
            <a:ext cx="11734800" cy="478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Look at normalized STD for question 3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Project 2 announcement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1117" name="Shape 111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1118" name="Shape 111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1119" name="Shape 111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1120" name="Shape 112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1121" name="Shape 1121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1122" name="Shape 1122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1123" name="Shape 1123"/>
          <p:cNvCxnSpPr>
            <a:endCxn id="1117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4" name="Shape 1124"/>
          <p:cNvCxnSpPr>
            <a:stCxn id="1117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5" name="Shape 1125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1126" name="Shape 1126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1127" name="Shape 1127"/>
          <p:cNvCxnSpPr>
            <a:endCxn id="111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128" name="Shape 1128"/>
          <p:cNvCxnSpPr>
            <a:stCxn id="1119" idx="1"/>
            <a:endCxn id="111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129" name="Shape 1129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1130" name="Shape 1130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31" name="Shape 1131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1132" name="Shape 1132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33" name="Shape 1133"/>
          <p:cNvCxnSpPr>
            <a:stCxn id="1122" idx="2"/>
            <a:endCxn id="1117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134" name="Shape 1134"/>
          <p:cNvCxnSpPr/>
          <p:nvPr/>
        </p:nvCxnSpPr>
        <p:spPr>
          <a:xfrm flipH="1" rot="10800000">
            <a:off x="7923175" y="2640474"/>
            <a:ext cx="1390200" cy="5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35" name="Shape 1135"/>
          <p:cNvCxnSpPr/>
          <p:nvPr/>
        </p:nvCxnSpPr>
        <p:spPr>
          <a:xfrm flipH="1" rot="10800000">
            <a:off x="8045825" y="2926825"/>
            <a:ext cx="1267500" cy="4823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136" name="Shape 1136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1137" name="Shape 1137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1143" name="Shape 114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Version control is necessary when working on complex projects.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Git is a way of tracking changes we’ve made to our programs that allows us to go back in time to fix errors.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Combined with Github, Git is a powerful tool for collaborating with colleagues.  You can work on different aspects of projects simultaneously and merge the changes together seamlessly.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different ways to use these tools.</a:t>
            </a:r>
          </a:p>
        </p:txBody>
      </p:sp>
      <p:sp>
        <p:nvSpPr>
          <p:cNvPr id="1149" name="Shape 11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an example of using Git and Github.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three primary commands we’ll use.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add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commit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push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a colleague wants to implement our change, we may use the command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1155" name="Shape 11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1161" name="Shape 116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1162" name="Shape 1162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1163" name="Shape 1163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1164" name="Shape 1164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1165" name="Shape 1165"/>
          <p:cNvSpPr/>
          <p:nvPr/>
        </p:nvSpPr>
        <p:spPr>
          <a:xfrm>
            <a:off x="635000" y="129547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Git and Github</a:t>
            </a:r>
          </a:p>
        </p:txBody>
      </p:sp>
      <p:sp>
        <p:nvSpPr>
          <p:cNvPr id="1166" name="Shape 1166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1167" name="Shape 1167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fmla="val 16667" name="adj"/>
            </a:avLst>
          </a:prstGeom>
          <a:solidFill>
            <a:srgbClr val="7A174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1168" name="Shape 1168"/>
          <p:cNvCxnSpPr>
            <a:endCxn id="1161" idx="1"/>
          </p:cNvCxnSpPr>
          <p:nvPr/>
        </p:nvCxnSpPr>
        <p:spPr>
          <a:xfrm flipH="1" rot="10800000">
            <a:off x="-30700" y="4004075"/>
            <a:ext cx="4996200" cy="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9" name="Shape 1169"/>
          <p:cNvCxnSpPr>
            <a:stCxn id="1161" idx="3"/>
          </p:cNvCxnSpPr>
          <p:nvPr/>
        </p:nvCxnSpPr>
        <p:spPr>
          <a:xfrm flipH="1" rot="10800000">
            <a:off x="8039300" y="4002875"/>
            <a:ext cx="49656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70" name="Shape 117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1171" name="Shape 117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1172" name="Shape 1172"/>
          <p:cNvCxnSpPr>
            <a:endCxn id="1162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173" name="Shape 1173"/>
          <p:cNvCxnSpPr>
            <a:stCxn id="1163" idx="1"/>
            <a:endCxn id="1162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174" name="Shape 1174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1175" name="Shape 1175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76" name="Shape 1176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1177" name="Shape 1177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78" name="Shape 1178"/>
          <p:cNvCxnSpPr/>
          <p:nvPr/>
        </p:nvCxnSpPr>
        <p:spPr>
          <a:xfrm rot="10800000">
            <a:off x="3719799" y="2763200"/>
            <a:ext cx="1284000" cy="4742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79" name="Shape 1179"/>
          <p:cNvCxnSpPr/>
          <p:nvPr/>
        </p:nvCxnSpPr>
        <p:spPr>
          <a:xfrm rot="10800000">
            <a:off x="3580899" y="3049274"/>
            <a:ext cx="1390200" cy="52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180" name="Shape 1180"/>
          <p:cNvSpPr txBox="1"/>
          <p:nvPr/>
        </p:nvSpPr>
        <p:spPr>
          <a:xfrm rot="1309273">
            <a:off x="3731335" y="26086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git push</a:t>
            </a:r>
          </a:p>
        </p:txBody>
      </p:sp>
      <p:sp>
        <p:nvSpPr>
          <p:cNvPr id="1181" name="Shape 1181"/>
          <p:cNvSpPr txBox="1"/>
          <p:nvPr/>
        </p:nvSpPr>
        <p:spPr>
          <a:xfrm rot="1309273">
            <a:off x="3332035" y="32675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git pull</a:t>
            </a:r>
          </a:p>
        </p:txBody>
      </p:sp>
      <p:cxnSp>
        <p:nvCxnSpPr>
          <p:cNvPr id="1182" name="Shape 1182"/>
          <p:cNvCxnSpPr>
            <a:stCxn id="1167" idx="2"/>
            <a:endCxn id="1161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183" name="Shape 1183"/>
          <p:cNvCxnSpPr/>
          <p:nvPr/>
        </p:nvCxnSpPr>
        <p:spPr>
          <a:xfrm flipH="1" rot="10800000">
            <a:off x="7923175" y="2640474"/>
            <a:ext cx="1390200" cy="5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84" name="Shape 1184"/>
          <p:cNvCxnSpPr/>
          <p:nvPr/>
        </p:nvCxnSpPr>
        <p:spPr>
          <a:xfrm flipH="1" rot="10800000">
            <a:off x="8045825" y="2926825"/>
            <a:ext cx="1267500" cy="4823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185" name="Shape 1185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1186" name="Shape 1186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1192" name="Shape 1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Shape 119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GUI?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command line?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the big advantages of using the command line over a GUI?</a:t>
            </a:r>
          </a:p>
        </p:txBody>
      </p:sp>
      <p:sp>
        <p:nvSpPr>
          <p:cNvPr id="1195" name="Shape 119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1196" name="Shape 119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1197" name="Shape 119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1198" name="Shape 119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hape 12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1204" name="Shape 120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 AND COMMAND LINE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Shape 1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Shape 121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1" name="Shape 121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Let’s review the exercises from Codecademy Python.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Let’s review the exercises from the GA command line tutorial.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Are there any questions?</a:t>
            </a:r>
          </a:p>
        </p:txBody>
      </p:sp>
      <p:sp>
        <p:nvSpPr>
          <p:cNvPr id="1212" name="Shape 121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Questions</a:t>
            </a:r>
          </a:p>
        </p:txBody>
      </p:sp>
      <p:sp>
        <p:nvSpPr>
          <p:cNvPr id="1213" name="Shape 121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1214" name="Shape 1214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1215" name="Shape 121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6" name="Shape 1216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GIT AND COMMAND LINE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1222" name="Shape 12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ODDS AND PROBABILITY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" name="Shape 1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Shape 122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9" name="Shape 122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Some of you may already be familiar with odds and probability.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will use the starter code in lesson-05 of the class repo to review the concepts of odds and probability. </a:t>
            </a:r>
          </a:p>
        </p:txBody>
      </p:sp>
      <p:sp>
        <p:nvSpPr>
          <p:cNvPr id="1230" name="Shape 1230"/>
          <p:cNvSpPr/>
          <p:nvPr/>
        </p:nvSpPr>
        <p:spPr>
          <a:xfrm>
            <a:off x="3052755" y="5792350"/>
            <a:ext cx="7789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 the questions in the notebook</a:t>
            </a:r>
          </a:p>
        </p:txBody>
      </p:sp>
      <p:sp>
        <p:nvSpPr>
          <p:cNvPr id="1231" name="Shape 123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1232" name="Shape 1232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1233" name="Shape 123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4" name="Shape 1234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ODDS &amp; PROBABILITY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54" name="Shape 454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1240" name="Shape 124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common data science tools?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 are these tools useful?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Any other questions?</a:t>
            </a:r>
          </a:p>
        </p:txBody>
      </p:sp>
      <p:sp>
        <p:nvSpPr>
          <p:cNvPr id="1246" name="Shape 12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1252" name="Shape 125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1258" name="Shape 1258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1259" name="Shape 1259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1265" name="Shape 126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1271" name="Shape 1271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1272" name="Shape 1272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http://cs229.stanford.edu/notes/cs229-notes2.pdf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http://ai.stanford.edu/~ang/papers/nips01-discriminativegenerative.pdf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Shape 127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1278" name="Shape 127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79" name="Shape 127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80" name="Shape 128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286" name="Shape 128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87" name="Shape 128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88" name="Shape 128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1289" name="Shape 128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Shape 1294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1295" name="Shape 129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6" name="Shape 129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97" name="Shape 129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1298" name="Shape 129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1299" name="Shape 1299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1300" name="Shape 1300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difference between variance and bias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descriptive stats to understand your data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6" name="Shape 46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Machine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