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7302500" cx="13004800"/>
  <p:notesSz cx="6858000" cy="9144000"/>
  <p:embeddedFontLs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regular.fntdata"/><Relationship Id="rId50" Type="http://schemas.openxmlformats.org/officeDocument/2006/relationships/slide" Target="slides/slide46.xml"/><Relationship Id="rId52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4.jpg"/><Relationship Id="rId4" Type="http://schemas.openxmlformats.org/officeDocument/2006/relationships/image" Target="../media/image0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09.png"/><Relationship Id="rId4" Type="http://schemas.openxmlformats.org/officeDocument/2006/relationships/image" Target="../media/image08.png"/><Relationship Id="rId11" Type="http://schemas.openxmlformats.org/officeDocument/2006/relationships/image" Target="../media/image14.png"/><Relationship Id="rId10" Type="http://schemas.openxmlformats.org/officeDocument/2006/relationships/image" Target="../media/image23.png"/><Relationship Id="rId9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cikit-learn.org/stable/modules/generated/sklearn.base.BaseEstimato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2" name="Shape 212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Def:  Explanation of a continuous variable given a series of independent variables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simplest version is just a line of best fit:                                                               y = mx + b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using the starting point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power in                                   explanation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775" y="2288450"/>
            <a:ext cx="4444025" cy="29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linear regression uses linear algebra to explain the relationship between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multiple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x’s and 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more sophisticated version:  y = beta * X + alpha (+ error)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Explain the relationship between the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a dependent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using a y-intercept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alpha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relative coefficients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Linear regression works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best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when: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data is normally distributed (but doesn’t have to be)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significantly explain y (have low p-values)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X’s are independent of each other (low multicollinearity)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Resulting values pass linear assumption (depends upon problem)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data is not normally distributed, we could introduce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289" name="Shape 289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295" name="Shape 29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REGRESSING AND NORMAL DISTRIBUTIONS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plot shows a relationship between two values, though not a linear solution.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Note that lmplot() returns a straight line plot.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transform the data, both log-log distributions to get a linear solution.  </a:t>
            </a:r>
          </a:p>
        </p:txBody>
      </p:sp>
      <p:sp>
        <p:nvSpPr>
          <p:cNvPr id="301" name="Shape 301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DEMO:  REGRESSING AND NORMAL DISTRIBUTIONS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07" name="Shape 30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SEABORN TO GENERATE SIMPLE LINEAR MODEL PLOTS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Update and complete the code in the starter notebook to use </a:t>
            </a:r>
            <a:r>
              <a:rPr b="1" lang="en-US" sz="1800"/>
              <a:t>lmplot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display correlations between body weight and two dependent variables: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sleep_rem</a:t>
            </a:r>
            <a:r>
              <a:rPr i="0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awake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  </a:t>
            </a:r>
          </a:p>
        </p:txBody>
      </p:sp>
      <p:sp>
        <p:nvSpPr>
          <p:cNvPr id="315" name="Shape 3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plots</a:t>
            </a:r>
          </a:p>
        </p:txBody>
      </p:sp>
      <p:sp>
        <p:nvSpPr>
          <p:cNvPr id="316" name="Shape 3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17" name="Shape 317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9" name="Shape 319"/>
          <p:cNvSpPr/>
          <p:nvPr/>
        </p:nvSpPr>
        <p:spPr>
          <a:xfrm>
            <a:off x="635000" y="736600"/>
            <a:ext cx="1068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GENERATE SINGLE VARIABLE LINEAR MODEL PLOTS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325" name="Shape 32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SIMPLE REGRESSION ANALYSIS IN SKLEARN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Sklearn defines models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(in the OOP sense).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use the following principles: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sklearn modeling classes are based on the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base estimator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means all models take a similar form.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All estimators take a matrix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either sparse or dense.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Supervised estimators also take a vector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(the response).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Estimators can be customized through setting the appropriate parameters.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19" name="Shape 219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35006" y="1168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are an abstraction for a complex set of ideas, e.g.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human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Specific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instances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classes can be created as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objects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 = human()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Objects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properties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attributes or other information.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john_smith.gender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Object have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methods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These are procedures associated with a class/object.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john_smith.breathe()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john_smith.walk()</a:t>
            </a:r>
          </a:p>
        </p:txBody>
      </p:sp>
      <p:sp>
        <p:nvSpPr>
          <p:cNvPr id="337" name="Shape 337"/>
          <p:cNvSpPr/>
          <p:nvPr/>
        </p:nvSpPr>
        <p:spPr>
          <a:xfrm>
            <a:off x="635000" y="736600"/>
            <a:ext cx="116633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CLASSES AND OBJECTS IN OBJECT ORIENTED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SIMPLE LINEAR REGRESSION ANALYSIS IN SKLEARN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35000" y="1292775"/>
            <a:ext cx="11734800" cy="3968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 format for sklearn model classes and methods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generate an instance of an estimator class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 </a:t>
            </a:r>
            <a:r>
              <a:rPr b="1" lang="en-US" sz="16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base_models.AnySKLearnObject()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fit your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estimator.fit(X,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score it with the default scoring method (recommended to use the metrics module in the future)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estimator.score(X, y)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predict a new set of data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estimator.predict(new_X)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transform a new X if changes were made to the original X while fitting</a:t>
            </a:r>
            <a:br>
              <a:rPr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estimator.transform(new_X)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LinearRegression() doesn’t have a transform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this information, we can build a simple process for linear regression.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49" name="Shape 34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SIGNIFICANCE IS KEY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with your starter code notebook while I walk through these examples.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does the residual plot tell us?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can we use the linear assumption?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635000" y="736600"/>
            <a:ext cx="8648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DEMO:  SIGNIFICANCE IS KEY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361" name="Shape 36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USING THE LINEAR REGRESSION OBJECT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With a partner, generate two more models using the log-transformed data to see how this transform changes the model’s performance. 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Use the code on the following slide to complete #1.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70" name="Shape 3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71" name="Shape 37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3" name="Shape 373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61475" y="2224350"/>
            <a:ext cx="7559399" cy="333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loop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loop: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'y-intercept:'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boolean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linear_model.LinearRegression(fit_intercept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boolean)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get_linear_model_metrics(X,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new models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383" name="Shape 38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5" name="Shape 385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USING THE LINEAR REGRESSION OBJECT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391" name="Shape 39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BASE LINEAR REGRESSION CLASSES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Experiment with the model evaluation function we have (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get_linear_model_metrics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) with the following sklearn estimator classes.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linear_model.Lasso()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linear_model.Ridge()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linear_model.ElasticNet()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Note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We’ll cover these new regression techniques in a later class.</a:t>
            </a:r>
          </a:p>
        </p:txBody>
      </p:sp>
      <p:sp>
        <p:nvSpPr>
          <p:cNvPr id="399" name="Shape 39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New models and evaluation metrics</a:t>
            </a:r>
          </a:p>
        </p:txBody>
      </p:sp>
      <p:sp>
        <p:nvSpPr>
          <p:cNvPr id="400" name="Shape 40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(20 minutes)</a:t>
            </a:r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3" name="Shape 403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BASE LINEAR REGRESSION 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09" name="Shape 40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</a:p>
        </p:txBody>
      </p:sp>
      <p:sp>
        <p:nvSpPr>
          <p:cNvPr id="226" name="Shape 226"/>
          <p:cNvSpPr/>
          <p:nvPr/>
        </p:nvSpPr>
        <p:spPr>
          <a:xfrm>
            <a:off x="635000" y="144222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Simple linear regression with one variable can explain some variance, but using multiple variables can be much more powerful.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want our multiple variables to be mostly independent to avoid multicollinearity.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Multicollinearity, when two or more variables in a regression are highly correlated, can cause problems with the model.</a:t>
            </a:r>
          </a:p>
        </p:txBody>
      </p:sp>
      <p:sp>
        <p:nvSpPr>
          <p:cNvPr id="415" name="Shape 415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MULTIPLE REGRESSION ANALYSIS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35000" y="1292775"/>
            <a:ext cx="75545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look at a correlation matrix of our bike data.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Even if adding correlated variables to the model improves overall variance, it can introduce problems when explaining the output of your model.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happens if we use a second variable that isn't highly correlated with temperature?</a:t>
            </a: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8872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BIKE DATA EXAMPLE</a:t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625" y="2232125"/>
            <a:ext cx="4391150" cy="33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28" name="Shape 42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MULTICOLLINEARITY WITH DUMMY VARIABLES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Load the bike data.</a:t>
            </a:r>
          </a:p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Run through the code on the following slide.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happens to the coefficients when you include all weather situations instead of just including all except one?</a:t>
            </a:r>
          </a:p>
        </p:txBody>
      </p:sp>
      <p:sp>
        <p:nvSpPr>
          <p:cNvPr id="436" name="Shape 436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37" name="Shape 437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38" name="Shape 43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39" name="Shape 43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0" name="Shape 440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961475" y="2224347"/>
            <a:ext cx="7559399" cy="30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weather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pd.get_dummies(bike_data.weathersit)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drop the least significant, weather situation  = 4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get_linear_model_metrics(weather[[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y, lm)</a:t>
            </a:r>
          </a:p>
        </p:txBody>
      </p:sp>
      <p:sp>
        <p:nvSpPr>
          <p:cNvPr id="448" name="Shape 44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Two models’ output</a:t>
            </a:r>
          </a:p>
        </p:txBody>
      </p:sp>
      <p:sp>
        <p:nvSpPr>
          <p:cNvPr id="449" name="Shape 44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50" name="Shape 450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51" name="Shape 451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2" name="Shape 452"/>
          <p:cNvSpPr/>
          <p:nvPr/>
        </p:nvSpPr>
        <p:spPr>
          <a:xfrm>
            <a:off x="635000" y="736600"/>
            <a:ext cx="917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MULTICOLLINEARITY WITH DUMMY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GUIDED PRACTICE	</a:t>
            </a:r>
          </a:p>
        </p:txBody>
      </p:sp>
      <p:sp>
        <p:nvSpPr>
          <p:cNvPr id="458" name="Shape 45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COMBINING FEATURES INTO A BETTER MODEL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2961475" y="2224350"/>
            <a:ext cx="8229299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With a partner, complete the code on the following slide.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Visualize the correlations of all the numerical features built into the dataset.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Add the three significant weather situations into our current model.</a:t>
            </a:r>
          </a:p>
          <a:p>
            <a:pPr indent="-3556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Find two more features that are not correlated with the current features, but could be strong indicators for predicting guest riders.</a:t>
            </a:r>
          </a:p>
        </p:txBody>
      </p:sp>
      <p:sp>
        <p:nvSpPr>
          <p:cNvPr id="466" name="Shape 466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67" name="Shape 46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" name="Shape 468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2961475" y="2224350"/>
            <a:ext cx="92382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lm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linear_model.LinearRegression()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bikemodel_data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bike_data.join()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add in the three weather situations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sns.diverging_palette(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as_cmap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correlations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what are we getting the correlations of?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correlations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sns.heatmap(correlations, cmap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cmap)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columns_to_keep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[]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#[which_variables?]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final_feature_set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bikemodel_data[columns_to_keep]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get_linear_model_metrics(final_feature_set, y, lm)</a:t>
            </a:r>
          </a:p>
        </p:txBody>
      </p:sp>
      <p:sp>
        <p:nvSpPr>
          <p:cNvPr id="478" name="Shape 47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0" name="Shape 4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COMBINING FEATURES INTO A BETTER MODEL</a:t>
            </a:r>
          </a:p>
        </p:txBody>
      </p:sp>
      <p:sp>
        <p:nvSpPr>
          <p:cNvPr id="481" name="Shape 481"/>
          <p:cNvSpPr/>
          <p:nvPr/>
        </p:nvSpPr>
        <p:spPr>
          <a:xfrm>
            <a:off x="3052750" y="6097150"/>
            <a:ext cx="4454399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Visualization of correlations, new models</a:t>
            </a:r>
          </a:p>
        </p:txBody>
      </p:sp>
      <p:sp>
        <p:nvSpPr>
          <p:cNvPr id="482" name="Shape 482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488" name="Shape 48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BUILDING MODELS FOR OTHER Y VARIABLES</a:t>
            </a:r>
          </a:p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2961475" y="2071950"/>
            <a:ext cx="7559399" cy="21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Build a new model using a new y variable: registered riders.</a:t>
            </a:r>
          </a:p>
          <a:p>
            <a:pPr indent="-342900" lvl="0" marL="457200" marR="0" rtl="0" algn="l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Pay attention to the following: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distribution of riders (should we rescale the data?)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checking correlations between the variables and y variable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choosing features to avoid multicollinearity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model complexity vs. explanation of variance</a:t>
            </a:r>
          </a:p>
          <a:p>
            <a:pPr indent="-342900" lvl="1" marL="914400" marR="0" rtl="0" algn="l"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linear assumption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3052744" y="60971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new model and evaluation metrics</a:t>
            </a:r>
          </a:p>
        </p:txBody>
      </p:sp>
      <p:sp>
        <p:nvSpPr>
          <p:cNvPr id="497" name="Shape 497"/>
          <p:cNvSpPr/>
          <p:nvPr/>
        </p:nvSpPr>
        <p:spPr>
          <a:xfrm>
            <a:off x="2989800" y="57044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98" name="Shape 498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(25 minutes)</a:t>
            </a:r>
          </a:p>
        </p:txBody>
      </p:sp>
      <p:cxnSp>
        <p:nvCxnSpPr>
          <p:cNvPr id="499" name="Shape 499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0" name="Shape 500"/>
          <p:cNvSpPr/>
          <p:nvPr/>
        </p:nvSpPr>
        <p:spPr>
          <a:xfrm>
            <a:off x="635000" y="736600"/>
            <a:ext cx="8807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BUILDING MODELS FOR OTHER Y VARIABLES</a:t>
            </a:r>
          </a:p>
        </p:txBody>
      </p:sp>
      <p:sp>
        <p:nvSpPr>
          <p:cNvPr id="501" name="Shape 501"/>
          <p:cNvSpPr/>
          <p:nvPr/>
        </p:nvSpPr>
        <p:spPr>
          <a:xfrm>
            <a:off x="2961475" y="4677425"/>
            <a:ext cx="7559399" cy="79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Which variables make sense to dummy?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What features might explain ridership but aren’t included?  Can you build these features with the included data and pandas?</a:t>
            </a:r>
          </a:p>
        </p:txBody>
      </p:sp>
      <p:sp>
        <p:nvSpPr>
          <p:cNvPr id="502" name="Shape 502"/>
          <p:cNvSpPr/>
          <p:nvPr/>
        </p:nvSpPr>
        <p:spPr>
          <a:xfrm>
            <a:off x="2989800" y="4256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BONUS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35006" y="14536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should now be able to answer the following questions: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is simple linear regression?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makes multi-variable regressions more useful?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challenges do they introduce?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dummy a category variable?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 you avoid a singular matrix?</a:t>
            </a: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WEEK 3 : LESSON 6</a:t>
            </a:r>
          </a:p>
        </p:txBody>
      </p:sp>
      <p:sp>
        <p:nvSpPr>
          <p:cNvPr id="520" name="Shape 52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UPCOMING WORK</a:t>
            </a:r>
          </a:p>
        </p:txBody>
      </p:sp>
      <p:sp>
        <p:nvSpPr>
          <p:cNvPr id="526" name="Shape 526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Week 4 : Lesson 8</a:t>
            </a:r>
          </a:p>
        </p:txBody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 Project, Deliverable 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800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533" name="Shape 53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4" name="Shape 53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5" name="Shape 53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541" name="Shape 54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42" name="Shape 54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3" name="Shape 543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None/>
            </a:pPr>
            <a:r>
              <a:t/>
            </a:r>
            <a:endParaRPr b="1"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4" name="Shape 544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635000" y="736600"/>
            <a:ext cx="7721599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1" name="Shape 55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2" name="Shape 552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3" name="Shape 553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INSTRUCTOR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</a:p>
        </p:txBody>
      </p:sp>
      <p:sp>
        <p:nvSpPr>
          <p:cNvPr id="555" name="Shape 55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FFFFFF"/>
              </a:buClr>
              <a:buSzPct val="85000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35006" y="2278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Define data modeling and simple linear regression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Build a linear regression model using a dataset that meets the linearity assumption using the sci-kit learn library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and identify multicollinearity in a multiple regression.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635000" y="1566975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35006" y="958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Effectively show correlations between an independent variable x and a dependent variable y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Helvetica Neue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familiar with the get_dummies function in pandas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difference between vectors, matrices, Series, and DataFrames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Understand the concepts of outliers and distance.</a:t>
            </a:r>
          </a:p>
          <a:p>
            <a:pPr indent="-256540" lvl="0" marL="2032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Be able to interpret p values and confidence intervals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635000" y="736600"/>
            <a:ext cx="10160000" cy="4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</a:p>
        </p:txBody>
      </p:sp>
      <p:sp>
        <p:nvSpPr>
          <p:cNvPr id="258" name="Shape 258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INTRODUCTION TO REGRESSION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635000" y="736600"/>
            <a:ext cx="9776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ARE WE IN THE DATA SCIENCE WORKFLOW?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has been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 we’ll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data and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models.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We’ll also use plots to </a:t>
            </a: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represent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results.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