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20104100" cy="11309350"/>
  <p:notesSz cx="20104100" cy="1130935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DF6DF7-C3A3-E35C-8F97-E72967EE2776}">
  <a:tblStyle styleId="{58DF6DF7-C3A3-E35C-8F97-E72967EE2776}" styleName="Средний стиль 4 — акцент 5">
    <a:wholeTbl>
      <a:tcTxStyle>
        <a:fontRef idx="minor">
          <a:srgbClr val="000000"/>
        </a:fontRef>
        <a:schemeClr val="dk1"/>
      </a:tcTxStyle>
      <a:tcStyle>
        <a:tcBdr>
          <a:left>
            <a:ln w="12700">
              <a:solidFill>
                <a:schemeClr val="accent5"/>
              </a:solidFill>
            </a:ln>
          </a:left>
          <a:right>
            <a:ln w="12700">
              <a:solidFill>
                <a:schemeClr val="accent5"/>
              </a:solidFill>
            </a:ln>
          </a:right>
          <a:top>
            <a:ln w="12700">
              <a:solidFill>
                <a:schemeClr val="accent5"/>
              </a:solidFill>
            </a:ln>
          </a:top>
          <a:bottom>
            <a:ln w="12700">
              <a:solidFill>
                <a:schemeClr val="accent5"/>
              </a:solidFill>
            </a:ln>
          </a:bottom>
          <a:insideH>
            <a:ln w="12700">
              <a:solidFill>
                <a:schemeClr val="accent5"/>
              </a:solidFill>
            </a:ln>
          </a:insideH>
          <a:insideV>
            <a:ln w="12700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  <a:fill>
          <a:solidFill>
            <a:schemeClr val="accent5">
              <a:tint val="4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25400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chemeClr val="accent5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A794ACD-DD14-B86E-7211-533C8DA8C22B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  <a:fill>
          <a:solidFill>
            <a:schemeClr val="accent5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Технические характеристики, которые влияют на цену и популярность</a:t>
            </a:r>
          </a:p>
        </c:rich>
      </c:tx>
      <c:layout/>
      <c:overlay val="0"/>
      <c:spPr>
        <a:prstGeom prst="rect">
          <a:avLst/>
        </a:prstGeom>
        <a:noFill/>
        <a:ln>
          <a:noFill/>
        </a:ln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Операционная система</c:v>
                </c:pt>
              </c:strCache>
            </c:strRef>
          </c:tx>
          <c:spPr>
            <a:prstGeom prst="rect">
              <a:avLst/>
            </a:prstGeom>
            <a:solidFill>
              <a:schemeClr val="accent1"/>
            </a:solidFill>
            <a:ln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Популярность</c:v>
                </c:pt>
                <c:pt idx="1">
                  <c:v>Цена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E1-4498-91C2-D523D1D63A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Тип процессора</c:v>
                </c:pt>
              </c:strCache>
            </c:strRef>
          </c:tx>
          <c:spPr>
            <a:prstGeom prst="rect">
              <a:avLst/>
            </a:prstGeom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Популярность</c:v>
                </c:pt>
                <c:pt idx="1">
                  <c:v>Цена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E1-4498-91C2-D523D1D63A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Кол-во ядер</c:v>
                </c:pt>
              </c:strCache>
            </c:strRef>
          </c:tx>
          <c:spPr>
            <a:prstGeom prst="rect">
              <a:avLst/>
            </a:prstGeom>
            <a:solidFill>
              <a:schemeClr val="accent3"/>
            </a:solidFill>
            <a:ln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Популярность</c:v>
                </c:pt>
                <c:pt idx="1">
                  <c:v>Цена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E1-4498-91C2-D523D1D63A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Тип оперативной памяти</c:v>
                </c:pt>
              </c:strCache>
            </c:strRef>
          </c:tx>
          <c:spPr>
            <a:prstGeom prst="rect">
              <a:avLst/>
            </a:prstGeom>
            <a:solidFill>
              <a:schemeClr val="accent4"/>
            </a:solidFill>
            <a:ln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Популярность</c:v>
                </c:pt>
                <c:pt idx="1">
                  <c:v>Цена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E1-4498-91C2-D523D1D63A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Видеопроцессор</c:v>
                </c:pt>
              </c:strCache>
            </c:strRef>
          </c:tx>
          <c:spPr>
            <a:prstGeom prst="rect">
              <a:avLst/>
            </a:prstGeom>
            <a:solidFill>
              <a:schemeClr val="accent5"/>
            </a:solidFill>
            <a:ln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Популярность</c:v>
                </c:pt>
                <c:pt idx="1">
                  <c:v>Цена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E1-4498-91C2-D523D1D63A3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Объем оперативной памяти</c:v>
                </c:pt>
              </c:strCache>
            </c:strRef>
          </c:tx>
          <c:spPr>
            <a:prstGeom prst="rect">
              <a:avLst/>
            </a:prstGeom>
            <a:solidFill>
              <a:schemeClr val="accent6"/>
            </a:solidFill>
            <a:ln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Популярность</c:v>
                </c:pt>
                <c:pt idx="1">
                  <c:v>Цена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E1-4498-91C2-D523D1D63A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5234291"/>
        <c:axId val="405234292"/>
      </c:barChart>
      <c:catAx>
        <c:axId val="4052342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lstStyle/>
          <a:p>
            <a:pPr>
              <a:defRPr sz="2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5234292"/>
        <c:crosses val="autoZero"/>
        <c:auto val="1"/>
        <c:lblAlgn val="ctr"/>
        <c:lblOffset val="100"/>
        <c:noMultiLvlLbl val="0"/>
      </c:catAx>
      <c:valAx>
        <c:axId val="405234292"/>
        <c:scaling>
          <c:orientation val="minMax"/>
        </c:scaling>
        <c:delete val="1"/>
        <c:axPos val="b"/>
        <c:majorGridlines>
          <c:spPr>
            <a:prstGeom prst="rect">
              <a:avLst/>
            </a:prstGeom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crossAx val="405234291"/>
        <c:crosses val="autoZero"/>
        <c:crossBetween val="between"/>
      </c:valAx>
      <c:spPr>
        <a:prstGeom prst="rect">
          <a:avLst/>
        </a:prstGeom>
        <a:noFill/>
        <a:ln>
          <a:noFill/>
        </a:ln>
      </c:spPr>
    </c:plotArea>
    <c:legend>
      <c:legendPos val="b"/>
      <c:layout>
        <c:manualLayout>
          <c:xMode val="edge"/>
          <c:yMode val="edge"/>
          <c:x val="1.2120000000000001E-2"/>
          <c:y val="0.88719999999999999"/>
          <c:w val="0.98143999999999998"/>
          <c:h val="0.10324999999999999"/>
        </c:manualLayout>
      </c:layout>
      <c:overlay val="0"/>
      <c:spPr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xfrm>
      <a:off x="950049" y="3631880"/>
      <a:ext cx="18655278" cy="6494018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lstStyle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wo Content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 bwMode="auto">
          <a:xfrm>
            <a:off x="738153" y="273271"/>
            <a:ext cx="7788275" cy="2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750" b="1" i="0">
                <a:solidFill>
                  <a:srgbClr val="004254"/>
                </a:solidFill>
                <a:latin typeface="Tahoma"/>
                <a:ea typeface="Tahoma"/>
                <a:cs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 bwMode="auto"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2"/>
          </p:nvPr>
        </p:nvSpPr>
        <p:spPr bwMode="auto"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 bwMode="auto"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 bwMode="auto"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 bwMode="auto"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 bwMode="auto"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 bwMode="auto"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 bwMode="auto"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Content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 bwMode="auto">
          <a:xfrm>
            <a:off x="738153" y="273271"/>
            <a:ext cx="7788275" cy="2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750" b="1" i="0">
                <a:solidFill>
                  <a:srgbClr val="004254"/>
                </a:solidFill>
                <a:latin typeface="Tahoma"/>
                <a:ea typeface="Tahoma"/>
                <a:cs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 bwMode="auto">
          <a:xfrm>
            <a:off x="2182062" y="2240849"/>
            <a:ext cx="15739974" cy="6423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 bwMode="auto"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 bwMode="auto"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 bwMode="auto"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ctrTitle"/>
          </p:nvPr>
        </p:nvSpPr>
        <p:spPr bwMode="auto"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ubTitle" idx="1"/>
          </p:nvPr>
        </p:nvSpPr>
        <p:spPr bwMode="auto"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 bwMode="auto"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dt" idx="10"/>
          </p:nvPr>
        </p:nvSpPr>
        <p:spPr bwMode="auto"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 bwMode="auto"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matchingName="Title Only" userDrawn="1">
  <p:cSld name="Title 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 bwMode="auto">
          <a:xfrm>
            <a:off x="0" y="45234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0" name="Google Shape;40;p15"/>
          <p:cNvSpPr/>
          <p:nvPr/>
        </p:nvSpPr>
        <p:spPr bwMode="auto">
          <a:xfrm>
            <a:off x="0" y="465517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1" name="Google Shape;41;p15"/>
          <p:cNvSpPr/>
          <p:nvPr/>
        </p:nvSpPr>
        <p:spPr bwMode="auto">
          <a:xfrm>
            <a:off x="0" y="492233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2" name="Google Shape;42;p15"/>
          <p:cNvSpPr/>
          <p:nvPr/>
        </p:nvSpPr>
        <p:spPr bwMode="auto">
          <a:xfrm>
            <a:off x="0" y="505774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3" name="Google Shape;43;p15"/>
          <p:cNvSpPr/>
          <p:nvPr/>
        </p:nvSpPr>
        <p:spPr bwMode="auto">
          <a:xfrm>
            <a:off x="0" y="518949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4" name="Google Shape;44;p15"/>
          <p:cNvSpPr/>
          <p:nvPr/>
        </p:nvSpPr>
        <p:spPr bwMode="auto">
          <a:xfrm>
            <a:off x="0" y="545665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5" name="Google Shape;45;p15"/>
          <p:cNvSpPr/>
          <p:nvPr/>
        </p:nvSpPr>
        <p:spPr bwMode="auto">
          <a:xfrm>
            <a:off x="0" y="532124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6" name="Google Shape;46;p15"/>
          <p:cNvSpPr/>
          <p:nvPr/>
        </p:nvSpPr>
        <p:spPr bwMode="auto">
          <a:xfrm>
            <a:off x="0" y="558839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7" name="Google Shape;47;p15"/>
          <p:cNvSpPr/>
          <p:nvPr/>
        </p:nvSpPr>
        <p:spPr bwMode="auto">
          <a:xfrm>
            <a:off x="0" y="572015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8" name="Google Shape;48;p15"/>
          <p:cNvSpPr/>
          <p:nvPr/>
        </p:nvSpPr>
        <p:spPr bwMode="auto">
          <a:xfrm>
            <a:off x="0" y="585555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" name="Google Shape;49;p15"/>
          <p:cNvSpPr/>
          <p:nvPr/>
        </p:nvSpPr>
        <p:spPr bwMode="auto">
          <a:xfrm>
            <a:off x="0" y="598731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0" name="Google Shape;50;p15"/>
          <p:cNvSpPr/>
          <p:nvPr/>
        </p:nvSpPr>
        <p:spPr bwMode="auto">
          <a:xfrm>
            <a:off x="0" y="612272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1" name="Google Shape;51;p15"/>
          <p:cNvSpPr/>
          <p:nvPr/>
        </p:nvSpPr>
        <p:spPr bwMode="auto">
          <a:xfrm>
            <a:off x="0" y="625446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2" name="Google Shape;52;p15"/>
          <p:cNvSpPr/>
          <p:nvPr/>
        </p:nvSpPr>
        <p:spPr bwMode="auto">
          <a:xfrm>
            <a:off x="0" y="638622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3" name="Google Shape;53;p15"/>
          <p:cNvSpPr/>
          <p:nvPr/>
        </p:nvSpPr>
        <p:spPr bwMode="auto">
          <a:xfrm>
            <a:off x="0" y="65216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4" name="Google Shape;54;p15"/>
          <p:cNvSpPr/>
          <p:nvPr/>
        </p:nvSpPr>
        <p:spPr bwMode="auto">
          <a:xfrm>
            <a:off x="0" y="665337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5" name="Google Shape;55;p15"/>
          <p:cNvSpPr/>
          <p:nvPr/>
        </p:nvSpPr>
        <p:spPr bwMode="auto">
          <a:xfrm>
            <a:off x="0" y="479058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6" name="Google Shape;56;p15"/>
          <p:cNvSpPr/>
          <p:nvPr/>
        </p:nvSpPr>
        <p:spPr bwMode="auto">
          <a:xfrm>
            <a:off x="0" y="67851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7" name="Google Shape;57;p15"/>
          <p:cNvSpPr/>
          <p:nvPr/>
        </p:nvSpPr>
        <p:spPr bwMode="auto">
          <a:xfrm>
            <a:off x="0" y="691688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8" name="Google Shape;58;p15"/>
          <p:cNvSpPr/>
          <p:nvPr/>
        </p:nvSpPr>
        <p:spPr bwMode="auto">
          <a:xfrm>
            <a:off x="0" y="718404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9" name="Google Shape;59;p15"/>
          <p:cNvSpPr/>
          <p:nvPr/>
        </p:nvSpPr>
        <p:spPr bwMode="auto">
          <a:xfrm>
            <a:off x="0" y="731945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0" name="Google Shape;60;p15"/>
          <p:cNvSpPr/>
          <p:nvPr/>
        </p:nvSpPr>
        <p:spPr bwMode="auto">
          <a:xfrm>
            <a:off x="0" y="745120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1" name="Google Shape;61;p15"/>
          <p:cNvSpPr/>
          <p:nvPr/>
        </p:nvSpPr>
        <p:spPr bwMode="auto">
          <a:xfrm>
            <a:off x="0" y="771836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2" name="Google Shape;62;p15"/>
          <p:cNvSpPr/>
          <p:nvPr/>
        </p:nvSpPr>
        <p:spPr bwMode="auto">
          <a:xfrm>
            <a:off x="0" y="758295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3" name="Google Shape;63;p15"/>
          <p:cNvSpPr/>
          <p:nvPr/>
        </p:nvSpPr>
        <p:spPr bwMode="auto">
          <a:xfrm>
            <a:off x="0" y="785010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4" name="Google Shape;64;p15"/>
          <p:cNvSpPr/>
          <p:nvPr/>
        </p:nvSpPr>
        <p:spPr bwMode="auto">
          <a:xfrm>
            <a:off x="0" y="798186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5" name="Google Shape;65;p15"/>
          <p:cNvSpPr/>
          <p:nvPr/>
        </p:nvSpPr>
        <p:spPr bwMode="auto">
          <a:xfrm>
            <a:off x="0" y="811727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6" name="Google Shape;66;p15"/>
          <p:cNvSpPr/>
          <p:nvPr/>
        </p:nvSpPr>
        <p:spPr bwMode="auto">
          <a:xfrm>
            <a:off x="0" y="824902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7" name="Google Shape;67;p15"/>
          <p:cNvSpPr/>
          <p:nvPr/>
        </p:nvSpPr>
        <p:spPr bwMode="auto">
          <a:xfrm>
            <a:off x="0" y="838443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8" name="Google Shape;68;p15"/>
          <p:cNvSpPr/>
          <p:nvPr/>
        </p:nvSpPr>
        <p:spPr bwMode="auto">
          <a:xfrm>
            <a:off x="0" y="851619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9" name="Google Shape;69;p15"/>
          <p:cNvSpPr/>
          <p:nvPr/>
        </p:nvSpPr>
        <p:spPr bwMode="auto">
          <a:xfrm>
            <a:off x="0" y="864793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0" name="Google Shape;70;p15"/>
          <p:cNvSpPr/>
          <p:nvPr/>
        </p:nvSpPr>
        <p:spPr bwMode="auto">
          <a:xfrm>
            <a:off x="0" y="878334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1" name="Google Shape;71;p15"/>
          <p:cNvSpPr/>
          <p:nvPr/>
        </p:nvSpPr>
        <p:spPr bwMode="auto">
          <a:xfrm>
            <a:off x="0" y="891510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2" name="Google Shape;72;p15"/>
          <p:cNvSpPr/>
          <p:nvPr/>
        </p:nvSpPr>
        <p:spPr bwMode="auto">
          <a:xfrm>
            <a:off x="0" y="705228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3" name="Google Shape;73;p15"/>
          <p:cNvSpPr/>
          <p:nvPr/>
        </p:nvSpPr>
        <p:spPr bwMode="auto">
          <a:xfrm>
            <a:off x="0" y="904684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4" name="Google Shape;74;p15"/>
          <p:cNvSpPr/>
          <p:nvPr/>
        </p:nvSpPr>
        <p:spPr bwMode="auto">
          <a:xfrm>
            <a:off x="0" y="917859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5" name="Google Shape;75;p15"/>
          <p:cNvSpPr/>
          <p:nvPr/>
        </p:nvSpPr>
        <p:spPr bwMode="auto">
          <a:xfrm>
            <a:off x="0" y="944575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6" name="Google Shape;76;p15"/>
          <p:cNvSpPr/>
          <p:nvPr/>
        </p:nvSpPr>
        <p:spPr bwMode="auto">
          <a:xfrm>
            <a:off x="0" y="95811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7" name="Google Shape;77;p15"/>
          <p:cNvSpPr/>
          <p:nvPr/>
        </p:nvSpPr>
        <p:spPr bwMode="auto">
          <a:xfrm>
            <a:off x="0" y="971291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8" name="Google Shape;78;p15"/>
          <p:cNvSpPr/>
          <p:nvPr/>
        </p:nvSpPr>
        <p:spPr bwMode="auto">
          <a:xfrm>
            <a:off x="0" y="99800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9" name="Google Shape;79;p15"/>
          <p:cNvSpPr/>
          <p:nvPr/>
        </p:nvSpPr>
        <p:spPr bwMode="auto">
          <a:xfrm>
            <a:off x="0" y="984466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5"/>
          <p:cNvSpPr/>
          <p:nvPr/>
        </p:nvSpPr>
        <p:spPr bwMode="auto">
          <a:xfrm>
            <a:off x="0" y="1011181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1" name="Google Shape;81;p15"/>
          <p:cNvSpPr/>
          <p:nvPr/>
        </p:nvSpPr>
        <p:spPr bwMode="auto">
          <a:xfrm>
            <a:off x="0" y="1024357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5"/>
          <p:cNvSpPr/>
          <p:nvPr/>
        </p:nvSpPr>
        <p:spPr bwMode="auto">
          <a:xfrm>
            <a:off x="0" y="1037898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5"/>
          <p:cNvSpPr/>
          <p:nvPr/>
        </p:nvSpPr>
        <p:spPr bwMode="auto">
          <a:xfrm>
            <a:off x="0" y="1051073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5"/>
          <p:cNvSpPr/>
          <p:nvPr/>
        </p:nvSpPr>
        <p:spPr bwMode="auto">
          <a:xfrm>
            <a:off x="0" y="106461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5" name="Google Shape;85;p15"/>
          <p:cNvSpPr/>
          <p:nvPr/>
        </p:nvSpPr>
        <p:spPr bwMode="auto">
          <a:xfrm>
            <a:off x="0" y="107779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6" name="Google Shape;86;p15"/>
          <p:cNvSpPr/>
          <p:nvPr/>
        </p:nvSpPr>
        <p:spPr bwMode="auto">
          <a:xfrm>
            <a:off x="0" y="1090964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7" name="Google Shape;87;p15"/>
          <p:cNvSpPr/>
          <p:nvPr/>
        </p:nvSpPr>
        <p:spPr bwMode="auto">
          <a:xfrm>
            <a:off x="0" y="110450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8" name="Google Shape;88;p15"/>
          <p:cNvSpPr/>
          <p:nvPr/>
        </p:nvSpPr>
        <p:spPr bwMode="auto">
          <a:xfrm>
            <a:off x="0" y="111768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Google Shape;89;p15"/>
          <p:cNvSpPr/>
          <p:nvPr/>
        </p:nvSpPr>
        <p:spPr bwMode="auto">
          <a:xfrm>
            <a:off x="0" y="931399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0" name="Google Shape;90;p15"/>
          <p:cNvSpPr/>
          <p:nvPr/>
        </p:nvSpPr>
        <p:spPr bwMode="auto">
          <a:xfrm>
            <a:off x="0" y="22617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1" name="Google Shape;91;p15"/>
          <p:cNvSpPr/>
          <p:nvPr/>
        </p:nvSpPr>
        <p:spPr bwMode="auto">
          <a:xfrm>
            <a:off x="0" y="239346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2" name="Google Shape;92;p15"/>
          <p:cNvSpPr/>
          <p:nvPr/>
        </p:nvSpPr>
        <p:spPr bwMode="auto">
          <a:xfrm>
            <a:off x="0" y="266062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Google Shape;93;p15"/>
          <p:cNvSpPr/>
          <p:nvPr/>
        </p:nvSpPr>
        <p:spPr bwMode="auto">
          <a:xfrm>
            <a:off x="0" y="279603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4" name="Google Shape;94;p15"/>
          <p:cNvSpPr/>
          <p:nvPr/>
        </p:nvSpPr>
        <p:spPr bwMode="auto">
          <a:xfrm>
            <a:off x="0" y="292778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5" name="Google Shape;95;p15"/>
          <p:cNvSpPr/>
          <p:nvPr/>
        </p:nvSpPr>
        <p:spPr bwMode="auto">
          <a:xfrm>
            <a:off x="0" y="319493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6" name="Google Shape;96;p15"/>
          <p:cNvSpPr/>
          <p:nvPr/>
        </p:nvSpPr>
        <p:spPr bwMode="auto">
          <a:xfrm>
            <a:off x="0" y="305952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7" name="Google Shape;97;p15"/>
          <p:cNvSpPr/>
          <p:nvPr/>
        </p:nvSpPr>
        <p:spPr bwMode="auto">
          <a:xfrm>
            <a:off x="0" y="332668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8" name="Google Shape;98;p15"/>
          <p:cNvSpPr/>
          <p:nvPr/>
        </p:nvSpPr>
        <p:spPr bwMode="auto">
          <a:xfrm>
            <a:off x="0" y="345843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9" name="Google Shape;99;p15"/>
          <p:cNvSpPr/>
          <p:nvPr/>
        </p:nvSpPr>
        <p:spPr bwMode="auto">
          <a:xfrm>
            <a:off x="0" y="359384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0" name="Google Shape;100;p15"/>
          <p:cNvSpPr/>
          <p:nvPr/>
        </p:nvSpPr>
        <p:spPr bwMode="auto">
          <a:xfrm>
            <a:off x="0" y="372560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1" name="Google Shape;101;p15"/>
          <p:cNvSpPr/>
          <p:nvPr/>
        </p:nvSpPr>
        <p:spPr bwMode="auto">
          <a:xfrm>
            <a:off x="0" y="386101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2" name="Google Shape;102;p15"/>
          <p:cNvSpPr/>
          <p:nvPr/>
        </p:nvSpPr>
        <p:spPr bwMode="auto">
          <a:xfrm>
            <a:off x="0" y="399275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3" name="Google Shape;103;p15"/>
          <p:cNvSpPr/>
          <p:nvPr/>
        </p:nvSpPr>
        <p:spPr bwMode="auto">
          <a:xfrm>
            <a:off x="0" y="412451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4" name="Google Shape;104;p15"/>
          <p:cNvSpPr/>
          <p:nvPr/>
        </p:nvSpPr>
        <p:spPr bwMode="auto">
          <a:xfrm>
            <a:off x="0" y="42599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5" name="Google Shape;105;p15"/>
          <p:cNvSpPr/>
          <p:nvPr/>
        </p:nvSpPr>
        <p:spPr bwMode="auto">
          <a:xfrm>
            <a:off x="0" y="439166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15"/>
          <p:cNvSpPr/>
          <p:nvPr/>
        </p:nvSpPr>
        <p:spPr bwMode="auto">
          <a:xfrm>
            <a:off x="0" y="252886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15"/>
          <p:cNvSpPr/>
          <p:nvPr/>
        </p:nvSpPr>
        <p:spPr bwMode="auto">
          <a:xfrm>
            <a:off x="0" y="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8" name="Google Shape;108;p15"/>
          <p:cNvSpPr/>
          <p:nvPr/>
        </p:nvSpPr>
        <p:spPr bwMode="auto">
          <a:xfrm>
            <a:off x="0" y="13175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9" name="Google Shape;109;p15"/>
          <p:cNvSpPr/>
          <p:nvPr/>
        </p:nvSpPr>
        <p:spPr bwMode="auto">
          <a:xfrm>
            <a:off x="0" y="39890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0" name="Google Shape;110;p15"/>
          <p:cNvSpPr/>
          <p:nvPr/>
        </p:nvSpPr>
        <p:spPr bwMode="auto">
          <a:xfrm>
            <a:off x="0" y="53431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1" name="Google Shape;111;p15"/>
          <p:cNvSpPr/>
          <p:nvPr/>
        </p:nvSpPr>
        <p:spPr bwMode="auto">
          <a:xfrm>
            <a:off x="0" y="6660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p15"/>
          <p:cNvSpPr/>
          <p:nvPr/>
        </p:nvSpPr>
        <p:spPr bwMode="auto">
          <a:xfrm>
            <a:off x="0" y="93322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3" name="Google Shape;113;p15"/>
          <p:cNvSpPr/>
          <p:nvPr/>
        </p:nvSpPr>
        <p:spPr bwMode="auto">
          <a:xfrm>
            <a:off x="0" y="79781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4" name="Google Shape;114;p15"/>
          <p:cNvSpPr/>
          <p:nvPr/>
        </p:nvSpPr>
        <p:spPr bwMode="auto">
          <a:xfrm>
            <a:off x="0" y="10649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5" name="Google Shape;115;p15"/>
          <p:cNvSpPr/>
          <p:nvPr/>
        </p:nvSpPr>
        <p:spPr bwMode="auto">
          <a:xfrm>
            <a:off x="0" y="119672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6" name="Google Shape;116;p15"/>
          <p:cNvSpPr/>
          <p:nvPr/>
        </p:nvSpPr>
        <p:spPr bwMode="auto">
          <a:xfrm>
            <a:off x="0" y="133213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7" name="Google Shape;117;p15"/>
          <p:cNvSpPr/>
          <p:nvPr/>
        </p:nvSpPr>
        <p:spPr bwMode="auto">
          <a:xfrm>
            <a:off x="0" y="146389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8" name="Google Shape;118;p15"/>
          <p:cNvSpPr/>
          <p:nvPr/>
        </p:nvSpPr>
        <p:spPr bwMode="auto">
          <a:xfrm>
            <a:off x="0" y="159930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9" name="Google Shape;119;p15"/>
          <p:cNvSpPr/>
          <p:nvPr/>
        </p:nvSpPr>
        <p:spPr bwMode="auto">
          <a:xfrm>
            <a:off x="0" y="17310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0" name="Google Shape;120;p15"/>
          <p:cNvSpPr/>
          <p:nvPr/>
        </p:nvSpPr>
        <p:spPr bwMode="auto">
          <a:xfrm>
            <a:off x="0" y="186280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1" name="Google Shape;121;p15"/>
          <p:cNvSpPr/>
          <p:nvPr/>
        </p:nvSpPr>
        <p:spPr bwMode="auto">
          <a:xfrm>
            <a:off x="0" y="19982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2" name="Google Shape;122;p15"/>
          <p:cNvSpPr/>
          <p:nvPr/>
        </p:nvSpPr>
        <p:spPr bwMode="auto">
          <a:xfrm>
            <a:off x="0" y="21299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3" name="Google Shape;123;p15"/>
          <p:cNvSpPr/>
          <p:nvPr/>
        </p:nvSpPr>
        <p:spPr bwMode="auto">
          <a:xfrm>
            <a:off x="0" y="26716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24" name="Google Shape;124;p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6447886" y="8249308"/>
            <a:ext cx="2313625" cy="113605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/>
          <p:nvPr/>
        </p:nvSpPr>
        <p:spPr bwMode="auto">
          <a:xfrm>
            <a:off x="13274777" y="8313807"/>
            <a:ext cx="910590" cy="1042035"/>
          </a:xfrm>
          <a:custGeom>
            <a:avLst/>
            <a:gdLst/>
            <a:ahLst/>
            <a:cxnLst/>
            <a:rect l="l" t="t" r="r" b="b"/>
            <a:pathLst>
              <a:path w="910590" h="1042034" extrusionOk="0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w="910590" h="1042034" extrusionOk="0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15"/>
          <p:cNvSpPr/>
          <p:nvPr/>
        </p:nvSpPr>
        <p:spPr bwMode="auto">
          <a:xfrm>
            <a:off x="14297686" y="8741619"/>
            <a:ext cx="544195" cy="123189"/>
          </a:xfrm>
          <a:custGeom>
            <a:avLst/>
            <a:gdLst/>
            <a:ahLst/>
            <a:cxnLst/>
            <a:rect l="l" t="t" r="r" b="b"/>
            <a:pathLst>
              <a:path w="544194" h="123190" extrusionOk="0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w="544194" h="123190" extrusionOk="0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w="544194" h="123190" extrusionOk="0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w="544194" h="123190" extrusionOk="0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w="544194" h="123190" extrusionOk="0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w="544194" h="123190" extrusionOk="0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w="544194" h="123190" extrusionOk="0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27" name="Google Shape;127;p1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4863979" y="8745929"/>
            <a:ext cx="75882" cy="11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14296831" y="8919457"/>
            <a:ext cx="1322131" cy="324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14306334" y="8461386"/>
            <a:ext cx="822513" cy="195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/>
          <p:nvPr/>
        </p:nvPicPr>
        <p:blipFill>
          <a:blip r:embed="rId6">
            <a:alphaModFix/>
          </a:blip>
          <a:stretch/>
        </p:blipFill>
        <p:spPr bwMode="auto">
          <a:xfrm>
            <a:off x="13487018" y="9080889"/>
            <a:ext cx="488042" cy="14705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 bwMode="auto">
          <a:xfrm>
            <a:off x="738153" y="273271"/>
            <a:ext cx="7788275" cy="2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750" b="1" i="0">
                <a:solidFill>
                  <a:srgbClr val="004254"/>
                </a:solidFill>
                <a:latin typeface="Tahoma"/>
                <a:ea typeface="Tahoma"/>
                <a:cs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ftr" idx="11"/>
          </p:nvPr>
        </p:nvSpPr>
        <p:spPr bwMode="auto"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dt" idx="10"/>
          </p:nvPr>
        </p:nvSpPr>
        <p:spPr bwMode="auto"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ldNum" idx="12"/>
          </p:nvPr>
        </p:nvSpPr>
        <p:spPr bwMode="auto"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 bwMode="auto">
          <a:xfrm>
            <a:off x="738153" y="273271"/>
            <a:ext cx="7788275" cy="2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750" b="1" i="0" u="none" strike="noStrike" cap="none">
                <a:solidFill>
                  <a:srgbClr val="004254"/>
                </a:solidFill>
                <a:latin typeface="Tahoma"/>
                <a:ea typeface="Tahoma"/>
                <a:cs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 bwMode="auto">
          <a:xfrm>
            <a:off x="2182062" y="2240849"/>
            <a:ext cx="15739974" cy="6423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ftr" idx="11"/>
          </p:nvPr>
        </p:nvSpPr>
        <p:spPr bwMode="auto"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dt" idx="10"/>
          </p:nvPr>
        </p:nvSpPr>
        <p:spPr bwMode="auto"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 bwMode="auto"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0" name="Google Shape;140;p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32917" y="9159875"/>
            <a:ext cx="3568342" cy="160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/>
          <p:nvPr/>
        </p:nvSpPr>
        <p:spPr bwMode="auto">
          <a:xfrm>
            <a:off x="13348649" y="9620365"/>
            <a:ext cx="455815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200" b="0" i="0" u="none" strike="noStrike" cap="none">
                <a:solidFill>
                  <a:srgbClr val="005970"/>
                </a:solidFill>
                <a:latin typeface="Arial"/>
                <a:ea typeface="Arial"/>
                <a:cs typeface="Arial"/>
              </a:rPr>
              <a:t>академия аналитики данных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200">
                <a:solidFill>
                  <a:srgbClr val="005970"/>
                </a:solidFill>
                <a:latin typeface="Arial"/>
                <a:ea typeface="Arial"/>
                <a:cs typeface="Arial"/>
              </a:rPr>
              <a:t>при Томском государственном</a:t>
            </a:r>
            <a:endParaRPr/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200">
                <a:solidFill>
                  <a:srgbClr val="005970"/>
                </a:solidFill>
                <a:latin typeface="Arial"/>
                <a:ea typeface="Arial"/>
                <a:cs typeface="Arial"/>
              </a:rPr>
              <a:t>университете </a:t>
            </a:r>
            <a:endParaRPr/>
          </a:p>
        </p:txBody>
      </p:sp>
      <p:sp>
        <p:nvSpPr>
          <p:cNvPr id="142" name="Google Shape;142;p1"/>
          <p:cNvSpPr/>
          <p:nvPr/>
        </p:nvSpPr>
        <p:spPr bwMode="auto">
          <a:xfrm>
            <a:off x="13350237" y="8584860"/>
            <a:ext cx="430438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6600">
                <a:solidFill>
                  <a:srgbClr val="005970"/>
                </a:solidFill>
                <a:latin typeface="Arial"/>
                <a:ea typeface="Arial"/>
                <a:cs typeface="Arial"/>
              </a:rPr>
              <a:t>data-diving</a:t>
            </a:r>
            <a:endParaRPr sz="1100">
              <a:solidFill>
                <a:srgbClr val="005970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143" name="Google Shape;143;p1"/>
          <p:cNvGrpSpPr/>
          <p:nvPr/>
        </p:nvGrpSpPr>
        <p:grpSpPr bwMode="auto">
          <a:xfrm>
            <a:off x="13457613" y="6020246"/>
            <a:ext cx="3397894" cy="2536597"/>
            <a:chOff x="13799695" y="6020246"/>
            <a:chExt cx="3397894" cy="2536597"/>
          </a:xfrm>
        </p:grpSpPr>
        <p:sp>
          <p:nvSpPr>
            <p:cNvPr id="144" name="Google Shape;144;p1"/>
            <p:cNvSpPr/>
            <p:nvPr/>
          </p:nvSpPr>
          <p:spPr bwMode="auto">
            <a:xfrm>
              <a:off x="13799695" y="8258397"/>
              <a:ext cx="2748279" cy="149225"/>
            </a:xfrm>
            <a:custGeom>
              <a:avLst/>
              <a:gdLst/>
              <a:ahLst/>
              <a:cxnLst/>
              <a:rect l="l" t="t" r="r" b="b"/>
              <a:pathLst>
                <a:path w="2748280" h="149225" extrusionOk="0">
                  <a:moveTo>
                    <a:pt x="2747665" y="0"/>
                  </a:moveTo>
                  <a:lnTo>
                    <a:pt x="0" y="0"/>
                  </a:lnTo>
                  <a:lnTo>
                    <a:pt x="0" y="149210"/>
                  </a:lnTo>
                  <a:lnTo>
                    <a:pt x="2747665" y="149210"/>
                  </a:lnTo>
                  <a:lnTo>
                    <a:pt x="2747665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145" name="Google Shape;145;p1"/>
            <p:cNvGrpSpPr/>
            <p:nvPr/>
          </p:nvGrpSpPr>
          <p:grpSpPr bwMode="auto">
            <a:xfrm>
              <a:off x="13799695" y="6020246"/>
              <a:ext cx="3397894" cy="2536597"/>
              <a:chOff x="13799695" y="6020246"/>
              <a:chExt cx="3397894" cy="2536597"/>
            </a:xfrm>
          </p:grpSpPr>
          <p:sp>
            <p:nvSpPr>
              <p:cNvPr id="146" name="Google Shape;146;p1"/>
              <p:cNvSpPr/>
              <p:nvPr/>
            </p:nvSpPr>
            <p:spPr bwMode="auto">
              <a:xfrm>
                <a:off x="13799703" y="7213927"/>
                <a:ext cx="3397885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97884" h="149225" extrusionOk="0">
                    <a:moveTo>
                      <a:pt x="3397613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97613" y="149210"/>
                    </a:lnTo>
                    <a:lnTo>
                      <a:pt x="3397613" y="0"/>
                    </a:lnTo>
                    <a:close/>
                  </a:path>
                </a:pathLst>
              </a:custGeom>
              <a:solidFill>
                <a:srgbClr val="59BF9C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 bwMode="auto">
              <a:xfrm>
                <a:off x="13799695" y="7661557"/>
                <a:ext cx="331089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10890" h="149225" extrusionOk="0">
                    <a:moveTo>
                      <a:pt x="3310328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10328" y="149210"/>
                    </a:lnTo>
                    <a:lnTo>
                      <a:pt x="3310328" y="0"/>
                    </a:lnTo>
                    <a:close/>
                  </a:path>
                </a:pathLst>
              </a:custGeom>
              <a:solidFill>
                <a:srgbClr val="0D596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grpSp>
            <p:nvGrpSpPr>
              <p:cNvPr id="148" name="Google Shape;148;p1"/>
              <p:cNvGrpSpPr/>
              <p:nvPr/>
            </p:nvGrpSpPr>
            <p:grpSpPr bwMode="auto">
              <a:xfrm>
                <a:off x="13799695" y="6020246"/>
                <a:ext cx="3397894" cy="2536597"/>
                <a:chOff x="13799695" y="6020246"/>
                <a:chExt cx="3397894" cy="2536597"/>
              </a:xfrm>
            </p:grpSpPr>
            <p:sp>
              <p:nvSpPr>
                <p:cNvPr id="149" name="Google Shape;149;p1"/>
                <p:cNvSpPr/>
                <p:nvPr/>
              </p:nvSpPr>
              <p:spPr bwMode="auto">
                <a:xfrm>
                  <a:off x="13799703" y="6318666"/>
                  <a:ext cx="2974340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340" h="149225" extrusionOk="0">
                      <a:moveTo>
                        <a:pt x="2973794" y="0"/>
                      </a:moveTo>
                      <a:lnTo>
                        <a:pt x="0" y="0"/>
                      </a:lnTo>
                      <a:lnTo>
                        <a:pt x="0" y="149210"/>
                      </a:lnTo>
                      <a:lnTo>
                        <a:pt x="2973794" y="149210"/>
                      </a:lnTo>
                      <a:lnTo>
                        <a:pt x="2973794" y="0"/>
                      </a:lnTo>
                      <a:close/>
                    </a:path>
                  </a:pathLst>
                </a:custGeom>
                <a:solidFill>
                  <a:srgbClr val="0D596E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</a:endParaRPr>
                </a:p>
              </p:txBody>
            </p:sp>
            <p:grpSp>
              <p:nvGrpSpPr>
                <p:cNvPr id="150" name="Google Shape;150;p1"/>
                <p:cNvGrpSpPr/>
                <p:nvPr/>
              </p:nvGrpSpPr>
              <p:grpSpPr bwMode="auto">
                <a:xfrm>
                  <a:off x="13799695" y="6020246"/>
                  <a:ext cx="3397894" cy="2536597"/>
                  <a:chOff x="13799695" y="6020246"/>
                  <a:chExt cx="3397894" cy="2536597"/>
                </a:xfrm>
              </p:grpSpPr>
              <p:grpSp>
                <p:nvGrpSpPr>
                  <p:cNvPr id="151" name="Google Shape;151;p1"/>
                  <p:cNvGrpSpPr/>
                  <p:nvPr/>
                </p:nvGrpSpPr>
                <p:grpSpPr bwMode="auto">
                  <a:xfrm>
                    <a:off x="13799695" y="6020246"/>
                    <a:ext cx="3397894" cy="2536597"/>
                    <a:chOff x="13799695" y="6020246"/>
                    <a:chExt cx="3397894" cy="2536597"/>
                  </a:xfrm>
                </p:grpSpPr>
                <p:grpSp>
                  <p:nvGrpSpPr>
                    <p:cNvPr id="152" name="Google Shape;152;p1"/>
                    <p:cNvGrpSpPr/>
                    <p:nvPr/>
                  </p:nvGrpSpPr>
                  <p:grpSpPr bwMode="auto">
                    <a:xfrm>
                      <a:off x="13799695" y="6020246"/>
                      <a:ext cx="2748279" cy="298435"/>
                      <a:chOff x="13799695" y="6020246"/>
                      <a:chExt cx="2748279" cy="298435"/>
                    </a:xfrm>
                  </p:grpSpPr>
                  <p:sp>
                    <p:nvSpPr>
                      <p:cNvPr id="153" name="Google Shape;153;p1"/>
                      <p:cNvSpPr/>
                      <p:nvPr/>
                    </p:nvSpPr>
                    <p:spPr bwMode="auto">
                      <a:xfrm>
                        <a:off x="13799706" y="6020246"/>
                        <a:ext cx="245872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58719" h="149225" extrusionOk="0">
                            <a:moveTo>
                              <a:pt x="2458364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2458364" y="149210"/>
                            </a:lnTo>
                            <a:lnTo>
                              <a:pt x="2458364" y="0"/>
                            </a:lnTo>
                            <a:close/>
                          </a:path>
                        </a:pathLst>
                      </a:custGeom>
                      <a:solidFill>
                        <a:srgbClr val="008AC2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endParaRPr>
                      </a:p>
                    </p:txBody>
                  </p:sp>
                  <p:sp>
                    <p:nvSpPr>
                      <p:cNvPr id="154" name="Google Shape;154;p1"/>
                      <p:cNvSpPr/>
                      <p:nvPr/>
                    </p:nvSpPr>
                    <p:spPr bwMode="auto">
                      <a:xfrm>
                        <a:off x="13799695" y="6169456"/>
                        <a:ext cx="2748279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48280" h="149225" extrusionOk="0">
                            <a:moveTo>
                              <a:pt x="2747665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747665" y="149199"/>
                            </a:lnTo>
                            <a:lnTo>
                              <a:pt x="2747665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endParaRPr>
                      </a:p>
                    </p:txBody>
                  </p:sp>
                </p:grpSp>
                <p:sp>
                  <p:nvSpPr>
                    <p:cNvPr id="155" name="Google Shape;155;p1"/>
                    <p:cNvSpPr/>
                    <p:nvPr/>
                  </p:nvSpPr>
                  <p:spPr bwMode="auto">
                    <a:xfrm>
                      <a:off x="13799695" y="661708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 extrusionOk="0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94E3F5"/>
                    </a:solidFill>
                    <a:ln>
                      <a:noFill/>
                    </a:ln>
                  </p:spPr>
                  <p:txBody>
                    <a:bodyPr spcFirstLastPara="1" wrap="square" lIns="0" tIns="0" rIns="0" bIns="0" anchor="t" anchorCtr="0">
                      <a:noAutofit/>
                    </a:bodyPr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p:txBody>
                </p:sp>
                <p:grpSp>
                  <p:nvGrpSpPr>
                    <p:cNvPr id="156" name="Google Shape;156;p1"/>
                    <p:cNvGrpSpPr/>
                    <p:nvPr/>
                  </p:nvGrpSpPr>
                  <p:grpSpPr bwMode="auto">
                    <a:xfrm>
                      <a:off x="13799703" y="6915517"/>
                      <a:ext cx="3397885" cy="298425"/>
                      <a:chOff x="13799703" y="6915517"/>
                      <a:chExt cx="3397885" cy="298425"/>
                    </a:xfrm>
                  </p:grpSpPr>
                  <p:sp>
                    <p:nvSpPr>
                      <p:cNvPr id="157" name="Google Shape;157;p1"/>
                      <p:cNvSpPr/>
                      <p:nvPr/>
                    </p:nvSpPr>
                    <p:spPr bwMode="auto">
                      <a:xfrm>
                        <a:off x="13799703" y="69155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 extrusionOk="0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endParaRPr>
                      </a:p>
                    </p:txBody>
                  </p:sp>
                  <p:sp>
                    <p:nvSpPr>
                      <p:cNvPr id="158" name="Google Shape;158;p1"/>
                      <p:cNvSpPr/>
                      <p:nvPr/>
                    </p:nvSpPr>
                    <p:spPr bwMode="auto">
                      <a:xfrm>
                        <a:off x="13799703" y="70647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 extrusionOk="0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endParaRPr>
                      </a:p>
                    </p:txBody>
                  </p:sp>
                </p:grpSp>
                <p:grpSp>
                  <p:nvGrpSpPr>
                    <p:cNvPr id="159" name="Google Shape;159;p1"/>
                    <p:cNvGrpSpPr/>
                    <p:nvPr/>
                  </p:nvGrpSpPr>
                  <p:grpSpPr bwMode="auto">
                    <a:xfrm>
                      <a:off x="13799703" y="7363137"/>
                      <a:ext cx="3397885" cy="298445"/>
                      <a:chOff x="13799703" y="7363137"/>
                      <a:chExt cx="3397885" cy="298445"/>
                    </a:xfrm>
                  </p:grpSpPr>
                  <p:sp>
                    <p:nvSpPr>
                      <p:cNvPr id="160" name="Google Shape;160;p1"/>
                      <p:cNvSpPr/>
                      <p:nvPr/>
                    </p:nvSpPr>
                    <p:spPr bwMode="auto">
                      <a:xfrm>
                        <a:off x="13799703" y="736313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 extrusionOk="0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endParaRPr>
                      </a:p>
                    </p:txBody>
                  </p:sp>
                  <p:sp>
                    <p:nvSpPr>
                      <p:cNvPr id="161" name="Google Shape;161;p1"/>
                      <p:cNvSpPr/>
                      <p:nvPr/>
                    </p:nvSpPr>
                    <p:spPr bwMode="auto">
                      <a:xfrm>
                        <a:off x="13799703" y="751235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 extrusionOk="0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endParaRPr>
                      </a:p>
                    </p:txBody>
                  </p:sp>
                </p:grpSp>
                <p:grpSp>
                  <p:nvGrpSpPr>
                    <p:cNvPr id="162" name="Google Shape;162;p1"/>
                    <p:cNvGrpSpPr/>
                    <p:nvPr/>
                  </p:nvGrpSpPr>
                  <p:grpSpPr bwMode="auto">
                    <a:xfrm>
                      <a:off x="13799695" y="7810767"/>
                      <a:ext cx="3310890" cy="447656"/>
                      <a:chOff x="13799695" y="7810767"/>
                      <a:chExt cx="3310890" cy="447656"/>
                    </a:xfrm>
                  </p:grpSpPr>
                  <p:sp>
                    <p:nvSpPr>
                      <p:cNvPr id="163" name="Google Shape;163;p1"/>
                      <p:cNvSpPr/>
                      <p:nvPr/>
                    </p:nvSpPr>
                    <p:spPr bwMode="auto">
                      <a:xfrm>
                        <a:off x="13799695" y="7810767"/>
                        <a:ext cx="331089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10890" h="149225" extrusionOk="0">
                            <a:moveTo>
                              <a:pt x="3310328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10328" y="149210"/>
                            </a:lnTo>
                            <a:lnTo>
                              <a:pt x="3310328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endParaRPr>
                      </a:p>
                    </p:txBody>
                  </p:sp>
                  <p:sp>
                    <p:nvSpPr>
                      <p:cNvPr id="164" name="Google Shape;164;p1"/>
                      <p:cNvSpPr/>
                      <p:nvPr/>
                    </p:nvSpPr>
                    <p:spPr bwMode="auto">
                      <a:xfrm>
                        <a:off x="13799695" y="7959988"/>
                        <a:ext cx="313690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36900" h="149225" extrusionOk="0">
                            <a:moveTo>
                              <a:pt x="3136532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136532" y="149210"/>
                            </a:lnTo>
                            <a:lnTo>
                              <a:pt x="3136532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endParaRPr>
                      </a:p>
                    </p:txBody>
                  </p:sp>
                  <p:sp>
                    <p:nvSpPr>
                      <p:cNvPr id="165" name="Google Shape;165;p1"/>
                      <p:cNvSpPr/>
                      <p:nvPr/>
                    </p:nvSpPr>
                    <p:spPr bwMode="auto">
                      <a:xfrm>
                        <a:off x="13799706" y="8109198"/>
                        <a:ext cx="297434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74340" h="149225" extrusionOk="0">
                            <a:moveTo>
                              <a:pt x="2973794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973794" y="149199"/>
                            </a:lnTo>
                            <a:lnTo>
                              <a:pt x="2973794" y="0"/>
                            </a:lnTo>
                            <a:close/>
                          </a:path>
                        </a:pathLst>
                      </a:custGeom>
                      <a:solidFill>
                        <a:srgbClr val="94DED9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endParaRPr>
                      </a:p>
                    </p:txBody>
                  </p:sp>
                </p:grpSp>
                <p:sp>
                  <p:nvSpPr>
                    <p:cNvPr id="166" name="Google Shape;166;p1"/>
                    <p:cNvSpPr/>
                    <p:nvPr/>
                  </p:nvSpPr>
                  <p:spPr bwMode="auto">
                    <a:xfrm>
                      <a:off x="13799695" y="6467876"/>
                      <a:ext cx="313690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36900" h="149225" extrusionOk="0">
                          <a:moveTo>
                            <a:pt x="313653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136532" y="149210"/>
                          </a:lnTo>
                          <a:lnTo>
                            <a:pt x="3136532" y="0"/>
                          </a:lnTo>
                          <a:close/>
                        </a:path>
                      </a:pathLst>
                    </a:custGeom>
                    <a:solidFill>
                      <a:srgbClr val="F7692B"/>
                    </a:solidFill>
                    <a:ln>
                      <a:noFill/>
                    </a:ln>
                  </p:spPr>
                  <p:txBody>
                    <a:bodyPr spcFirstLastPara="1" wrap="square" lIns="0" tIns="0" rIns="0" bIns="0" anchor="t" anchorCtr="0">
                      <a:noAutofit/>
                    </a:bodyPr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p:txBody>
                </p:sp>
                <p:sp>
                  <p:nvSpPr>
                    <p:cNvPr id="167" name="Google Shape;167;p1"/>
                    <p:cNvSpPr/>
                    <p:nvPr/>
                  </p:nvSpPr>
                  <p:spPr bwMode="auto">
                    <a:xfrm>
                      <a:off x="13799695" y="676629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 extrusionOk="0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  <a:ln>
                      <a:noFill/>
                    </a:ln>
                  </p:spPr>
                  <p:txBody>
                    <a:bodyPr spcFirstLastPara="1" wrap="square" lIns="0" tIns="0" rIns="0" bIns="0" anchor="t" anchorCtr="0">
                      <a:noAutofit/>
                    </a:bodyPr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p:txBody>
                </p:sp>
                <p:sp>
                  <p:nvSpPr>
                    <p:cNvPr id="168" name="Google Shape;168;p1"/>
                    <p:cNvSpPr/>
                    <p:nvPr/>
                  </p:nvSpPr>
                  <p:spPr bwMode="auto">
                    <a:xfrm>
                      <a:off x="13799703" y="8407618"/>
                      <a:ext cx="245872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8719" h="149225" extrusionOk="0">
                          <a:moveTo>
                            <a:pt x="2458364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2458364" y="149210"/>
                          </a:lnTo>
                          <a:lnTo>
                            <a:pt x="2458364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  <a:ln>
                      <a:noFill/>
                    </a:ln>
                  </p:spPr>
                  <p:txBody>
                    <a:bodyPr spcFirstLastPara="1" wrap="square" lIns="0" tIns="0" rIns="0" bIns="0" anchor="t" anchorCtr="0">
                      <a:noAutofit/>
                    </a:bodyPr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p:txBody>
                </p:sp>
              </p:grpSp>
              <p:sp>
                <p:nvSpPr>
                  <p:cNvPr id="169" name="Google Shape;169;p1"/>
                  <p:cNvSpPr/>
                  <p:nvPr/>
                </p:nvSpPr>
                <p:spPr bwMode="auto">
                  <a:xfrm>
                    <a:off x="14839323" y="6720907"/>
                    <a:ext cx="1196975" cy="1135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6975" h="1135379" extrusionOk="0">
                        <a:moveTo>
                          <a:pt x="405851" y="0"/>
                        </a:moveTo>
                        <a:lnTo>
                          <a:pt x="0" y="0"/>
                        </a:lnTo>
                        <a:lnTo>
                          <a:pt x="0" y="1135253"/>
                        </a:lnTo>
                        <a:lnTo>
                          <a:pt x="405851" y="1135253"/>
                        </a:lnTo>
                        <a:lnTo>
                          <a:pt x="487955" y="1133740"/>
                        </a:lnTo>
                        <a:lnTo>
                          <a:pt x="564248" y="1129304"/>
                        </a:lnTo>
                        <a:lnTo>
                          <a:pt x="634940" y="1122097"/>
                        </a:lnTo>
                        <a:lnTo>
                          <a:pt x="700240" y="1112273"/>
                        </a:lnTo>
                        <a:lnTo>
                          <a:pt x="760357" y="1099985"/>
                        </a:lnTo>
                        <a:lnTo>
                          <a:pt x="815501" y="1085386"/>
                        </a:lnTo>
                        <a:lnTo>
                          <a:pt x="865880" y="1068630"/>
                        </a:lnTo>
                        <a:lnTo>
                          <a:pt x="911705" y="1049869"/>
                        </a:lnTo>
                        <a:lnTo>
                          <a:pt x="953185" y="1029257"/>
                        </a:lnTo>
                        <a:lnTo>
                          <a:pt x="990529" y="1006947"/>
                        </a:lnTo>
                        <a:lnTo>
                          <a:pt x="1023946" y="983091"/>
                        </a:lnTo>
                        <a:lnTo>
                          <a:pt x="1053646" y="957844"/>
                        </a:lnTo>
                        <a:lnTo>
                          <a:pt x="1102732" y="903788"/>
                        </a:lnTo>
                        <a:lnTo>
                          <a:pt x="1139461" y="846003"/>
                        </a:lnTo>
                        <a:lnTo>
                          <a:pt x="1165508" y="785715"/>
                        </a:lnTo>
                        <a:lnTo>
                          <a:pt x="1182549" y="724148"/>
                        </a:lnTo>
                        <a:lnTo>
                          <a:pt x="1192258" y="662529"/>
                        </a:lnTo>
                        <a:lnTo>
                          <a:pt x="1196310" y="602084"/>
                        </a:lnTo>
                        <a:lnTo>
                          <a:pt x="1196738" y="572684"/>
                        </a:lnTo>
                        <a:lnTo>
                          <a:pt x="1196738" y="552286"/>
                        </a:lnTo>
                        <a:lnTo>
                          <a:pt x="1194886" y="495837"/>
                        </a:lnTo>
                        <a:lnTo>
                          <a:pt x="1188215" y="437013"/>
                        </a:lnTo>
                        <a:lnTo>
                          <a:pt x="1175050" y="377105"/>
                        </a:lnTo>
                        <a:lnTo>
                          <a:pt x="1153715" y="317398"/>
                        </a:lnTo>
                        <a:lnTo>
                          <a:pt x="1122536" y="259180"/>
                        </a:lnTo>
                        <a:lnTo>
                          <a:pt x="1079838" y="203740"/>
                        </a:lnTo>
                        <a:lnTo>
                          <a:pt x="1023946" y="152365"/>
                        </a:lnTo>
                        <a:lnTo>
                          <a:pt x="990529" y="128604"/>
                        </a:lnTo>
                        <a:lnTo>
                          <a:pt x="953185" y="106342"/>
                        </a:lnTo>
                        <a:lnTo>
                          <a:pt x="911705" y="85740"/>
                        </a:lnTo>
                        <a:lnTo>
                          <a:pt x="865880" y="66959"/>
                        </a:lnTo>
                        <a:lnTo>
                          <a:pt x="815501" y="50160"/>
                        </a:lnTo>
                        <a:lnTo>
                          <a:pt x="760357" y="35504"/>
                        </a:lnTo>
                        <a:lnTo>
                          <a:pt x="700240" y="23151"/>
                        </a:lnTo>
                        <a:lnTo>
                          <a:pt x="634940" y="13264"/>
                        </a:lnTo>
                        <a:lnTo>
                          <a:pt x="564248" y="6002"/>
                        </a:lnTo>
                        <a:lnTo>
                          <a:pt x="487955" y="1527"/>
                        </a:lnTo>
                        <a:lnTo>
                          <a:pt x="40585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</p:grpSp>
          </p:grpSp>
        </p:grpSp>
      </p:grpSp>
      <p:grpSp>
        <p:nvGrpSpPr>
          <p:cNvPr id="170" name="Google Shape;170;p1"/>
          <p:cNvGrpSpPr/>
          <p:nvPr/>
        </p:nvGrpSpPr>
        <p:grpSpPr bwMode="auto">
          <a:xfrm>
            <a:off x="0" y="6020246"/>
            <a:ext cx="13348649" cy="2536793"/>
            <a:chOff x="0" y="6020246"/>
            <a:chExt cx="13675360" cy="2536793"/>
          </a:xfrm>
        </p:grpSpPr>
        <p:sp>
          <p:nvSpPr>
            <p:cNvPr id="171" name="Google Shape;171;p1"/>
            <p:cNvSpPr/>
            <p:nvPr/>
          </p:nvSpPr>
          <p:spPr bwMode="auto">
            <a:xfrm>
              <a:off x="0" y="6020246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 bwMode="auto">
            <a:xfrm>
              <a:off x="0" y="6167990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 bwMode="auto">
            <a:xfrm>
              <a:off x="0" y="6467635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 bwMode="auto">
            <a:xfrm>
              <a:off x="0" y="6319860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 bwMode="auto">
            <a:xfrm>
              <a:off x="0" y="69150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 bwMode="auto">
            <a:xfrm>
              <a:off x="0" y="676725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 bwMode="auto">
            <a:xfrm>
              <a:off x="0" y="66194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 bwMode="auto">
            <a:xfrm>
              <a:off x="0" y="70668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 bwMode="auto">
            <a:xfrm>
              <a:off x="0" y="721464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 bwMode="auto">
            <a:xfrm>
              <a:off x="0" y="73624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 bwMode="auto">
            <a:xfrm>
              <a:off x="0" y="75142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 bwMode="auto">
            <a:xfrm>
              <a:off x="0" y="76620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 bwMode="auto">
            <a:xfrm>
              <a:off x="0" y="7961673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 bwMode="auto">
            <a:xfrm>
              <a:off x="0" y="81094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 bwMode="auto">
            <a:xfrm>
              <a:off x="0" y="82612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86"/>
                  </a:lnTo>
                  <a:lnTo>
                    <a:pt x="13674976" y="147786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 bwMode="auto">
            <a:xfrm>
              <a:off x="0" y="84090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 bwMode="auto">
            <a:xfrm>
              <a:off x="0" y="78138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89" name="Google Shape;189;p1"/>
          <p:cNvSpPr txBox="1"/>
          <p:nvPr/>
        </p:nvSpPr>
        <p:spPr bwMode="auto">
          <a:xfrm>
            <a:off x="1670050" y="1311275"/>
            <a:ext cx="124206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6000" b="1" i="0" u="none">
                <a:solidFill>
                  <a:srgbClr val="005970"/>
                </a:solidFill>
                <a:latin typeface="Arial"/>
                <a:ea typeface="Arial"/>
                <a:cs typeface="Arial"/>
              </a:rPr>
              <a:t>Итоговый проект по </a:t>
            </a:r>
            <a:r>
              <a:rPr lang="ru-RU" sz="6000" b="1" i="0">
                <a:solidFill>
                  <a:srgbClr val="005970"/>
                </a:solidFill>
                <a:latin typeface="Arial"/>
                <a:ea typeface="Arial"/>
                <a:cs typeface="Arial"/>
              </a:rPr>
              <a:t>программе </a:t>
            </a:r>
            <a:r>
              <a:rPr lang="ru-RU" sz="6000" b="1" i="0" u="none">
                <a:solidFill>
                  <a:srgbClr val="005970"/>
                </a:solidFill>
                <a:latin typeface="Arial"/>
                <a:ea typeface="Arial"/>
                <a:cs typeface="Arial"/>
              </a:rPr>
              <a:t>«Data-аналитик: старт карьеры»</a:t>
            </a:r>
            <a:endParaRPr/>
          </a:p>
        </p:txBody>
      </p:sp>
      <p:sp>
        <p:nvSpPr>
          <p:cNvPr id="190" name="Google Shape;190;p1"/>
          <p:cNvSpPr txBox="1"/>
          <p:nvPr/>
        </p:nvSpPr>
        <p:spPr bwMode="auto">
          <a:xfrm>
            <a:off x="1670049" y="5184430"/>
            <a:ext cx="14247191" cy="54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75000"/>
              </a:lnSpc>
              <a:defRPr/>
            </a:pPr>
            <a:r>
              <a:rPr lang="ru-RU" sz="4000">
                <a:solidFill>
                  <a:schemeClr val="tx1"/>
                </a:solidFill>
              </a:rPr>
              <a:t>Поток № ДА-101/2023       </a:t>
            </a:r>
            <a:r>
              <a:rPr lang="ru-RU" sz="3600">
                <a:solidFill>
                  <a:schemeClr val="tx1"/>
                </a:solidFill>
              </a:rPr>
              <a:t>	     Сердюк Наталья Александровна</a:t>
            </a:r>
            <a:endParaRPr sz="4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40" name="Google Shape;540;p6"/>
          <p:cNvGrpSpPr/>
          <p:nvPr/>
        </p:nvGrpSpPr>
        <p:grpSpPr bwMode="auto"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541" name="Google Shape;541;p6"/>
            <p:cNvSpPr/>
            <p:nvPr/>
          </p:nvSpPr>
          <p:spPr bwMode="auto"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2" name="Google Shape;542;p6"/>
            <p:cNvSpPr/>
            <p:nvPr/>
          </p:nvSpPr>
          <p:spPr bwMode="auto"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3" name="Google Shape;543;p6"/>
            <p:cNvSpPr/>
            <p:nvPr/>
          </p:nvSpPr>
          <p:spPr bwMode="auto"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4" name="Google Shape;544;p6"/>
            <p:cNvSpPr/>
            <p:nvPr/>
          </p:nvSpPr>
          <p:spPr bwMode="auto"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5" name="Google Shape;545;p6"/>
            <p:cNvSpPr/>
            <p:nvPr/>
          </p:nvSpPr>
          <p:spPr bwMode="auto"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6" name="Google Shape;546;p6"/>
            <p:cNvSpPr/>
            <p:nvPr/>
          </p:nvSpPr>
          <p:spPr bwMode="auto"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7" name="Google Shape;547;p6"/>
            <p:cNvSpPr/>
            <p:nvPr/>
          </p:nvSpPr>
          <p:spPr bwMode="auto"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8" name="Google Shape;548;p6"/>
            <p:cNvSpPr/>
            <p:nvPr/>
          </p:nvSpPr>
          <p:spPr bwMode="auto"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9" name="Google Shape;549;p6"/>
            <p:cNvSpPr/>
            <p:nvPr/>
          </p:nvSpPr>
          <p:spPr bwMode="auto"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0" name="Google Shape;550;p6"/>
            <p:cNvSpPr/>
            <p:nvPr/>
          </p:nvSpPr>
          <p:spPr bwMode="auto"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1" name="Google Shape;551;p6"/>
            <p:cNvSpPr/>
            <p:nvPr/>
          </p:nvSpPr>
          <p:spPr bwMode="auto"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2" name="Google Shape;552;p6"/>
            <p:cNvSpPr/>
            <p:nvPr/>
          </p:nvSpPr>
          <p:spPr bwMode="auto"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3" name="Google Shape;553;p6"/>
            <p:cNvSpPr/>
            <p:nvPr/>
          </p:nvSpPr>
          <p:spPr bwMode="auto"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4" name="Google Shape;554;p6"/>
            <p:cNvSpPr/>
            <p:nvPr/>
          </p:nvSpPr>
          <p:spPr bwMode="auto"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5" name="Google Shape;555;p6"/>
            <p:cNvSpPr/>
            <p:nvPr/>
          </p:nvSpPr>
          <p:spPr bwMode="auto"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6" name="Google Shape;556;p6"/>
            <p:cNvSpPr/>
            <p:nvPr/>
          </p:nvSpPr>
          <p:spPr bwMode="auto"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7" name="Google Shape;557;p6"/>
            <p:cNvSpPr/>
            <p:nvPr/>
          </p:nvSpPr>
          <p:spPr bwMode="auto"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8" name="Google Shape;558;p6"/>
            <p:cNvSpPr/>
            <p:nvPr/>
          </p:nvSpPr>
          <p:spPr bwMode="auto"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9" name="Google Shape;559;p6"/>
            <p:cNvSpPr/>
            <p:nvPr/>
          </p:nvSpPr>
          <p:spPr bwMode="auto"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0" name="Google Shape;560;p6"/>
            <p:cNvSpPr/>
            <p:nvPr/>
          </p:nvSpPr>
          <p:spPr bwMode="auto"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1" name="Google Shape;561;p6"/>
            <p:cNvSpPr/>
            <p:nvPr/>
          </p:nvSpPr>
          <p:spPr bwMode="auto"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2" name="Google Shape;562;p6"/>
            <p:cNvSpPr/>
            <p:nvPr/>
          </p:nvSpPr>
          <p:spPr bwMode="auto"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3" name="Google Shape;563;p6"/>
            <p:cNvSpPr/>
            <p:nvPr/>
          </p:nvSpPr>
          <p:spPr bwMode="auto"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4" name="Google Shape;564;p6"/>
            <p:cNvSpPr/>
            <p:nvPr/>
          </p:nvSpPr>
          <p:spPr bwMode="auto"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5" name="Google Shape;565;p6"/>
            <p:cNvSpPr/>
            <p:nvPr/>
          </p:nvSpPr>
          <p:spPr bwMode="auto"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6" name="Google Shape;566;p6"/>
            <p:cNvSpPr/>
            <p:nvPr/>
          </p:nvSpPr>
          <p:spPr bwMode="auto"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7" name="Google Shape;567;p6"/>
            <p:cNvSpPr/>
            <p:nvPr/>
          </p:nvSpPr>
          <p:spPr bwMode="auto"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 bwMode="auto"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 bwMode="auto"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 bwMode="auto"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 bwMode="auto"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 bwMode="auto"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3" name="Google Shape;573;p6"/>
            <p:cNvSpPr/>
            <p:nvPr/>
          </p:nvSpPr>
          <p:spPr bwMode="auto"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4" name="Google Shape;574;p6"/>
            <p:cNvSpPr/>
            <p:nvPr/>
          </p:nvSpPr>
          <p:spPr bwMode="auto"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5" name="Google Shape;575;p6"/>
            <p:cNvSpPr/>
            <p:nvPr/>
          </p:nvSpPr>
          <p:spPr bwMode="auto"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6" name="Google Shape;576;p6"/>
            <p:cNvSpPr/>
            <p:nvPr/>
          </p:nvSpPr>
          <p:spPr bwMode="auto"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7" name="Google Shape;577;p6"/>
            <p:cNvSpPr/>
            <p:nvPr/>
          </p:nvSpPr>
          <p:spPr bwMode="auto"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8" name="Google Shape;578;p6"/>
            <p:cNvSpPr/>
            <p:nvPr/>
          </p:nvSpPr>
          <p:spPr bwMode="auto"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9" name="Google Shape;579;p6"/>
            <p:cNvSpPr/>
            <p:nvPr/>
          </p:nvSpPr>
          <p:spPr bwMode="auto"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0" name="Google Shape;580;p6"/>
            <p:cNvSpPr/>
            <p:nvPr/>
          </p:nvSpPr>
          <p:spPr bwMode="auto"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1" name="Google Shape;581;p6"/>
            <p:cNvSpPr/>
            <p:nvPr/>
          </p:nvSpPr>
          <p:spPr bwMode="auto"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2" name="Google Shape;582;p6"/>
            <p:cNvSpPr/>
            <p:nvPr/>
          </p:nvSpPr>
          <p:spPr bwMode="auto"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3" name="Google Shape;583;p6"/>
            <p:cNvSpPr/>
            <p:nvPr/>
          </p:nvSpPr>
          <p:spPr bwMode="auto"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4" name="Google Shape;584;p6"/>
            <p:cNvSpPr/>
            <p:nvPr/>
          </p:nvSpPr>
          <p:spPr bwMode="auto"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5" name="Google Shape;585;p6"/>
            <p:cNvSpPr/>
            <p:nvPr/>
          </p:nvSpPr>
          <p:spPr bwMode="auto"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6" name="Google Shape;586;p6"/>
            <p:cNvSpPr/>
            <p:nvPr/>
          </p:nvSpPr>
          <p:spPr bwMode="auto"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7" name="Google Shape;587;p6"/>
            <p:cNvSpPr/>
            <p:nvPr/>
          </p:nvSpPr>
          <p:spPr bwMode="auto"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8" name="Google Shape;588;p6"/>
            <p:cNvSpPr/>
            <p:nvPr/>
          </p:nvSpPr>
          <p:spPr bwMode="auto"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 bwMode="auto"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0" name="Google Shape;590;p6"/>
            <p:cNvSpPr/>
            <p:nvPr/>
          </p:nvSpPr>
          <p:spPr bwMode="auto"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1" name="Google Shape;591;p6"/>
            <p:cNvSpPr/>
            <p:nvPr/>
          </p:nvSpPr>
          <p:spPr bwMode="auto"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2" name="Google Shape;592;p6"/>
            <p:cNvSpPr/>
            <p:nvPr/>
          </p:nvSpPr>
          <p:spPr bwMode="auto"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3" name="Google Shape;593;p6"/>
            <p:cNvSpPr/>
            <p:nvPr/>
          </p:nvSpPr>
          <p:spPr bwMode="auto"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4" name="Google Shape;594;p6"/>
            <p:cNvSpPr/>
            <p:nvPr/>
          </p:nvSpPr>
          <p:spPr bwMode="auto"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5" name="Google Shape;595;p6"/>
            <p:cNvSpPr/>
            <p:nvPr/>
          </p:nvSpPr>
          <p:spPr bwMode="auto"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6" name="Google Shape;596;p6"/>
            <p:cNvSpPr/>
            <p:nvPr/>
          </p:nvSpPr>
          <p:spPr bwMode="auto"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7" name="Google Shape;597;p6"/>
            <p:cNvSpPr/>
            <p:nvPr/>
          </p:nvSpPr>
          <p:spPr bwMode="auto"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8" name="Google Shape;598;p6"/>
            <p:cNvSpPr/>
            <p:nvPr/>
          </p:nvSpPr>
          <p:spPr bwMode="auto"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9" name="Google Shape;599;p6"/>
            <p:cNvSpPr/>
            <p:nvPr/>
          </p:nvSpPr>
          <p:spPr bwMode="auto"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0" name="Google Shape;600;p6"/>
            <p:cNvSpPr/>
            <p:nvPr/>
          </p:nvSpPr>
          <p:spPr bwMode="auto"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1" name="Google Shape;601;p6"/>
            <p:cNvSpPr/>
            <p:nvPr/>
          </p:nvSpPr>
          <p:spPr bwMode="auto"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2" name="Google Shape;602;p6"/>
            <p:cNvSpPr/>
            <p:nvPr/>
          </p:nvSpPr>
          <p:spPr bwMode="auto"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3" name="Google Shape;603;p6"/>
            <p:cNvSpPr/>
            <p:nvPr/>
          </p:nvSpPr>
          <p:spPr bwMode="auto"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4" name="Google Shape;604;p6"/>
            <p:cNvSpPr/>
            <p:nvPr/>
          </p:nvSpPr>
          <p:spPr bwMode="auto"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5" name="Google Shape;605;p6"/>
            <p:cNvSpPr/>
            <p:nvPr/>
          </p:nvSpPr>
          <p:spPr bwMode="auto"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6" name="Google Shape;606;p6"/>
            <p:cNvSpPr/>
            <p:nvPr/>
          </p:nvSpPr>
          <p:spPr bwMode="auto"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7" name="Google Shape;607;p6"/>
            <p:cNvSpPr/>
            <p:nvPr/>
          </p:nvSpPr>
          <p:spPr bwMode="auto"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8" name="Google Shape;608;p6"/>
            <p:cNvSpPr/>
            <p:nvPr/>
          </p:nvSpPr>
          <p:spPr bwMode="auto"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9" name="Google Shape;609;p6"/>
            <p:cNvSpPr/>
            <p:nvPr/>
          </p:nvSpPr>
          <p:spPr bwMode="auto"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0" name="Google Shape;610;p6"/>
            <p:cNvSpPr/>
            <p:nvPr/>
          </p:nvSpPr>
          <p:spPr bwMode="auto"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1" name="Google Shape;611;p6"/>
            <p:cNvSpPr/>
            <p:nvPr/>
          </p:nvSpPr>
          <p:spPr bwMode="auto"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2" name="Google Shape;612;p6"/>
            <p:cNvSpPr/>
            <p:nvPr/>
          </p:nvSpPr>
          <p:spPr bwMode="auto"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614" name="Google Shape;614;p6"/>
          <p:cNvSpPr txBox="1"/>
          <p:nvPr/>
        </p:nvSpPr>
        <p:spPr bwMode="auto">
          <a:xfrm>
            <a:off x="2579961" y="363091"/>
            <a:ext cx="7504947" cy="9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5000" b="1">
                <a:solidFill>
                  <a:srgbClr val="005970"/>
                </a:solidFill>
                <a:latin typeface="Arial"/>
                <a:ea typeface="Arial"/>
                <a:cs typeface="Arial"/>
              </a:rPr>
              <a:t>Результаты анализа:</a:t>
            </a:r>
            <a:endParaRPr/>
          </a:p>
        </p:txBody>
      </p:sp>
      <p:grpSp>
        <p:nvGrpSpPr>
          <p:cNvPr id="78" name="Google Shape;277;p2"/>
          <p:cNvGrpSpPr/>
          <p:nvPr/>
        </p:nvGrpSpPr>
        <p:grpSpPr bwMode="auto">
          <a:xfrm>
            <a:off x="950050" y="96158"/>
            <a:ext cx="1440000" cy="1440000"/>
            <a:chOff x="4098847" y="618871"/>
            <a:chExt cx="289377" cy="282136"/>
          </a:xfrm>
        </p:grpSpPr>
        <p:sp>
          <p:nvSpPr>
            <p:cNvPr id="79" name="Google Shape;278;p2"/>
            <p:cNvSpPr/>
            <p:nvPr/>
          </p:nvSpPr>
          <p:spPr bwMode="auto">
            <a:xfrm>
              <a:off x="4098847" y="618871"/>
              <a:ext cx="216235" cy="282136"/>
            </a:xfrm>
            <a:custGeom>
              <a:avLst/>
              <a:gdLst/>
              <a:ahLst/>
              <a:cxnLst/>
              <a:rect l="l" t="t" r="r" b="b"/>
              <a:pathLst>
                <a:path w="105" h="137" extrusionOk="0">
                  <a:moveTo>
                    <a:pt x="105" y="111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5" y="128"/>
                    <a:pt x="96" y="137"/>
                    <a:pt x="84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9" y="137"/>
                    <a:pt x="0" y="128"/>
                    <a:pt x="0" y="1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0" name="Google Shape;279;p2"/>
            <p:cNvSpPr/>
            <p:nvPr/>
          </p:nvSpPr>
          <p:spPr bwMode="auto">
            <a:xfrm>
              <a:off x="4315082" y="690950"/>
              <a:ext cx="0" cy="35010"/>
            </a:xfrm>
            <a:custGeom>
              <a:avLst/>
              <a:gdLst/>
              <a:ahLst/>
              <a:cxnLst/>
              <a:rect l="l" t="t" r="r" b="b"/>
              <a:pathLst>
                <a:path w="120000" h="34" extrusionOk="0">
                  <a:moveTo>
                    <a:pt x="0" y="0"/>
                  </a:moveTo>
                  <a:lnTo>
                    <a:pt x="0" y="22"/>
                  </a:lnTo>
                  <a:lnTo>
                    <a:pt x="0" y="34"/>
                  </a:lnTo>
                  <a:lnTo>
                    <a:pt x="0" y="34"/>
                  </a:ln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1" name="Google Shape;280;p2"/>
            <p:cNvSpPr/>
            <p:nvPr/>
          </p:nvSpPr>
          <p:spPr bwMode="auto">
            <a:xfrm>
              <a:off x="4243004" y="662119"/>
              <a:ext cx="28831" cy="26772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14" y="13"/>
                  </a:moveTo>
                  <a:cubicBezTo>
                    <a:pt x="6" y="13"/>
                    <a:pt x="0" y="7"/>
                    <a:pt x="0" y="0"/>
                  </a:cubicBez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82" name="Google Shape;281;p2"/>
            <p:cNvCxnSpPr>
              <a:cxnSpLocks/>
            </p:cNvCxnSpPr>
            <p:nvPr/>
          </p:nvCxnSpPr>
          <p:spPr bwMode="auto">
            <a:xfrm rot="10800000">
              <a:off x="4243004" y="627019"/>
              <a:ext cx="0" cy="351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282;p2"/>
            <p:cNvCxnSpPr>
              <a:cxnSpLocks/>
            </p:cNvCxnSpPr>
            <p:nvPr/>
          </p:nvCxnSpPr>
          <p:spPr bwMode="auto">
            <a:xfrm>
              <a:off x="4271835" y="688891"/>
              <a:ext cx="351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283;p2"/>
            <p:cNvCxnSpPr>
              <a:cxnSpLocks/>
            </p:cNvCxnSpPr>
            <p:nvPr/>
          </p:nvCxnSpPr>
          <p:spPr bwMode="auto">
            <a:xfrm>
              <a:off x="4243004" y="618871"/>
              <a:ext cx="72000" cy="699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284;p2"/>
            <p:cNvSpPr/>
            <p:nvPr/>
          </p:nvSpPr>
          <p:spPr bwMode="auto">
            <a:xfrm>
              <a:off x="4236826" y="725959"/>
              <a:ext cx="126652" cy="121504"/>
            </a:xfrm>
            <a:custGeom>
              <a:avLst/>
              <a:gdLst/>
              <a:ahLst/>
              <a:cxnLst/>
              <a:rect l="l" t="t" r="r" b="b"/>
              <a:pathLst>
                <a:path w="61" h="59" extrusionOk="0">
                  <a:moveTo>
                    <a:pt x="50" y="10"/>
                  </a:moveTo>
                  <a:cubicBezTo>
                    <a:pt x="61" y="21"/>
                    <a:pt x="61" y="38"/>
                    <a:pt x="50" y="49"/>
                  </a:cubicBezTo>
                  <a:cubicBezTo>
                    <a:pt x="47" y="53"/>
                    <a:pt x="43" y="55"/>
                    <a:pt x="38" y="56"/>
                  </a:cubicBezTo>
                  <a:cubicBezTo>
                    <a:pt x="29" y="59"/>
                    <a:pt x="18" y="57"/>
                    <a:pt x="11" y="49"/>
                  </a:cubicBezTo>
                  <a:cubicBezTo>
                    <a:pt x="0" y="38"/>
                    <a:pt x="0" y="21"/>
                    <a:pt x="11" y="10"/>
                  </a:cubicBezTo>
                  <a:cubicBezTo>
                    <a:pt x="18" y="3"/>
                    <a:pt x="29" y="0"/>
                    <a:pt x="38" y="3"/>
                  </a:cubicBezTo>
                  <a:cubicBezTo>
                    <a:pt x="43" y="4"/>
                    <a:pt x="47" y="7"/>
                    <a:pt x="50" y="10"/>
                  </a:cubicBezTo>
                  <a:close/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86" name="Google Shape;285;p2"/>
            <p:cNvCxnSpPr>
              <a:cxnSpLocks/>
            </p:cNvCxnSpPr>
            <p:nvPr/>
          </p:nvCxnSpPr>
          <p:spPr bwMode="auto">
            <a:xfrm>
              <a:off x="4340824" y="826869"/>
              <a:ext cx="47400" cy="474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286;p2"/>
            <p:cNvCxnSpPr>
              <a:cxnSpLocks/>
            </p:cNvCxnSpPr>
            <p:nvPr/>
          </p:nvCxnSpPr>
          <p:spPr bwMode="auto">
            <a:xfrm>
              <a:off x="4144153" y="730078"/>
              <a:ext cx="825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287;p2"/>
            <p:cNvCxnSpPr>
              <a:cxnSpLocks/>
            </p:cNvCxnSpPr>
            <p:nvPr/>
          </p:nvCxnSpPr>
          <p:spPr bwMode="auto">
            <a:xfrm>
              <a:off x="4144153" y="769207"/>
              <a:ext cx="660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288;p2"/>
            <p:cNvCxnSpPr>
              <a:cxnSpLocks/>
            </p:cNvCxnSpPr>
            <p:nvPr/>
          </p:nvCxnSpPr>
          <p:spPr bwMode="auto">
            <a:xfrm>
              <a:off x="4144153" y="810394"/>
              <a:ext cx="660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2" name="Google Shape;613;p6"/>
          <p:cNvSpPr txBox="1"/>
          <p:nvPr/>
        </p:nvSpPr>
        <p:spPr bwMode="auto">
          <a:xfrm>
            <a:off x="950049" y="1901792"/>
            <a:ext cx="18844128" cy="146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07000"/>
              </a:lnSpc>
              <a:defRPr/>
            </a:pPr>
            <a:r>
              <a:rPr lang="ru-RU" sz="2800">
                <a:solidFill>
                  <a:schemeClr val="accent5">
                    <a:lumMod val="50000"/>
                  </a:schemeClr>
                </a:solidFill>
              </a:rPr>
              <a:t>Рассмотрим взаимосвязь популярности как категориального признака с количественными факторами.</a:t>
            </a:r>
            <a:endParaRPr/>
          </a:p>
          <a:p>
            <a:pPr algn="l">
              <a:lnSpc>
                <a:spcPct val="107000"/>
              </a:lnSpc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Также видны различия групп. Но согласно критерию Манна-Уитни отличия групп статистически не значимы. 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lnSpc>
                <a:spcPct val="107000"/>
              </a:lnSpc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 кол-во продаж влияет только объем оперативной памяти, остальные факторы нет. </a:t>
            </a:r>
            <a:endParaRPr sz="280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32434" y="4789828"/>
            <a:ext cx="3949617" cy="52490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59248" y="4875320"/>
            <a:ext cx="3949617" cy="51635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754804" y="4875320"/>
            <a:ext cx="4274479" cy="51635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5517718" y="4875320"/>
            <a:ext cx="4274479" cy="5163568"/>
          </a:xfrm>
          <a:prstGeom prst="rect">
            <a:avLst/>
          </a:prstGeom>
        </p:spPr>
      </p:pic>
      <p:sp>
        <p:nvSpPr>
          <p:cNvPr id="492905260" name="Прямоугольник 492905259"/>
          <p:cNvSpPr/>
          <p:nvPr/>
        </p:nvSpPr>
        <p:spPr bwMode="auto">
          <a:xfrm>
            <a:off x="1033782" y="4302762"/>
            <a:ext cx="4723217" cy="6070786"/>
          </a:xfrm>
          <a:prstGeom prst="rect">
            <a:avLst/>
          </a:prstGeom>
          <a:noFill/>
          <a:ln w="57150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40" name="Google Shape;540;p6"/>
          <p:cNvGrpSpPr/>
          <p:nvPr/>
        </p:nvGrpSpPr>
        <p:grpSpPr bwMode="auto"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541" name="Google Shape;541;p6"/>
            <p:cNvSpPr/>
            <p:nvPr/>
          </p:nvSpPr>
          <p:spPr bwMode="auto"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2" name="Google Shape;542;p6"/>
            <p:cNvSpPr/>
            <p:nvPr/>
          </p:nvSpPr>
          <p:spPr bwMode="auto"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3" name="Google Shape;543;p6"/>
            <p:cNvSpPr/>
            <p:nvPr/>
          </p:nvSpPr>
          <p:spPr bwMode="auto"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4" name="Google Shape;544;p6"/>
            <p:cNvSpPr/>
            <p:nvPr/>
          </p:nvSpPr>
          <p:spPr bwMode="auto"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5" name="Google Shape;545;p6"/>
            <p:cNvSpPr/>
            <p:nvPr/>
          </p:nvSpPr>
          <p:spPr bwMode="auto"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6" name="Google Shape;546;p6"/>
            <p:cNvSpPr/>
            <p:nvPr/>
          </p:nvSpPr>
          <p:spPr bwMode="auto"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7" name="Google Shape;547;p6"/>
            <p:cNvSpPr/>
            <p:nvPr/>
          </p:nvSpPr>
          <p:spPr bwMode="auto"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8" name="Google Shape;548;p6"/>
            <p:cNvSpPr/>
            <p:nvPr/>
          </p:nvSpPr>
          <p:spPr bwMode="auto"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9" name="Google Shape;549;p6"/>
            <p:cNvSpPr/>
            <p:nvPr/>
          </p:nvSpPr>
          <p:spPr bwMode="auto"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0" name="Google Shape;550;p6"/>
            <p:cNvSpPr/>
            <p:nvPr/>
          </p:nvSpPr>
          <p:spPr bwMode="auto"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1" name="Google Shape;551;p6"/>
            <p:cNvSpPr/>
            <p:nvPr/>
          </p:nvSpPr>
          <p:spPr bwMode="auto"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2" name="Google Shape;552;p6"/>
            <p:cNvSpPr/>
            <p:nvPr/>
          </p:nvSpPr>
          <p:spPr bwMode="auto"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3" name="Google Shape;553;p6"/>
            <p:cNvSpPr/>
            <p:nvPr/>
          </p:nvSpPr>
          <p:spPr bwMode="auto"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4" name="Google Shape;554;p6"/>
            <p:cNvSpPr/>
            <p:nvPr/>
          </p:nvSpPr>
          <p:spPr bwMode="auto"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5" name="Google Shape;555;p6"/>
            <p:cNvSpPr/>
            <p:nvPr/>
          </p:nvSpPr>
          <p:spPr bwMode="auto"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6" name="Google Shape;556;p6"/>
            <p:cNvSpPr/>
            <p:nvPr/>
          </p:nvSpPr>
          <p:spPr bwMode="auto"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7" name="Google Shape;557;p6"/>
            <p:cNvSpPr/>
            <p:nvPr/>
          </p:nvSpPr>
          <p:spPr bwMode="auto"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8" name="Google Shape;558;p6"/>
            <p:cNvSpPr/>
            <p:nvPr/>
          </p:nvSpPr>
          <p:spPr bwMode="auto"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9" name="Google Shape;559;p6"/>
            <p:cNvSpPr/>
            <p:nvPr/>
          </p:nvSpPr>
          <p:spPr bwMode="auto"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0" name="Google Shape;560;p6"/>
            <p:cNvSpPr/>
            <p:nvPr/>
          </p:nvSpPr>
          <p:spPr bwMode="auto"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1" name="Google Shape;561;p6"/>
            <p:cNvSpPr/>
            <p:nvPr/>
          </p:nvSpPr>
          <p:spPr bwMode="auto"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2" name="Google Shape;562;p6"/>
            <p:cNvSpPr/>
            <p:nvPr/>
          </p:nvSpPr>
          <p:spPr bwMode="auto"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3" name="Google Shape;563;p6"/>
            <p:cNvSpPr/>
            <p:nvPr/>
          </p:nvSpPr>
          <p:spPr bwMode="auto"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4" name="Google Shape;564;p6"/>
            <p:cNvSpPr/>
            <p:nvPr/>
          </p:nvSpPr>
          <p:spPr bwMode="auto"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5" name="Google Shape;565;p6"/>
            <p:cNvSpPr/>
            <p:nvPr/>
          </p:nvSpPr>
          <p:spPr bwMode="auto"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6" name="Google Shape;566;p6"/>
            <p:cNvSpPr/>
            <p:nvPr/>
          </p:nvSpPr>
          <p:spPr bwMode="auto"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7" name="Google Shape;567;p6"/>
            <p:cNvSpPr/>
            <p:nvPr/>
          </p:nvSpPr>
          <p:spPr bwMode="auto"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 bwMode="auto"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 bwMode="auto"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 bwMode="auto"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 bwMode="auto"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 bwMode="auto"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3" name="Google Shape;573;p6"/>
            <p:cNvSpPr/>
            <p:nvPr/>
          </p:nvSpPr>
          <p:spPr bwMode="auto"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4" name="Google Shape;574;p6"/>
            <p:cNvSpPr/>
            <p:nvPr/>
          </p:nvSpPr>
          <p:spPr bwMode="auto"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5" name="Google Shape;575;p6"/>
            <p:cNvSpPr/>
            <p:nvPr/>
          </p:nvSpPr>
          <p:spPr bwMode="auto"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6" name="Google Shape;576;p6"/>
            <p:cNvSpPr/>
            <p:nvPr/>
          </p:nvSpPr>
          <p:spPr bwMode="auto"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7" name="Google Shape;577;p6"/>
            <p:cNvSpPr/>
            <p:nvPr/>
          </p:nvSpPr>
          <p:spPr bwMode="auto"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8" name="Google Shape;578;p6"/>
            <p:cNvSpPr/>
            <p:nvPr/>
          </p:nvSpPr>
          <p:spPr bwMode="auto"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9" name="Google Shape;579;p6"/>
            <p:cNvSpPr/>
            <p:nvPr/>
          </p:nvSpPr>
          <p:spPr bwMode="auto"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0" name="Google Shape;580;p6"/>
            <p:cNvSpPr/>
            <p:nvPr/>
          </p:nvSpPr>
          <p:spPr bwMode="auto"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1" name="Google Shape;581;p6"/>
            <p:cNvSpPr/>
            <p:nvPr/>
          </p:nvSpPr>
          <p:spPr bwMode="auto"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2" name="Google Shape;582;p6"/>
            <p:cNvSpPr/>
            <p:nvPr/>
          </p:nvSpPr>
          <p:spPr bwMode="auto"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3" name="Google Shape;583;p6"/>
            <p:cNvSpPr/>
            <p:nvPr/>
          </p:nvSpPr>
          <p:spPr bwMode="auto"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4" name="Google Shape;584;p6"/>
            <p:cNvSpPr/>
            <p:nvPr/>
          </p:nvSpPr>
          <p:spPr bwMode="auto"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5" name="Google Shape;585;p6"/>
            <p:cNvSpPr/>
            <p:nvPr/>
          </p:nvSpPr>
          <p:spPr bwMode="auto"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6" name="Google Shape;586;p6"/>
            <p:cNvSpPr/>
            <p:nvPr/>
          </p:nvSpPr>
          <p:spPr bwMode="auto"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7" name="Google Shape;587;p6"/>
            <p:cNvSpPr/>
            <p:nvPr/>
          </p:nvSpPr>
          <p:spPr bwMode="auto"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8" name="Google Shape;588;p6"/>
            <p:cNvSpPr/>
            <p:nvPr/>
          </p:nvSpPr>
          <p:spPr bwMode="auto"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 bwMode="auto"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0" name="Google Shape;590;p6"/>
            <p:cNvSpPr/>
            <p:nvPr/>
          </p:nvSpPr>
          <p:spPr bwMode="auto"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1" name="Google Shape;591;p6"/>
            <p:cNvSpPr/>
            <p:nvPr/>
          </p:nvSpPr>
          <p:spPr bwMode="auto"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2" name="Google Shape;592;p6"/>
            <p:cNvSpPr/>
            <p:nvPr/>
          </p:nvSpPr>
          <p:spPr bwMode="auto"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3" name="Google Shape;593;p6"/>
            <p:cNvSpPr/>
            <p:nvPr/>
          </p:nvSpPr>
          <p:spPr bwMode="auto"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4" name="Google Shape;594;p6"/>
            <p:cNvSpPr/>
            <p:nvPr/>
          </p:nvSpPr>
          <p:spPr bwMode="auto"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5" name="Google Shape;595;p6"/>
            <p:cNvSpPr/>
            <p:nvPr/>
          </p:nvSpPr>
          <p:spPr bwMode="auto"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6" name="Google Shape;596;p6"/>
            <p:cNvSpPr/>
            <p:nvPr/>
          </p:nvSpPr>
          <p:spPr bwMode="auto"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7" name="Google Shape;597;p6"/>
            <p:cNvSpPr/>
            <p:nvPr/>
          </p:nvSpPr>
          <p:spPr bwMode="auto"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8" name="Google Shape;598;p6"/>
            <p:cNvSpPr/>
            <p:nvPr/>
          </p:nvSpPr>
          <p:spPr bwMode="auto"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9" name="Google Shape;599;p6"/>
            <p:cNvSpPr/>
            <p:nvPr/>
          </p:nvSpPr>
          <p:spPr bwMode="auto"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0" name="Google Shape;600;p6"/>
            <p:cNvSpPr/>
            <p:nvPr/>
          </p:nvSpPr>
          <p:spPr bwMode="auto"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1" name="Google Shape;601;p6"/>
            <p:cNvSpPr/>
            <p:nvPr/>
          </p:nvSpPr>
          <p:spPr bwMode="auto"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2" name="Google Shape;602;p6"/>
            <p:cNvSpPr/>
            <p:nvPr/>
          </p:nvSpPr>
          <p:spPr bwMode="auto"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3" name="Google Shape;603;p6"/>
            <p:cNvSpPr/>
            <p:nvPr/>
          </p:nvSpPr>
          <p:spPr bwMode="auto"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4" name="Google Shape;604;p6"/>
            <p:cNvSpPr/>
            <p:nvPr/>
          </p:nvSpPr>
          <p:spPr bwMode="auto"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5" name="Google Shape;605;p6"/>
            <p:cNvSpPr/>
            <p:nvPr/>
          </p:nvSpPr>
          <p:spPr bwMode="auto"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6" name="Google Shape;606;p6"/>
            <p:cNvSpPr/>
            <p:nvPr/>
          </p:nvSpPr>
          <p:spPr bwMode="auto"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7" name="Google Shape;607;p6"/>
            <p:cNvSpPr/>
            <p:nvPr/>
          </p:nvSpPr>
          <p:spPr bwMode="auto"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8" name="Google Shape;608;p6"/>
            <p:cNvSpPr/>
            <p:nvPr/>
          </p:nvSpPr>
          <p:spPr bwMode="auto"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9" name="Google Shape;609;p6"/>
            <p:cNvSpPr/>
            <p:nvPr/>
          </p:nvSpPr>
          <p:spPr bwMode="auto"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0" name="Google Shape;610;p6"/>
            <p:cNvSpPr/>
            <p:nvPr/>
          </p:nvSpPr>
          <p:spPr bwMode="auto"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1" name="Google Shape;611;p6"/>
            <p:cNvSpPr/>
            <p:nvPr/>
          </p:nvSpPr>
          <p:spPr bwMode="auto"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2" name="Google Shape;612;p6"/>
            <p:cNvSpPr/>
            <p:nvPr/>
          </p:nvSpPr>
          <p:spPr bwMode="auto"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614" name="Google Shape;614;p6"/>
          <p:cNvSpPr txBox="1"/>
          <p:nvPr/>
        </p:nvSpPr>
        <p:spPr bwMode="auto">
          <a:xfrm>
            <a:off x="2579961" y="363091"/>
            <a:ext cx="7504947" cy="9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5000" b="1">
                <a:solidFill>
                  <a:srgbClr val="005970"/>
                </a:solidFill>
                <a:latin typeface="Arial"/>
                <a:ea typeface="Arial"/>
                <a:cs typeface="Arial"/>
              </a:rPr>
              <a:t>Результаты анализа:</a:t>
            </a:r>
            <a:endParaRPr/>
          </a:p>
        </p:txBody>
      </p:sp>
      <p:grpSp>
        <p:nvGrpSpPr>
          <p:cNvPr id="78" name="Google Shape;277;p2"/>
          <p:cNvGrpSpPr/>
          <p:nvPr/>
        </p:nvGrpSpPr>
        <p:grpSpPr bwMode="auto">
          <a:xfrm>
            <a:off x="950050" y="96158"/>
            <a:ext cx="1440000" cy="1440000"/>
            <a:chOff x="4098847" y="618871"/>
            <a:chExt cx="289377" cy="282136"/>
          </a:xfrm>
        </p:grpSpPr>
        <p:sp>
          <p:nvSpPr>
            <p:cNvPr id="79" name="Google Shape;278;p2"/>
            <p:cNvSpPr/>
            <p:nvPr/>
          </p:nvSpPr>
          <p:spPr bwMode="auto">
            <a:xfrm>
              <a:off x="4098847" y="618871"/>
              <a:ext cx="216235" cy="282136"/>
            </a:xfrm>
            <a:custGeom>
              <a:avLst/>
              <a:gdLst/>
              <a:ahLst/>
              <a:cxnLst/>
              <a:rect l="l" t="t" r="r" b="b"/>
              <a:pathLst>
                <a:path w="105" h="137" extrusionOk="0">
                  <a:moveTo>
                    <a:pt x="105" y="111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5" y="128"/>
                    <a:pt x="96" y="137"/>
                    <a:pt x="84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9" y="137"/>
                    <a:pt x="0" y="128"/>
                    <a:pt x="0" y="1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0" name="Google Shape;279;p2"/>
            <p:cNvSpPr/>
            <p:nvPr/>
          </p:nvSpPr>
          <p:spPr bwMode="auto">
            <a:xfrm>
              <a:off x="4315082" y="690950"/>
              <a:ext cx="0" cy="35010"/>
            </a:xfrm>
            <a:custGeom>
              <a:avLst/>
              <a:gdLst/>
              <a:ahLst/>
              <a:cxnLst/>
              <a:rect l="l" t="t" r="r" b="b"/>
              <a:pathLst>
                <a:path w="120000" h="34" extrusionOk="0">
                  <a:moveTo>
                    <a:pt x="0" y="0"/>
                  </a:moveTo>
                  <a:lnTo>
                    <a:pt x="0" y="22"/>
                  </a:lnTo>
                  <a:lnTo>
                    <a:pt x="0" y="34"/>
                  </a:lnTo>
                  <a:lnTo>
                    <a:pt x="0" y="34"/>
                  </a:ln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1" name="Google Shape;280;p2"/>
            <p:cNvSpPr/>
            <p:nvPr/>
          </p:nvSpPr>
          <p:spPr bwMode="auto">
            <a:xfrm>
              <a:off x="4243004" y="662119"/>
              <a:ext cx="28831" cy="26772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14" y="13"/>
                  </a:moveTo>
                  <a:cubicBezTo>
                    <a:pt x="6" y="13"/>
                    <a:pt x="0" y="7"/>
                    <a:pt x="0" y="0"/>
                  </a:cubicBez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82" name="Google Shape;281;p2"/>
            <p:cNvCxnSpPr>
              <a:cxnSpLocks/>
            </p:cNvCxnSpPr>
            <p:nvPr/>
          </p:nvCxnSpPr>
          <p:spPr bwMode="auto">
            <a:xfrm rot="10800000">
              <a:off x="4243004" y="627019"/>
              <a:ext cx="0" cy="351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282;p2"/>
            <p:cNvCxnSpPr>
              <a:cxnSpLocks/>
            </p:cNvCxnSpPr>
            <p:nvPr/>
          </p:nvCxnSpPr>
          <p:spPr bwMode="auto">
            <a:xfrm>
              <a:off x="4271835" y="688891"/>
              <a:ext cx="351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283;p2"/>
            <p:cNvCxnSpPr>
              <a:cxnSpLocks/>
            </p:cNvCxnSpPr>
            <p:nvPr/>
          </p:nvCxnSpPr>
          <p:spPr bwMode="auto">
            <a:xfrm>
              <a:off x="4243004" y="618871"/>
              <a:ext cx="72000" cy="699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284;p2"/>
            <p:cNvSpPr/>
            <p:nvPr/>
          </p:nvSpPr>
          <p:spPr bwMode="auto">
            <a:xfrm>
              <a:off x="4236826" y="725959"/>
              <a:ext cx="126652" cy="121504"/>
            </a:xfrm>
            <a:custGeom>
              <a:avLst/>
              <a:gdLst/>
              <a:ahLst/>
              <a:cxnLst/>
              <a:rect l="l" t="t" r="r" b="b"/>
              <a:pathLst>
                <a:path w="61" h="59" extrusionOk="0">
                  <a:moveTo>
                    <a:pt x="50" y="10"/>
                  </a:moveTo>
                  <a:cubicBezTo>
                    <a:pt x="61" y="21"/>
                    <a:pt x="61" y="38"/>
                    <a:pt x="50" y="49"/>
                  </a:cubicBezTo>
                  <a:cubicBezTo>
                    <a:pt x="47" y="53"/>
                    <a:pt x="43" y="55"/>
                    <a:pt x="38" y="56"/>
                  </a:cubicBezTo>
                  <a:cubicBezTo>
                    <a:pt x="29" y="59"/>
                    <a:pt x="18" y="57"/>
                    <a:pt x="11" y="49"/>
                  </a:cubicBezTo>
                  <a:cubicBezTo>
                    <a:pt x="0" y="38"/>
                    <a:pt x="0" y="21"/>
                    <a:pt x="11" y="10"/>
                  </a:cubicBezTo>
                  <a:cubicBezTo>
                    <a:pt x="18" y="3"/>
                    <a:pt x="29" y="0"/>
                    <a:pt x="38" y="3"/>
                  </a:cubicBezTo>
                  <a:cubicBezTo>
                    <a:pt x="43" y="4"/>
                    <a:pt x="47" y="7"/>
                    <a:pt x="50" y="10"/>
                  </a:cubicBezTo>
                  <a:close/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86" name="Google Shape;285;p2"/>
            <p:cNvCxnSpPr>
              <a:cxnSpLocks/>
            </p:cNvCxnSpPr>
            <p:nvPr/>
          </p:nvCxnSpPr>
          <p:spPr bwMode="auto">
            <a:xfrm>
              <a:off x="4340824" y="826869"/>
              <a:ext cx="47400" cy="474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286;p2"/>
            <p:cNvCxnSpPr>
              <a:cxnSpLocks/>
            </p:cNvCxnSpPr>
            <p:nvPr/>
          </p:nvCxnSpPr>
          <p:spPr bwMode="auto">
            <a:xfrm>
              <a:off x="4144153" y="730078"/>
              <a:ext cx="825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287;p2"/>
            <p:cNvCxnSpPr>
              <a:cxnSpLocks/>
            </p:cNvCxnSpPr>
            <p:nvPr/>
          </p:nvCxnSpPr>
          <p:spPr bwMode="auto">
            <a:xfrm>
              <a:off x="4144153" y="769207"/>
              <a:ext cx="660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288;p2"/>
            <p:cNvCxnSpPr>
              <a:cxnSpLocks/>
            </p:cNvCxnSpPr>
            <p:nvPr/>
          </p:nvCxnSpPr>
          <p:spPr bwMode="auto">
            <a:xfrm>
              <a:off x="4144153" y="810394"/>
              <a:ext cx="660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2" name="Google Shape;613;p6"/>
          <p:cNvSpPr txBox="1"/>
          <p:nvPr/>
        </p:nvSpPr>
        <p:spPr bwMode="auto">
          <a:xfrm>
            <a:off x="950049" y="1768442"/>
            <a:ext cx="12909717" cy="283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07000"/>
              </a:lnSpc>
              <a:defRPr/>
            </a:pPr>
            <a:r>
              <a:rPr lang="ru-RU" sz="2800">
                <a:solidFill>
                  <a:schemeClr val="accent5">
                    <a:lumMod val="50000"/>
                  </a:schemeClr>
                </a:solidFill>
              </a:rPr>
              <a:t>Рассмотрим взаимосвязь популярности как количественного признака с категориальными факторами.</a:t>
            </a:r>
            <a:endParaRPr/>
          </a:p>
          <a:p>
            <a:pPr algn="l">
              <a:lnSpc>
                <a:spcPct val="107000"/>
              </a:lnSpc>
              <a:defRPr/>
            </a:pPr>
            <a:r>
              <a:rPr lang="ru-RU" sz="2800">
                <a:solidFill>
                  <a:schemeClr val="tx1"/>
                </a:solidFill>
              </a:rPr>
              <a:t>Также по факторам выделены группы ТОП-показателей. </a:t>
            </a:r>
          </a:p>
          <a:p>
            <a:pPr algn="l">
              <a:lnSpc>
                <a:spcPct val="107000"/>
              </a:lnSpc>
              <a:defRPr/>
            </a:pPr>
            <a:r>
              <a:rPr lang="ru-RU" sz="2800">
                <a:solidFill>
                  <a:schemeClr val="tx1"/>
                </a:solidFill>
              </a:rPr>
              <a:t>Отличия групп заметны. И согласно критерию Краскала-Уолиса отличия групп статистически значимы. Операционная система, тип процессора, видеопроцессор влияют на кол-во продаж ПК, тип оперативной памяти нет.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05692" y="4777192"/>
            <a:ext cx="5903479" cy="641397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390990" y="4777192"/>
            <a:ext cx="6001525" cy="622888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995455" y="227073"/>
            <a:ext cx="5795881" cy="43982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3995455" y="4777194"/>
            <a:ext cx="5795881" cy="6413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20" name="Google Shape;620;p7"/>
          <p:cNvGrpSpPr/>
          <p:nvPr/>
        </p:nvGrpSpPr>
        <p:grpSpPr bwMode="auto"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621" name="Google Shape;621;p7"/>
            <p:cNvSpPr/>
            <p:nvPr/>
          </p:nvSpPr>
          <p:spPr bwMode="auto"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2" name="Google Shape;622;p7"/>
            <p:cNvSpPr/>
            <p:nvPr/>
          </p:nvSpPr>
          <p:spPr bwMode="auto"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3" name="Google Shape;623;p7"/>
            <p:cNvSpPr/>
            <p:nvPr/>
          </p:nvSpPr>
          <p:spPr bwMode="auto"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4" name="Google Shape;624;p7"/>
            <p:cNvSpPr/>
            <p:nvPr/>
          </p:nvSpPr>
          <p:spPr bwMode="auto"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5" name="Google Shape;625;p7"/>
            <p:cNvSpPr/>
            <p:nvPr/>
          </p:nvSpPr>
          <p:spPr bwMode="auto"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6" name="Google Shape;626;p7"/>
            <p:cNvSpPr/>
            <p:nvPr/>
          </p:nvSpPr>
          <p:spPr bwMode="auto"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7" name="Google Shape;627;p7"/>
            <p:cNvSpPr/>
            <p:nvPr/>
          </p:nvSpPr>
          <p:spPr bwMode="auto"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8" name="Google Shape;628;p7"/>
            <p:cNvSpPr/>
            <p:nvPr/>
          </p:nvSpPr>
          <p:spPr bwMode="auto"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9" name="Google Shape;629;p7"/>
            <p:cNvSpPr/>
            <p:nvPr/>
          </p:nvSpPr>
          <p:spPr bwMode="auto"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0" name="Google Shape;630;p7"/>
            <p:cNvSpPr/>
            <p:nvPr/>
          </p:nvSpPr>
          <p:spPr bwMode="auto"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1" name="Google Shape;631;p7"/>
            <p:cNvSpPr/>
            <p:nvPr/>
          </p:nvSpPr>
          <p:spPr bwMode="auto"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2" name="Google Shape;632;p7"/>
            <p:cNvSpPr/>
            <p:nvPr/>
          </p:nvSpPr>
          <p:spPr bwMode="auto"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3" name="Google Shape;633;p7"/>
            <p:cNvSpPr/>
            <p:nvPr/>
          </p:nvSpPr>
          <p:spPr bwMode="auto"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4" name="Google Shape;634;p7"/>
            <p:cNvSpPr/>
            <p:nvPr/>
          </p:nvSpPr>
          <p:spPr bwMode="auto"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 bwMode="auto"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6" name="Google Shape;636;p7"/>
            <p:cNvSpPr/>
            <p:nvPr/>
          </p:nvSpPr>
          <p:spPr bwMode="auto"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7" name="Google Shape;637;p7"/>
            <p:cNvSpPr/>
            <p:nvPr/>
          </p:nvSpPr>
          <p:spPr bwMode="auto"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8" name="Google Shape;638;p7"/>
            <p:cNvSpPr/>
            <p:nvPr/>
          </p:nvSpPr>
          <p:spPr bwMode="auto"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9" name="Google Shape;639;p7"/>
            <p:cNvSpPr/>
            <p:nvPr/>
          </p:nvSpPr>
          <p:spPr bwMode="auto"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0" name="Google Shape;640;p7"/>
            <p:cNvSpPr/>
            <p:nvPr/>
          </p:nvSpPr>
          <p:spPr bwMode="auto"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1" name="Google Shape;641;p7"/>
            <p:cNvSpPr/>
            <p:nvPr/>
          </p:nvSpPr>
          <p:spPr bwMode="auto"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2" name="Google Shape;642;p7"/>
            <p:cNvSpPr/>
            <p:nvPr/>
          </p:nvSpPr>
          <p:spPr bwMode="auto"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3" name="Google Shape;643;p7"/>
            <p:cNvSpPr/>
            <p:nvPr/>
          </p:nvSpPr>
          <p:spPr bwMode="auto"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4" name="Google Shape;644;p7"/>
            <p:cNvSpPr/>
            <p:nvPr/>
          </p:nvSpPr>
          <p:spPr bwMode="auto"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5" name="Google Shape;645;p7"/>
            <p:cNvSpPr/>
            <p:nvPr/>
          </p:nvSpPr>
          <p:spPr bwMode="auto"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6" name="Google Shape;646;p7"/>
            <p:cNvSpPr/>
            <p:nvPr/>
          </p:nvSpPr>
          <p:spPr bwMode="auto"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7" name="Google Shape;647;p7"/>
            <p:cNvSpPr/>
            <p:nvPr/>
          </p:nvSpPr>
          <p:spPr bwMode="auto"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8" name="Google Shape;648;p7"/>
            <p:cNvSpPr/>
            <p:nvPr/>
          </p:nvSpPr>
          <p:spPr bwMode="auto"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9" name="Google Shape;649;p7"/>
            <p:cNvSpPr/>
            <p:nvPr/>
          </p:nvSpPr>
          <p:spPr bwMode="auto"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0" name="Google Shape;650;p7"/>
            <p:cNvSpPr/>
            <p:nvPr/>
          </p:nvSpPr>
          <p:spPr bwMode="auto"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1" name="Google Shape;651;p7"/>
            <p:cNvSpPr/>
            <p:nvPr/>
          </p:nvSpPr>
          <p:spPr bwMode="auto"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2" name="Google Shape;652;p7"/>
            <p:cNvSpPr/>
            <p:nvPr/>
          </p:nvSpPr>
          <p:spPr bwMode="auto"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3" name="Google Shape;653;p7"/>
            <p:cNvSpPr/>
            <p:nvPr/>
          </p:nvSpPr>
          <p:spPr bwMode="auto"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4" name="Google Shape;654;p7"/>
            <p:cNvSpPr/>
            <p:nvPr/>
          </p:nvSpPr>
          <p:spPr bwMode="auto"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5" name="Google Shape;655;p7"/>
            <p:cNvSpPr/>
            <p:nvPr/>
          </p:nvSpPr>
          <p:spPr bwMode="auto"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6" name="Google Shape;656;p7"/>
            <p:cNvSpPr/>
            <p:nvPr/>
          </p:nvSpPr>
          <p:spPr bwMode="auto"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7" name="Google Shape;657;p7"/>
            <p:cNvSpPr/>
            <p:nvPr/>
          </p:nvSpPr>
          <p:spPr bwMode="auto"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8" name="Google Shape;658;p7"/>
            <p:cNvSpPr/>
            <p:nvPr/>
          </p:nvSpPr>
          <p:spPr bwMode="auto"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9" name="Google Shape;659;p7"/>
            <p:cNvSpPr/>
            <p:nvPr/>
          </p:nvSpPr>
          <p:spPr bwMode="auto"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0" name="Google Shape;660;p7"/>
            <p:cNvSpPr/>
            <p:nvPr/>
          </p:nvSpPr>
          <p:spPr bwMode="auto"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1" name="Google Shape;661;p7"/>
            <p:cNvSpPr/>
            <p:nvPr/>
          </p:nvSpPr>
          <p:spPr bwMode="auto"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2" name="Google Shape;662;p7"/>
            <p:cNvSpPr/>
            <p:nvPr/>
          </p:nvSpPr>
          <p:spPr bwMode="auto"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3" name="Google Shape;663;p7"/>
            <p:cNvSpPr/>
            <p:nvPr/>
          </p:nvSpPr>
          <p:spPr bwMode="auto"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4" name="Google Shape;664;p7"/>
            <p:cNvSpPr/>
            <p:nvPr/>
          </p:nvSpPr>
          <p:spPr bwMode="auto"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5" name="Google Shape;665;p7"/>
            <p:cNvSpPr/>
            <p:nvPr/>
          </p:nvSpPr>
          <p:spPr bwMode="auto"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6" name="Google Shape;666;p7"/>
            <p:cNvSpPr/>
            <p:nvPr/>
          </p:nvSpPr>
          <p:spPr bwMode="auto"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7" name="Google Shape;667;p7"/>
            <p:cNvSpPr/>
            <p:nvPr/>
          </p:nvSpPr>
          <p:spPr bwMode="auto"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8" name="Google Shape;668;p7"/>
            <p:cNvSpPr/>
            <p:nvPr/>
          </p:nvSpPr>
          <p:spPr bwMode="auto"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9" name="Google Shape;669;p7"/>
            <p:cNvSpPr/>
            <p:nvPr/>
          </p:nvSpPr>
          <p:spPr bwMode="auto"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0" name="Google Shape;670;p7"/>
            <p:cNvSpPr/>
            <p:nvPr/>
          </p:nvSpPr>
          <p:spPr bwMode="auto"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1" name="Google Shape;671;p7"/>
            <p:cNvSpPr/>
            <p:nvPr/>
          </p:nvSpPr>
          <p:spPr bwMode="auto"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2" name="Google Shape;672;p7"/>
            <p:cNvSpPr/>
            <p:nvPr/>
          </p:nvSpPr>
          <p:spPr bwMode="auto"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3" name="Google Shape;673;p7"/>
            <p:cNvSpPr/>
            <p:nvPr/>
          </p:nvSpPr>
          <p:spPr bwMode="auto"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4" name="Google Shape;674;p7"/>
            <p:cNvSpPr/>
            <p:nvPr/>
          </p:nvSpPr>
          <p:spPr bwMode="auto"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5" name="Google Shape;675;p7"/>
            <p:cNvSpPr/>
            <p:nvPr/>
          </p:nvSpPr>
          <p:spPr bwMode="auto"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6" name="Google Shape;676;p7"/>
            <p:cNvSpPr/>
            <p:nvPr/>
          </p:nvSpPr>
          <p:spPr bwMode="auto"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7" name="Google Shape;677;p7"/>
            <p:cNvSpPr/>
            <p:nvPr/>
          </p:nvSpPr>
          <p:spPr bwMode="auto"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8" name="Google Shape;678;p7"/>
            <p:cNvSpPr/>
            <p:nvPr/>
          </p:nvSpPr>
          <p:spPr bwMode="auto"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9" name="Google Shape;679;p7"/>
            <p:cNvSpPr/>
            <p:nvPr/>
          </p:nvSpPr>
          <p:spPr bwMode="auto"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0" name="Google Shape;680;p7"/>
            <p:cNvSpPr/>
            <p:nvPr/>
          </p:nvSpPr>
          <p:spPr bwMode="auto"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1" name="Google Shape;681;p7"/>
            <p:cNvSpPr/>
            <p:nvPr/>
          </p:nvSpPr>
          <p:spPr bwMode="auto"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2" name="Google Shape;682;p7"/>
            <p:cNvSpPr/>
            <p:nvPr/>
          </p:nvSpPr>
          <p:spPr bwMode="auto"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3" name="Google Shape;683;p7"/>
            <p:cNvSpPr/>
            <p:nvPr/>
          </p:nvSpPr>
          <p:spPr bwMode="auto"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4" name="Google Shape;684;p7"/>
            <p:cNvSpPr/>
            <p:nvPr/>
          </p:nvSpPr>
          <p:spPr bwMode="auto"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5" name="Google Shape;685;p7"/>
            <p:cNvSpPr/>
            <p:nvPr/>
          </p:nvSpPr>
          <p:spPr bwMode="auto"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6" name="Google Shape;686;p7"/>
            <p:cNvSpPr/>
            <p:nvPr/>
          </p:nvSpPr>
          <p:spPr bwMode="auto"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7" name="Google Shape;687;p7"/>
            <p:cNvSpPr/>
            <p:nvPr/>
          </p:nvSpPr>
          <p:spPr bwMode="auto"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8" name="Google Shape;688;p7"/>
            <p:cNvSpPr/>
            <p:nvPr/>
          </p:nvSpPr>
          <p:spPr bwMode="auto"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9" name="Google Shape;689;p7"/>
            <p:cNvSpPr/>
            <p:nvPr/>
          </p:nvSpPr>
          <p:spPr bwMode="auto"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90" name="Google Shape;690;p7"/>
            <p:cNvSpPr/>
            <p:nvPr/>
          </p:nvSpPr>
          <p:spPr bwMode="auto"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91" name="Google Shape;691;p7"/>
            <p:cNvSpPr/>
            <p:nvPr/>
          </p:nvSpPr>
          <p:spPr bwMode="auto"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92" name="Google Shape;692;p7"/>
            <p:cNvSpPr/>
            <p:nvPr/>
          </p:nvSpPr>
          <p:spPr bwMode="auto"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694" name="Google Shape;694;p7"/>
          <p:cNvSpPr txBox="1"/>
          <p:nvPr/>
        </p:nvSpPr>
        <p:spPr bwMode="auto">
          <a:xfrm>
            <a:off x="2522456" y="363026"/>
            <a:ext cx="8884296" cy="9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5000" b="1">
                <a:solidFill>
                  <a:srgbClr val="005970"/>
                </a:solidFill>
                <a:latin typeface="Arial"/>
                <a:ea typeface="Arial"/>
                <a:cs typeface="Arial"/>
              </a:rPr>
              <a:t>Интерпретация данных:</a:t>
            </a:r>
            <a:endParaRPr/>
          </a:p>
        </p:txBody>
      </p:sp>
      <p:pic>
        <p:nvPicPr>
          <p:cNvPr id="77" name="Google Shape;290;p2"/>
          <p:cNvPicPr/>
          <p:nvPr/>
        </p:nvPicPr>
        <p:blipFill>
          <a:blip r:embed="rId2">
            <a:alphaModFix/>
          </a:blip>
          <a:srcRect t="16154" b="17781"/>
          <a:stretch/>
        </p:blipFill>
        <p:spPr bwMode="auto">
          <a:xfrm>
            <a:off x="950050" y="0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613;p6"/>
          <p:cNvSpPr txBox="1"/>
          <p:nvPr/>
        </p:nvSpPr>
        <p:spPr bwMode="auto">
          <a:xfrm>
            <a:off x="950049" y="1726880"/>
            <a:ext cx="18657726" cy="152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algn="l">
              <a:lnSpc>
                <a:spcPct val="107000"/>
              </a:lnSpc>
              <a:defRPr/>
            </a:pPr>
            <a:r>
              <a:rPr lang="ru-RU" sz="3200" b="0" i="0" u="none" strike="noStrike" cap="none" spc="0">
                <a:solidFill>
                  <a:srgbClr val="005970"/>
                </a:solidFill>
                <a:latin typeface="Arial"/>
                <a:ea typeface="Arial"/>
                <a:cs typeface="Arial"/>
              </a:rPr>
              <a:t>Резюмируем</a:t>
            </a:r>
            <a:r>
              <a:rPr lang="ru-RU" sz="320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algn="l">
              <a:lnSpc>
                <a:spcPct val="107000"/>
              </a:lnSpc>
              <a:defRPr/>
            </a:pPr>
            <a:r>
              <a:rPr lang="ru-RU" sz="2800">
                <a:solidFill>
                  <a:schemeClr val="tx1"/>
                </a:solidFill>
              </a:rPr>
              <a:t>На гистограмме изображены технические характеристики, влияние которых было обнаружено в результате анализа.</a:t>
            </a:r>
            <a:endParaRPr sz="1200">
              <a:solidFill>
                <a:schemeClr val="tx1"/>
              </a:solidFill>
            </a:endParaRPr>
          </a:p>
        </p:txBody>
      </p:sp>
      <p:graphicFrame>
        <p:nvGraphicFramePr>
          <p:cNvPr id="1729331338" name="Диаграмма 1729331337"/>
          <p:cNvGraphicFramePr>
            <a:graphicFrameLocks/>
          </p:cNvGraphicFramePr>
          <p:nvPr/>
        </p:nvGraphicFramePr>
        <p:xfrm>
          <a:off x="950049" y="3631880"/>
          <a:ext cx="18655278" cy="6494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82111354" name="Google Shape;620;p7"/>
          <p:cNvGrpSpPr/>
          <p:nvPr/>
        </p:nvGrpSpPr>
        <p:grpSpPr bwMode="auto">
          <a:xfrm>
            <a:off x="0" y="0"/>
            <a:ext cx="523874" cy="11308641"/>
            <a:chOff x="0" y="0"/>
            <a:chExt cx="523874" cy="11308641"/>
          </a:xfrm>
        </p:grpSpPr>
        <p:sp>
          <p:nvSpPr>
            <p:cNvPr id="1877470934" name="Google Shape;621;p7"/>
            <p:cNvSpPr/>
            <p:nvPr/>
          </p:nvSpPr>
          <p:spPr bwMode="auto">
            <a:xfrm>
              <a:off x="0" y="0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78180008" name="Google Shape;622;p7"/>
            <p:cNvSpPr/>
            <p:nvPr/>
          </p:nvSpPr>
          <p:spPr bwMode="auto">
            <a:xfrm>
              <a:off x="0" y="147722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07911290" name="Google Shape;623;p7"/>
            <p:cNvSpPr/>
            <p:nvPr/>
          </p:nvSpPr>
          <p:spPr bwMode="auto">
            <a:xfrm>
              <a:off x="0" y="447294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7131550" name="Google Shape;624;p7"/>
            <p:cNvSpPr/>
            <p:nvPr/>
          </p:nvSpPr>
          <p:spPr bwMode="auto">
            <a:xfrm>
              <a:off x="0" y="599132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8489513" name="Google Shape;625;p7"/>
            <p:cNvSpPr/>
            <p:nvPr/>
          </p:nvSpPr>
          <p:spPr bwMode="auto">
            <a:xfrm>
              <a:off x="0" y="746866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23254190" name="Google Shape;626;p7"/>
            <p:cNvSpPr/>
            <p:nvPr/>
          </p:nvSpPr>
          <p:spPr bwMode="auto">
            <a:xfrm>
              <a:off x="0" y="1046427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11689022" name="Google Shape;627;p7"/>
            <p:cNvSpPr/>
            <p:nvPr/>
          </p:nvSpPr>
          <p:spPr bwMode="auto">
            <a:xfrm>
              <a:off x="0" y="894589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27794192" name="Google Shape;628;p7"/>
            <p:cNvSpPr/>
            <p:nvPr/>
          </p:nvSpPr>
          <p:spPr bwMode="auto">
            <a:xfrm>
              <a:off x="0" y="1194161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56128120" name="Google Shape;629;p7"/>
            <p:cNvSpPr/>
            <p:nvPr/>
          </p:nvSpPr>
          <p:spPr bwMode="auto">
            <a:xfrm>
              <a:off x="0" y="1341884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63014770" name="Google Shape;630;p7"/>
            <p:cNvSpPr/>
            <p:nvPr/>
          </p:nvSpPr>
          <p:spPr bwMode="auto">
            <a:xfrm>
              <a:off x="0" y="1493733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038628467" name="Google Shape;631;p7"/>
            <p:cNvSpPr/>
            <p:nvPr/>
          </p:nvSpPr>
          <p:spPr bwMode="auto">
            <a:xfrm>
              <a:off x="0" y="1641457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959746070" name="Google Shape;632;p7"/>
            <p:cNvSpPr/>
            <p:nvPr/>
          </p:nvSpPr>
          <p:spPr bwMode="auto">
            <a:xfrm>
              <a:off x="0" y="1793295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0316114" name="Google Shape;633;p7"/>
            <p:cNvSpPr/>
            <p:nvPr/>
          </p:nvSpPr>
          <p:spPr bwMode="auto">
            <a:xfrm>
              <a:off x="0" y="1941018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05954605" name="Google Shape;634;p7"/>
            <p:cNvSpPr/>
            <p:nvPr/>
          </p:nvSpPr>
          <p:spPr bwMode="auto">
            <a:xfrm>
              <a:off x="0" y="2088752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1936637" name="Google Shape;635;p7"/>
            <p:cNvSpPr/>
            <p:nvPr/>
          </p:nvSpPr>
          <p:spPr bwMode="auto">
            <a:xfrm>
              <a:off x="0" y="2240580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01247559" name="Google Shape;636;p7"/>
            <p:cNvSpPr/>
            <p:nvPr/>
          </p:nvSpPr>
          <p:spPr bwMode="auto">
            <a:xfrm>
              <a:off x="0" y="299572"/>
              <a:ext cx="523874" cy="2237104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980415771" name="Google Shape;637;p7"/>
            <p:cNvSpPr/>
            <p:nvPr/>
          </p:nvSpPr>
          <p:spPr bwMode="auto">
            <a:xfrm>
              <a:off x="0" y="2536591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2591713" name="Google Shape;638;p7"/>
            <p:cNvSpPr/>
            <p:nvPr/>
          </p:nvSpPr>
          <p:spPr bwMode="auto">
            <a:xfrm>
              <a:off x="0" y="2684325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949689556" name="Google Shape;639;p7"/>
            <p:cNvSpPr/>
            <p:nvPr/>
          </p:nvSpPr>
          <p:spPr bwMode="auto">
            <a:xfrm>
              <a:off x="0" y="2983887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33804734" name="Google Shape;640;p7"/>
            <p:cNvSpPr/>
            <p:nvPr/>
          </p:nvSpPr>
          <p:spPr bwMode="auto">
            <a:xfrm>
              <a:off x="0" y="3135735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988988482" name="Google Shape;641;p7"/>
            <p:cNvSpPr/>
            <p:nvPr/>
          </p:nvSpPr>
          <p:spPr bwMode="auto">
            <a:xfrm>
              <a:off x="0" y="3283459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03701916" name="Google Shape;642;p7"/>
            <p:cNvSpPr/>
            <p:nvPr/>
          </p:nvSpPr>
          <p:spPr bwMode="auto">
            <a:xfrm>
              <a:off x="0" y="3583020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14867122" name="Google Shape;643;p7"/>
            <p:cNvSpPr/>
            <p:nvPr/>
          </p:nvSpPr>
          <p:spPr bwMode="auto">
            <a:xfrm>
              <a:off x="0" y="3431182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10641255" name="Google Shape;644;p7"/>
            <p:cNvSpPr/>
            <p:nvPr/>
          </p:nvSpPr>
          <p:spPr bwMode="auto">
            <a:xfrm>
              <a:off x="0" y="3730754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03810176" name="Google Shape;645;p7"/>
            <p:cNvSpPr/>
            <p:nvPr/>
          </p:nvSpPr>
          <p:spPr bwMode="auto">
            <a:xfrm>
              <a:off x="0" y="3878488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78707250" name="Google Shape;646;p7"/>
            <p:cNvSpPr/>
            <p:nvPr/>
          </p:nvSpPr>
          <p:spPr bwMode="auto">
            <a:xfrm>
              <a:off x="0" y="4030326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917447894" name="Google Shape;647;p7"/>
            <p:cNvSpPr/>
            <p:nvPr/>
          </p:nvSpPr>
          <p:spPr bwMode="auto">
            <a:xfrm>
              <a:off x="0" y="4178049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89701944" name="Google Shape;648;p7"/>
            <p:cNvSpPr/>
            <p:nvPr/>
          </p:nvSpPr>
          <p:spPr bwMode="auto">
            <a:xfrm>
              <a:off x="0" y="4329888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62092223" name="Google Shape;649;p7"/>
            <p:cNvSpPr/>
            <p:nvPr/>
          </p:nvSpPr>
          <p:spPr bwMode="auto">
            <a:xfrm>
              <a:off x="0" y="4477611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945506729" name="Google Shape;650;p7"/>
            <p:cNvSpPr/>
            <p:nvPr/>
          </p:nvSpPr>
          <p:spPr bwMode="auto">
            <a:xfrm>
              <a:off x="0" y="4625345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32706908" name="Google Shape;651;p7"/>
            <p:cNvSpPr/>
            <p:nvPr/>
          </p:nvSpPr>
          <p:spPr bwMode="auto">
            <a:xfrm>
              <a:off x="0" y="4777192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46497956" name="Google Shape;652;p7"/>
            <p:cNvSpPr/>
            <p:nvPr/>
          </p:nvSpPr>
          <p:spPr bwMode="auto">
            <a:xfrm>
              <a:off x="0" y="2836168"/>
              <a:ext cx="523874" cy="2237104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4942791" name="Google Shape;653;p7"/>
            <p:cNvSpPr/>
            <p:nvPr/>
          </p:nvSpPr>
          <p:spPr bwMode="auto">
            <a:xfrm>
              <a:off x="0" y="5072640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69485943" name="Google Shape;654;p7"/>
            <p:cNvSpPr/>
            <p:nvPr/>
          </p:nvSpPr>
          <p:spPr bwMode="auto">
            <a:xfrm>
              <a:off x="0" y="5220374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76780511" name="Google Shape;655;p7"/>
            <p:cNvSpPr/>
            <p:nvPr/>
          </p:nvSpPr>
          <p:spPr bwMode="auto">
            <a:xfrm>
              <a:off x="0" y="5519935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22677989" name="Google Shape;656;p7"/>
            <p:cNvSpPr/>
            <p:nvPr/>
          </p:nvSpPr>
          <p:spPr bwMode="auto">
            <a:xfrm>
              <a:off x="0" y="5671784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48307788" name="Google Shape;657;p7"/>
            <p:cNvSpPr/>
            <p:nvPr/>
          </p:nvSpPr>
          <p:spPr bwMode="auto">
            <a:xfrm>
              <a:off x="0" y="5819508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90932622" name="Google Shape;658;p7"/>
            <p:cNvSpPr/>
            <p:nvPr/>
          </p:nvSpPr>
          <p:spPr bwMode="auto">
            <a:xfrm>
              <a:off x="0" y="6119069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17535257" name="Google Shape;659;p7"/>
            <p:cNvSpPr/>
            <p:nvPr/>
          </p:nvSpPr>
          <p:spPr bwMode="auto">
            <a:xfrm>
              <a:off x="0" y="5967230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96373780" name="Google Shape;660;p7"/>
            <p:cNvSpPr/>
            <p:nvPr/>
          </p:nvSpPr>
          <p:spPr bwMode="auto">
            <a:xfrm>
              <a:off x="0" y="6266802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87161361" name="Google Shape;661;p7"/>
            <p:cNvSpPr/>
            <p:nvPr/>
          </p:nvSpPr>
          <p:spPr bwMode="auto">
            <a:xfrm>
              <a:off x="0" y="6414526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51674750" name="Google Shape;662;p7"/>
            <p:cNvSpPr/>
            <p:nvPr/>
          </p:nvSpPr>
          <p:spPr bwMode="auto">
            <a:xfrm>
              <a:off x="0" y="6566374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93135498" name="Google Shape;663;p7"/>
            <p:cNvSpPr/>
            <p:nvPr/>
          </p:nvSpPr>
          <p:spPr bwMode="auto">
            <a:xfrm>
              <a:off x="0" y="6714099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17325881" name="Google Shape;664;p7"/>
            <p:cNvSpPr/>
            <p:nvPr/>
          </p:nvSpPr>
          <p:spPr bwMode="auto">
            <a:xfrm>
              <a:off x="0" y="6865936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55477779" name="Google Shape;665;p7"/>
            <p:cNvSpPr/>
            <p:nvPr/>
          </p:nvSpPr>
          <p:spPr bwMode="auto">
            <a:xfrm>
              <a:off x="0" y="7013670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71116417" name="Google Shape;666;p7"/>
            <p:cNvSpPr/>
            <p:nvPr/>
          </p:nvSpPr>
          <p:spPr bwMode="auto">
            <a:xfrm>
              <a:off x="0" y="7161393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65842388" name="Google Shape;667;p7"/>
            <p:cNvSpPr/>
            <p:nvPr/>
          </p:nvSpPr>
          <p:spPr bwMode="auto">
            <a:xfrm>
              <a:off x="0" y="7313242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19423142" name="Google Shape;668;p7"/>
            <p:cNvSpPr/>
            <p:nvPr/>
          </p:nvSpPr>
          <p:spPr bwMode="auto">
            <a:xfrm>
              <a:off x="0" y="5372231"/>
              <a:ext cx="523874" cy="2236469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247475" name="Google Shape;669;p7"/>
            <p:cNvSpPr/>
            <p:nvPr/>
          </p:nvSpPr>
          <p:spPr bwMode="auto">
            <a:xfrm>
              <a:off x="0" y="7608688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71454449" name="Google Shape;670;p7"/>
            <p:cNvSpPr/>
            <p:nvPr/>
          </p:nvSpPr>
          <p:spPr bwMode="auto">
            <a:xfrm>
              <a:off x="0" y="7756422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2653540" name="Google Shape;671;p7"/>
            <p:cNvSpPr/>
            <p:nvPr/>
          </p:nvSpPr>
          <p:spPr bwMode="auto">
            <a:xfrm>
              <a:off x="0" y="8055984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36818189" name="Google Shape;672;p7"/>
            <p:cNvSpPr/>
            <p:nvPr/>
          </p:nvSpPr>
          <p:spPr bwMode="auto">
            <a:xfrm>
              <a:off x="0" y="8207832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19015173" name="Google Shape;673;p7"/>
            <p:cNvSpPr/>
            <p:nvPr/>
          </p:nvSpPr>
          <p:spPr bwMode="auto">
            <a:xfrm>
              <a:off x="0" y="8355556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58695031" name="Google Shape;674;p7"/>
            <p:cNvSpPr/>
            <p:nvPr/>
          </p:nvSpPr>
          <p:spPr bwMode="auto">
            <a:xfrm>
              <a:off x="0" y="8655118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74972314" name="Google Shape;675;p7"/>
            <p:cNvSpPr/>
            <p:nvPr/>
          </p:nvSpPr>
          <p:spPr bwMode="auto">
            <a:xfrm>
              <a:off x="0" y="8503279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38242143" name="Google Shape;676;p7"/>
            <p:cNvSpPr/>
            <p:nvPr/>
          </p:nvSpPr>
          <p:spPr bwMode="auto">
            <a:xfrm>
              <a:off x="0" y="8802861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62488884" name="Google Shape;677;p7"/>
            <p:cNvSpPr/>
            <p:nvPr/>
          </p:nvSpPr>
          <p:spPr bwMode="auto">
            <a:xfrm>
              <a:off x="0" y="8950574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56524791" name="Google Shape;678;p7"/>
            <p:cNvSpPr/>
            <p:nvPr/>
          </p:nvSpPr>
          <p:spPr bwMode="auto">
            <a:xfrm>
              <a:off x="0" y="9102423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40742296" name="Google Shape;679;p7"/>
            <p:cNvSpPr/>
            <p:nvPr/>
          </p:nvSpPr>
          <p:spPr bwMode="auto">
            <a:xfrm>
              <a:off x="0" y="9250156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1178719" name="Google Shape;680;p7"/>
            <p:cNvSpPr/>
            <p:nvPr/>
          </p:nvSpPr>
          <p:spPr bwMode="auto">
            <a:xfrm>
              <a:off x="0" y="9401985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69086968" name="Google Shape;681;p7"/>
            <p:cNvSpPr/>
            <p:nvPr/>
          </p:nvSpPr>
          <p:spPr bwMode="auto">
            <a:xfrm>
              <a:off x="0" y="9549718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83304864" name="Google Shape;682;p7"/>
            <p:cNvSpPr/>
            <p:nvPr/>
          </p:nvSpPr>
          <p:spPr bwMode="auto">
            <a:xfrm>
              <a:off x="0" y="9697442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28530793" name="Google Shape;683;p7"/>
            <p:cNvSpPr/>
            <p:nvPr/>
          </p:nvSpPr>
          <p:spPr bwMode="auto">
            <a:xfrm>
              <a:off x="0" y="9849280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72112154" name="Google Shape;684;p7"/>
            <p:cNvSpPr/>
            <p:nvPr/>
          </p:nvSpPr>
          <p:spPr bwMode="auto">
            <a:xfrm>
              <a:off x="0" y="7908269"/>
              <a:ext cx="523874" cy="2237104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43351604" name="Google Shape;685;p7"/>
            <p:cNvSpPr/>
            <p:nvPr/>
          </p:nvSpPr>
          <p:spPr bwMode="auto">
            <a:xfrm>
              <a:off x="0" y="10144748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22360727" name="Google Shape;686;p7"/>
            <p:cNvSpPr/>
            <p:nvPr/>
          </p:nvSpPr>
          <p:spPr bwMode="auto">
            <a:xfrm>
              <a:off x="0" y="10292470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5919696" name="Google Shape;687;p7"/>
            <p:cNvSpPr/>
            <p:nvPr/>
          </p:nvSpPr>
          <p:spPr bwMode="auto">
            <a:xfrm>
              <a:off x="0" y="10592032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1683095" name="Google Shape;688;p7"/>
            <p:cNvSpPr/>
            <p:nvPr/>
          </p:nvSpPr>
          <p:spPr bwMode="auto">
            <a:xfrm>
              <a:off x="0" y="10743881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988760065" name="Google Shape;689;p7"/>
            <p:cNvSpPr/>
            <p:nvPr/>
          </p:nvSpPr>
          <p:spPr bwMode="auto">
            <a:xfrm>
              <a:off x="0" y="10891604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1667899" name="Google Shape;690;p7"/>
            <p:cNvSpPr/>
            <p:nvPr/>
          </p:nvSpPr>
          <p:spPr bwMode="auto">
            <a:xfrm>
              <a:off x="0" y="11191167"/>
              <a:ext cx="523874" cy="117474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2043025" name="Google Shape;691;p7"/>
            <p:cNvSpPr/>
            <p:nvPr/>
          </p:nvSpPr>
          <p:spPr bwMode="auto">
            <a:xfrm>
              <a:off x="0" y="11039338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59900197" name="Google Shape;692;p7"/>
            <p:cNvSpPr/>
            <p:nvPr/>
          </p:nvSpPr>
          <p:spPr bwMode="auto">
            <a:xfrm>
              <a:off x="0" y="10444309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79094745" name="Google Shape;694;p7"/>
          <p:cNvSpPr txBox="1"/>
          <p:nvPr/>
        </p:nvSpPr>
        <p:spPr bwMode="auto">
          <a:xfrm>
            <a:off x="2522455" y="363025"/>
            <a:ext cx="8884296" cy="915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5000" b="1">
                <a:solidFill>
                  <a:srgbClr val="005970"/>
                </a:solidFill>
                <a:latin typeface="Arial"/>
                <a:ea typeface="Arial"/>
                <a:cs typeface="Arial"/>
              </a:rPr>
              <a:t>Интерпретация данных:</a:t>
            </a:r>
            <a:endParaRPr/>
          </a:p>
        </p:txBody>
      </p:sp>
      <p:pic>
        <p:nvPicPr>
          <p:cNvPr id="1089768134" name="Google Shape;290;p2"/>
          <p:cNvPicPr/>
          <p:nvPr/>
        </p:nvPicPr>
        <p:blipFill>
          <a:blip r:embed="rId2">
            <a:alphaModFix/>
          </a:blip>
          <a:srcRect t="16154" b="17781"/>
          <a:stretch/>
        </p:blipFill>
        <p:spPr bwMode="auto">
          <a:xfrm>
            <a:off x="950049" y="0"/>
            <a:ext cx="1440000" cy="144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1030156" name="Таблица 9"/>
          <p:cNvGraphicFramePr>
            <a:graphicFrameLocks/>
          </p:cNvGraphicFramePr>
          <p:nvPr/>
        </p:nvGraphicFramePr>
        <p:xfrm>
          <a:off x="950049" y="3071502"/>
          <a:ext cx="13100047" cy="7468069"/>
        </p:xfrm>
        <a:graphic>
          <a:graphicData uri="http://schemas.openxmlformats.org/drawingml/2006/table">
            <a:tbl>
              <a:tblPr>
                <a:tableStyleId>{DA794ACD-DD14-B86E-7211-533C8DA8C22B}</a:tableStyleId>
              </a:tblPr>
              <a:tblGrid>
                <a:gridCol w="5404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6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661"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Характеристики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Наименование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Кол-во продаж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53">
                <a:tc rowSpan="4"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Операционная система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en-US" sz="2400" u="none" strike="noStrike" cap="none"/>
                        <a:t>windows 10 pro</a:t>
                      </a:r>
                      <a:endPara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467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3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en-US" sz="2400" u="none" strike="noStrike" cap="none"/>
                        <a:t>windows 10</a:t>
                      </a:r>
                      <a:endPara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102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3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en-US" sz="2400" u="none" strike="noStrike" cap="none"/>
                        <a:t>windows </a:t>
                      </a:r>
                      <a:r>
                        <a:rPr lang="ru-RU" sz="2400" u="none" strike="noStrike" cap="none"/>
                        <a:t>пробная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91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78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не установлена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58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53">
                <a:tc rowSpan="4"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Тип процессора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en-US" sz="2400" u="none" strike="noStrike" cap="none"/>
                        <a:t>Intel Core i5</a:t>
                      </a:r>
                      <a:endPara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243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33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en-US" sz="2400" u="none" strike="noStrike" cap="none"/>
                        <a:t>Intel Core i3</a:t>
                      </a:r>
                      <a:endPara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161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33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en-US" sz="2400" u="none" strike="noStrike" cap="none"/>
                        <a:t>AMD Ryzen 5</a:t>
                      </a:r>
                      <a:endPara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143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78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en-US" sz="2400" u="none" strike="noStrike" cap="none"/>
                        <a:t>Intel Core i7</a:t>
                      </a:r>
                      <a:endPara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99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353">
                <a:tc rowSpan="7"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Видеопроцессор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en-US" sz="2400" u="none" strike="noStrike" cap="none"/>
                        <a:t>AMD Radeon Vega 7</a:t>
                      </a:r>
                      <a:endPara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96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33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en-US" sz="2400" u="none" strike="noStrike" cap="none"/>
                        <a:t>NVIDIA GeForce RTX 3050</a:t>
                      </a:r>
                      <a:endPara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88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333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en-US" sz="2400" u="none" strike="noStrike" cap="none"/>
                        <a:t>NVIDIA GeForce GT 1030</a:t>
                      </a:r>
                      <a:endPara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86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333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en-US" sz="2400" u="none" strike="noStrike" cap="none"/>
                        <a:t>Intel HD Graphics 2000</a:t>
                      </a:r>
                      <a:endPara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83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333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en-US" sz="2400" u="none" strike="noStrike" cap="none"/>
                        <a:t>NVIDIA GeForce RTX 3060</a:t>
                      </a:r>
                      <a:endPara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76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333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en-US" sz="2400" u="none" strike="noStrike" cap="none"/>
                        <a:t>NVIDIA GeForce GTX 1650</a:t>
                      </a:r>
                      <a:endPara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70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378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en-US" sz="2400" u="none" strike="noStrike" cap="none"/>
                        <a:t>NVIDIA GeForce GTX 1660</a:t>
                      </a:r>
                      <a:endPara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49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3353">
                <a:tc rowSpan="3"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Объем оперативной памяти Гб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16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405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333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8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162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8378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32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/>
                      </a:pPr>
                      <a:r>
                        <a:rPr lang="ru-RU" sz="2400" u="none" strike="noStrike" cap="none"/>
                        <a:t>154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17602430" name="Google Shape;613;p6"/>
          <p:cNvSpPr txBox="1"/>
          <p:nvPr/>
        </p:nvSpPr>
        <p:spPr bwMode="auto">
          <a:xfrm>
            <a:off x="950049" y="1726880"/>
            <a:ext cx="14752561" cy="1135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>
              <a:lnSpc>
                <a:spcPct val="107000"/>
              </a:lnSpc>
              <a:defRPr/>
            </a:pPr>
            <a:r>
              <a:rPr lang="ru-RU" sz="3200">
                <a:solidFill>
                  <a:schemeClr val="accent5">
                    <a:lumMod val="50000"/>
                  </a:schemeClr>
                </a:solidFill>
              </a:rPr>
              <a:t>По наиболее популярным комплектующим в разрезе кол-ва продаж сформирована таблица: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20" name="Google Shape;620;p7"/>
          <p:cNvGrpSpPr/>
          <p:nvPr/>
        </p:nvGrpSpPr>
        <p:grpSpPr bwMode="auto"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621" name="Google Shape;621;p7"/>
            <p:cNvSpPr/>
            <p:nvPr/>
          </p:nvSpPr>
          <p:spPr bwMode="auto"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2" name="Google Shape;622;p7"/>
            <p:cNvSpPr/>
            <p:nvPr/>
          </p:nvSpPr>
          <p:spPr bwMode="auto"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3" name="Google Shape;623;p7"/>
            <p:cNvSpPr/>
            <p:nvPr/>
          </p:nvSpPr>
          <p:spPr bwMode="auto"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4" name="Google Shape;624;p7"/>
            <p:cNvSpPr/>
            <p:nvPr/>
          </p:nvSpPr>
          <p:spPr bwMode="auto"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5" name="Google Shape;625;p7"/>
            <p:cNvSpPr/>
            <p:nvPr/>
          </p:nvSpPr>
          <p:spPr bwMode="auto"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6" name="Google Shape;626;p7"/>
            <p:cNvSpPr/>
            <p:nvPr/>
          </p:nvSpPr>
          <p:spPr bwMode="auto"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7" name="Google Shape;627;p7"/>
            <p:cNvSpPr/>
            <p:nvPr/>
          </p:nvSpPr>
          <p:spPr bwMode="auto"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8" name="Google Shape;628;p7"/>
            <p:cNvSpPr/>
            <p:nvPr/>
          </p:nvSpPr>
          <p:spPr bwMode="auto"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9" name="Google Shape;629;p7"/>
            <p:cNvSpPr/>
            <p:nvPr/>
          </p:nvSpPr>
          <p:spPr bwMode="auto"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0" name="Google Shape;630;p7"/>
            <p:cNvSpPr/>
            <p:nvPr/>
          </p:nvSpPr>
          <p:spPr bwMode="auto"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1" name="Google Shape;631;p7"/>
            <p:cNvSpPr/>
            <p:nvPr/>
          </p:nvSpPr>
          <p:spPr bwMode="auto"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2" name="Google Shape;632;p7"/>
            <p:cNvSpPr/>
            <p:nvPr/>
          </p:nvSpPr>
          <p:spPr bwMode="auto"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3" name="Google Shape;633;p7"/>
            <p:cNvSpPr/>
            <p:nvPr/>
          </p:nvSpPr>
          <p:spPr bwMode="auto"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4" name="Google Shape;634;p7"/>
            <p:cNvSpPr/>
            <p:nvPr/>
          </p:nvSpPr>
          <p:spPr bwMode="auto"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 bwMode="auto"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6" name="Google Shape;636;p7"/>
            <p:cNvSpPr/>
            <p:nvPr/>
          </p:nvSpPr>
          <p:spPr bwMode="auto"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7" name="Google Shape;637;p7"/>
            <p:cNvSpPr/>
            <p:nvPr/>
          </p:nvSpPr>
          <p:spPr bwMode="auto"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8" name="Google Shape;638;p7"/>
            <p:cNvSpPr/>
            <p:nvPr/>
          </p:nvSpPr>
          <p:spPr bwMode="auto"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9" name="Google Shape;639;p7"/>
            <p:cNvSpPr/>
            <p:nvPr/>
          </p:nvSpPr>
          <p:spPr bwMode="auto"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0" name="Google Shape;640;p7"/>
            <p:cNvSpPr/>
            <p:nvPr/>
          </p:nvSpPr>
          <p:spPr bwMode="auto"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1" name="Google Shape;641;p7"/>
            <p:cNvSpPr/>
            <p:nvPr/>
          </p:nvSpPr>
          <p:spPr bwMode="auto"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2" name="Google Shape;642;p7"/>
            <p:cNvSpPr/>
            <p:nvPr/>
          </p:nvSpPr>
          <p:spPr bwMode="auto"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3" name="Google Shape;643;p7"/>
            <p:cNvSpPr/>
            <p:nvPr/>
          </p:nvSpPr>
          <p:spPr bwMode="auto"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4" name="Google Shape;644;p7"/>
            <p:cNvSpPr/>
            <p:nvPr/>
          </p:nvSpPr>
          <p:spPr bwMode="auto"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5" name="Google Shape;645;p7"/>
            <p:cNvSpPr/>
            <p:nvPr/>
          </p:nvSpPr>
          <p:spPr bwMode="auto"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6" name="Google Shape;646;p7"/>
            <p:cNvSpPr/>
            <p:nvPr/>
          </p:nvSpPr>
          <p:spPr bwMode="auto"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7" name="Google Shape;647;p7"/>
            <p:cNvSpPr/>
            <p:nvPr/>
          </p:nvSpPr>
          <p:spPr bwMode="auto"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8" name="Google Shape;648;p7"/>
            <p:cNvSpPr/>
            <p:nvPr/>
          </p:nvSpPr>
          <p:spPr bwMode="auto"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9" name="Google Shape;649;p7"/>
            <p:cNvSpPr/>
            <p:nvPr/>
          </p:nvSpPr>
          <p:spPr bwMode="auto"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0" name="Google Shape;650;p7"/>
            <p:cNvSpPr/>
            <p:nvPr/>
          </p:nvSpPr>
          <p:spPr bwMode="auto"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1" name="Google Shape;651;p7"/>
            <p:cNvSpPr/>
            <p:nvPr/>
          </p:nvSpPr>
          <p:spPr bwMode="auto"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2" name="Google Shape;652;p7"/>
            <p:cNvSpPr/>
            <p:nvPr/>
          </p:nvSpPr>
          <p:spPr bwMode="auto"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3" name="Google Shape;653;p7"/>
            <p:cNvSpPr/>
            <p:nvPr/>
          </p:nvSpPr>
          <p:spPr bwMode="auto"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4" name="Google Shape;654;p7"/>
            <p:cNvSpPr/>
            <p:nvPr/>
          </p:nvSpPr>
          <p:spPr bwMode="auto"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5" name="Google Shape;655;p7"/>
            <p:cNvSpPr/>
            <p:nvPr/>
          </p:nvSpPr>
          <p:spPr bwMode="auto"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6" name="Google Shape;656;p7"/>
            <p:cNvSpPr/>
            <p:nvPr/>
          </p:nvSpPr>
          <p:spPr bwMode="auto"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7" name="Google Shape;657;p7"/>
            <p:cNvSpPr/>
            <p:nvPr/>
          </p:nvSpPr>
          <p:spPr bwMode="auto"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8" name="Google Shape;658;p7"/>
            <p:cNvSpPr/>
            <p:nvPr/>
          </p:nvSpPr>
          <p:spPr bwMode="auto"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9" name="Google Shape;659;p7"/>
            <p:cNvSpPr/>
            <p:nvPr/>
          </p:nvSpPr>
          <p:spPr bwMode="auto"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0" name="Google Shape;660;p7"/>
            <p:cNvSpPr/>
            <p:nvPr/>
          </p:nvSpPr>
          <p:spPr bwMode="auto"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1" name="Google Shape;661;p7"/>
            <p:cNvSpPr/>
            <p:nvPr/>
          </p:nvSpPr>
          <p:spPr bwMode="auto"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2" name="Google Shape;662;p7"/>
            <p:cNvSpPr/>
            <p:nvPr/>
          </p:nvSpPr>
          <p:spPr bwMode="auto"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3" name="Google Shape;663;p7"/>
            <p:cNvSpPr/>
            <p:nvPr/>
          </p:nvSpPr>
          <p:spPr bwMode="auto"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4" name="Google Shape;664;p7"/>
            <p:cNvSpPr/>
            <p:nvPr/>
          </p:nvSpPr>
          <p:spPr bwMode="auto"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5" name="Google Shape;665;p7"/>
            <p:cNvSpPr/>
            <p:nvPr/>
          </p:nvSpPr>
          <p:spPr bwMode="auto"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6" name="Google Shape;666;p7"/>
            <p:cNvSpPr/>
            <p:nvPr/>
          </p:nvSpPr>
          <p:spPr bwMode="auto"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7" name="Google Shape;667;p7"/>
            <p:cNvSpPr/>
            <p:nvPr/>
          </p:nvSpPr>
          <p:spPr bwMode="auto"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8" name="Google Shape;668;p7"/>
            <p:cNvSpPr/>
            <p:nvPr/>
          </p:nvSpPr>
          <p:spPr bwMode="auto"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9" name="Google Shape;669;p7"/>
            <p:cNvSpPr/>
            <p:nvPr/>
          </p:nvSpPr>
          <p:spPr bwMode="auto"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0" name="Google Shape;670;p7"/>
            <p:cNvSpPr/>
            <p:nvPr/>
          </p:nvSpPr>
          <p:spPr bwMode="auto"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1" name="Google Shape;671;p7"/>
            <p:cNvSpPr/>
            <p:nvPr/>
          </p:nvSpPr>
          <p:spPr bwMode="auto"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2" name="Google Shape;672;p7"/>
            <p:cNvSpPr/>
            <p:nvPr/>
          </p:nvSpPr>
          <p:spPr bwMode="auto"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3" name="Google Shape;673;p7"/>
            <p:cNvSpPr/>
            <p:nvPr/>
          </p:nvSpPr>
          <p:spPr bwMode="auto"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4" name="Google Shape;674;p7"/>
            <p:cNvSpPr/>
            <p:nvPr/>
          </p:nvSpPr>
          <p:spPr bwMode="auto"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5" name="Google Shape;675;p7"/>
            <p:cNvSpPr/>
            <p:nvPr/>
          </p:nvSpPr>
          <p:spPr bwMode="auto"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6" name="Google Shape;676;p7"/>
            <p:cNvSpPr/>
            <p:nvPr/>
          </p:nvSpPr>
          <p:spPr bwMode="auto"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7" name="Google Shape;677;p7"/>
            <p:cNvSpPr/>
            <p:nvPr/>
          </p:nvSpPr>
          <p:spPr bwMode="auto"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8" name="Google Shape;678;p7"/>
            <p:cNvSpPr/>
            <p:nvPr/>
          </p:nvSpPr>
          <p:spPr bwMode="auto"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9" name="Google Shape;679;p7"/>
            <p:cNvSpPr/>
            <p:nvPr/>
          </p:nvSpPr>
          <p:spPr bwMode="auto"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0" name="Google Shape;680;p7"/>
            <p:cNvSpPr/>
            <p:nvPr/>
          </p:nvSpPr>
          <p:spPr bwMode="auto"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1" name="Google Shape;681;p7"/>
            <p:cNvSpPr/>
            <p:nvPr/>
          </p:nvSpPr>
          <p:spPr bwMode="auto"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2" name="Google Shape;682;p7"/>
            <p:cNvSpPr/>
            <p:nvPr/>
          </p:nvSpPr>
          <p:spPr bwMode="auto"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3" name="Google Shape;683;p7"/>
            <p:cNvSpPr/>
            <p:nvPr/>
          </p:nvSpPr>
          <p:spPr bwMode="auto"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4" name="Google Shape;684;p7"/>
            <p:cNvSpPr/>
            <p:nvPr/>
          </p:nvSpPr>
          <p:spPr bwMode="auto"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5" name="Google Shape;685;p7"/>
            <p:cNvSpPr/>
            <p:nvPr/>
          </p:nvSpPr>
          <p:spPr bwMode="auto"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6" name="Google Shape;686;p7"/>
            <p:cNvSpPr/>
            <p:nvPr/>
          </p:nvSpPr>
          <p:spPr bwMode="auto"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7" name="Google Shape;687;p7"/>
            <p:cNvSpPr/>
            <p:nvPr/>
          </p:nvSpPr>
          <p:spPr bwMode="auto"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8" name="Google Shape;688;p7"/>
            <p:cNvSpPr/>
            <p:nvPr/>
          </p:nvSpPr>
          <p:spPr bwMode="auto"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9" name="Google Shape;689;p7"/>
            <p:cNvSpPr/>
            <p:nvPr/>
          </p:nvSpPr>
          <p:spPr bwMode="auto"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90" name="Google Shape;690;p7"/>
            <p:cNvSpPr/>
            <p:nvPr/>
          </p:nvSpPr>
          <p:spPr bwMode="auto"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91" name="Google Shape;691;p7"/>
            <p:cNvSpPr/>
            <p:nvPr/>
          </p:nvSpPr>
          <p:spPr bwMode="auto"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92" name="Google Shape;692;p7"/>
            <p:cNvSpPr/>
            <p:nvPr/>
          </p:nvSpPr>
          <p:spPr bwMode="auto"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694" name="Google Shape;694;p7"/>
          <p:cNvSpPr txBox="1"/>
          <p:nvPr/>
        </p:nvSpPr>
        <p:spPr bwMode="auto">
          <a:xfrm>
            <a:off x="2522456" y="363026"/>
            <a:ext cx="8884296" cy="9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5000" b="1">
                <a:solidFill>
                  <a:srgbClr val="005970"/>
                </a:solidFill>
                <a:latin typeface="Arial"/>
                <a:ea typeface="Arial"/>
                <a:cs typeface="Arial"/>
              </a:rPr>
              <a:t>Интерпретация данных:</a:t>
            </a: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50049" y="3051156"/>
            <a:ext cx="18628627" cy="7007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0" name="Google Shape;773;p8"/>
          <p:cNvSpPr txBox="1"/>
          <p:nvPr/>
        </p:nvSpPr>
        <p:spPr bwMode="auto">
          <a:xfrm>
            <a:off x="950049" y="1717655"/>
            <a:ext cx="18687508" cy="113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>
              <a:lnSpc>
                <a:spcPct val="107000"/>
              </a:lnSpc>
              <a:defRPr/>
            </a:pPr>
            <a:r>
              <a:rPr lang="ru-RU" sz="3200" b="0" i="0" u="none" strike="noStrike" cap="none" spc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Для удобства восприятия результатов анализа, сформирован отдельный датасет по выборке без учета нулевых продаж.</a:t>
            </a:r>
          </a:p>
        </p:txBody>
      </p:sp>
      <p:pic>
        <p:nvPicPr>
          <p:cNvPr id="81" name="Google Shape;294;p2"/>
          <p:cNvPicPr/>
          <p:nvPr/>
        </p:nvPicPr>
        <p:blipFill>
          <a:blip r:embed="rId3">
            <a:alphaModFix/>
          </a:blip>
          <a:srcRect t="16593" b="16956"/>
          <a:stretch/>
        </p:blipFill>
        <p:spPr bwMode="auto">
          <a:xfrm>
            <a:off x="891312" y="-18796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67896268" name="Google Shape;620;p7"/>
          <p:cNvGrpSpPr/>
          <p:nvPr/>
        </p:nvGrpSpPr>
        <p:grpSpPr bwMode="auto">
          <a:xfrm>
            <a:off x="0" y="0"/>
            <a:ext cx="523874" cy="11308641"/>
            <a:chOff x="0" y="0"/>
            <a:chExt cx="523874" cy="11308641"/>
          </a:xfrm>
        </p:grpSpPr>
        <p:sp>
          <p:nvSpPr>
            <p:cNvPr id="1804049654" name="Google Shape;621;p7"/>
            <p:cNvSpPr/>
            <p:nvPr/>
          </p:nvSpPr>
          <p:spPr bwMode="auto">
            <a:xfrm>
              <a:off x="0" y="0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0860477" name="Google Shape;622;p7"/>
            <p:cNvSpPr/>
            <p:nvPr/>
          </p:nvSpPr>
          <p:spPr bwMode="auto">
            <a:xfrm>
              <a:off x="0" y="147722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194628" name="Google Shape;623;p7"/>
            <p:cNvSpPr/>
            <p:nvPr/>
          </p:nvSpPr>
          <p:spPr bwMode="auto">
            <a:xfrm>
              <a:off x="0" y="447294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0829754" name="Google Shape;624;p7"/>
            <p:cNvSpPr/>
            <p:nvPr/>
          </p:nvSpPr>
          <p:spPr bwMode="auto">
            <a:xfrm>
              <a:off x="0" y="599132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10982926" name="Google Shape;625;p7"/>
            <p:cNvSpPr/>
            <p:nvPr/>
          </p:nvSpPr>
          <p:spPr bwMode="auto">
            <a:xfrm>
              <a:off x="0" y="746866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2705499" name="Google Shape;626;p7"/>
            <p:cNvSpPr/>
            <p:nvPr/>
          </p:nvSpPr>
          <p:spPr bwMode="auto">
            <a:xfrm>
              <a:off x="0" y="1046427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50557024" name="Google Shape;627;p7"/>
            <p:cNvSpPr/>
            <p:nvPr/>
          </p:nvSpPr>
          <p:spPr bwMode="auto">
            <a:xfrm>
              <a:off x="0" y="894589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60601778" name="Google Shape;628;p7"/>
            <p:cNvSpPr/>
            <p:nvPr/>
          </p:nvSpPr>
          <p:spPr bwMode="auto">
            <a:xfrm>
              <a:off x="0" y="1194161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98884025" name="Google Shape;629;p7"/>
            <p:cNvSpPr/>
            <p:nvPr/>
          </p:nvSpPr>
          <p:spPr bwMode="auto">
            <a:xfrm>
              <a:off x="0" y="1341884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73985409" name="Google Shape;630;p7"/>
            <p:cNvSpPr/>
            <p:nvPr/>
          </p:nvSpPr>
          <p:spPr bwMode="auto">
            <a:xfrm>
              <a:off x="0" y="1493733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14424200" name="Google Shape;631;p7"/>
            <p:cNvSpPr/>
            <p:nvPr/>
          </p:nvSpPr>
          <p:spPr bwMode="auto">
            <a:xfrm>
              <a:off x="0" y="1641457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95989887" name="Google Shape;632;p7"/>
            <p:cNvSpPr/>
            <p:nvPr/>
          </p:nvSpPr>
          <p:spPr bwMode="auto">
            <a:xfrm>
              <a:off x="0" y="1793295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914443514" name="Google Shape;633;p7"/>
            <p:cNvSpPr/>
            <p:nvPr/>
          </p:nvSpPr>
          <p:spPr bwMode="auto">
            <a:xfrm>
              <a:off x="0" y="1941018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56882705" name="Google Shape;634;p7"/>
            <p:cNvSpPr/>
            <p:nvPr/>
          </p:nvSpPr>
          <p:spPr bwMode="auto">
            <a:xfrm>
              <a:off x="0" y="2088752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64540745" name="Google Shape;635;p7"/>
            <p:cNvSpPr/>
            <p:nvPr/>
          </p:nvSpPr>
          <p:spPr bwMode="auto">
            <a:xfrm>
              <a:off x="0" y="2240580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49837910" name="Google Shape;636;p7"/>
            <p:cNvSpPr/>
            <p:nvPr/>
          </p:nvSpPr>
          <p:spPr bwMode="auto">
            <a:xfrm>
              <a:off x="0" y="299572"/>
              <a:ext cx="523874" cy="2237104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84978923" name="Google Shape;637;p7"/>
            <p:cNvSpPr/>
            <p:nvPr/>
          </p:nvSpPr>
          <p:spPr bwMode="auto">
            <a:xfrm>
              <a:off x="0" y="2536591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34136273" name="Google Shape;638;p7"/>
            <p:cNvSpPr/>
            <p:nvPr/>
          </p:nvSpPr>
          <p:spPr bwMode="auto">
            <a:xfrm>
              <a:off x="0" y="2684325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0211073" name="Google Shape;639;p7"/>
            <p:cNvSpPr/>
            <p:nvPr/>
          </p:nvSpPr>
          <p:spPr bwMode="auto">
            <a:xfrm>
              <a:off x="0" y="2983887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27113310" name="Google Shape;640;p7"/>
            <p:cNvSpPr/>
            <p:nvPr/>
          </p:nvSpPr>
          <p:spPr bwMode="auto">
            <a:xfrm>
              <a:off x="0" y="3135735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7206819" name="Google Shape;641;p7"/>
            <p:cNvSpPr/>
            <p:nvPr/>
          </p:nvSpPr>
          <p:spPr bwMode="auto">
            <a:xfrm>
              <a:off x="0" y="3283459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97413507" name="Google Shape;642;p7"/>
            <p:cNvSpPr/>
            <p:nvPr/>
          </p:nvSpPr>
          <p:spPr bwMode="auto">
            <a:xfrm>
              <a:off x="0" y="3583020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95377005" name="Google Shape;643;p7"/>
            <p:cNvSpPr/>
            <p:nvPr/>
          </p:nvSpPr>
          <p:spPr bwMode="auto">
            <a:xfrm>
              <a:off x="0" y="3431182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113281879" name="Google Shape;644;p7"/>
            <p:cNvSpPr/>
            <p:nvPr/>
          </p:nvSpPr>
          <p:spPr bwMode="auto">
            <a:xfrm>
              <a:off x="0" y="3730754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10047761" name="Google Shape;645;p7"/>
            <p:cNvSpPr/>
            <p:nvPr/>
          </p:nvSpPr>
          <p:spPr bwMode="auto">
            <a:xfrm>
              <a:off x="0" y="3878488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63868841" name="Google Shape;646;p7"/>
            <p:cNvSpPr/>
            <p:nvPr/>
          </p:nvSpPr>
          <p:spPr bwMode="auto">
            <a:xfrm>
              <a:off x="0" y="4030326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0047978" name="Google Shape;647;p7"/>
            <p:cNvSpPr/>
            <p:nvPr/>
          </p:nvSpPr>
          <p:spPr bwMode="auto">
            <a:xfrm>
              <a:off x="0" y="4178049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55597371" name="Google Shape;648;p7"/>
            <p:cNvSpPr/>
            <p:nvPr/>
          </p:nvSpPr>
          <p:spPr bwMode="auto">
            <a:xfrm>
              <a:off x="0" y="4329888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20774219" name="Google Shape;649;p7"/>
            <p:cNvSpPr/>
            <p:nvPr/>
          </p:nvSpPr>
          <p:spPr bwMode="auto">
            <a:xfrm>
              <a:off x="0" y="4477611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8860945" name="Google Shape;650;p7"/>
            <p:cNvSpPr/>
            <p:nvPr/>
          </p:nvSpPr>
          <p:spPr bwMode="auto">
            <a:xfrm>
              <a:off x="0" y="4625345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29660235" name="Google Shape;651;p7"/>
            <p:cNvSpPr/>
            <p:nvPr/>
          </p:nvSpPr>
          <p:spPr bwMode="auto">
            <a:xfrm>
              <a:off x="0" y="4777192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35720233" name="Google Shape;652;p7"/>
            <p:cNvSpPr/>
            <p:nvPr/>
          </p:nvSpPr>
          <p:spPr bwMode="auto">
            <a:xfrm>
              <a:off x="0" y="2836168"/>
              <a:ext cx="523874" cy="2237104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93799453" name="Google Shape;653;p7"/>
            <p:cNvSpPr/>
            <p:nvPr/>
          </p:nvSpPr>
          <p:spPr bwMode="auto">
            <a:xfrm>
              <a:off x="0" y="5072640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69217150" name="Google Shape;654;p7"/>
            <p:cNvSpPr/>
            <p:nvPr/>
          </p:nvSpPr>
          <p:spPr bwMode="auto">
            <a:xfrm>
              <a:off x="0" y="5220374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51041863" name="Google Shape;655;p7"/>
            <p:cNvSpPr/>
            <p:nvPr/>
          </p:nvSpPr>
          <p:spPr bwMode="auto">
            <a:xfrm>
              <a:off x="0" y="5519935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19028400" name="Google Shape;656;p7"/>
            <p:cNvSpPr/>
            <p:nvPr/>
          </p:nvSpPr>
          <p:spPr bwMode="auto">
            <a:xfrm>
              <a:off x="0" y="5671784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49462101" name="Google Shape;657;p7"/>
            <p:cNvSpPr/>
            <p:nvPr/>
          </p:nvSpPr>
          <p:spPr bwMode="auto">
            <a:xfrm>
              <a:off x="0" y="5819508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19222899" name="Google Shape;658;p7"/>
            <p:cNvSpPr/>
            <p:nvPr/>
          </p:nvSpPr>
          <p:spPr bwMode="auto">
            <a:xfrm>
              <a:off x="0" y="6119069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32082739" name="Google Shape;659;p7"/>
            <p:cNvSpPr/>
            <p:nvPr/>
          </p:nvSpPr>
          <p:spPr bwMode="auto">
            <a:xfrm>
              <a:off x="0" y="5967230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10614433" name="Google Shape;660;p7"/>
            <p:cNvSpPr/>
            <p:nvPr/>
          </p:nvSpPr>
          <p:spPr bwMode="auto">
            <a:xfrm>
              <a:off x="0" y="6266802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6908040" name="Google Shape;661;p7"/>
            <p:cNvSpPr/>
            <p:nvPr/>
          </p:nvSpPr>
          <p:spPr bwMode="auto">
            <a:xfrm>
              <a:off x="0" y="6414526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40116104" name="Google Shape;662;p7"/>
            <p:cNvSpPr/>
            <p:nvPr/>
          </p:nvSpPr>
          <p:spPr bwMode="auto">
            <a:xfrm>
              <a:off x="0" y="6566374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98078187" name="Google Shape;663;p7"/>
            <p:cNvSpPr/>
            <p:nvPr/>
          </p:nvSpPr>
          <p:spPr bwMode="auto">
            <a:xfrm>
              <a:off x="0" y="6714099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81521351" name="Google Shape;664;p7"/>
            <p:cNvSpPr/>
            <p:nvPr/>
          </p:nvSpPr>
          <p:spPr bwMode="auto">
            <a:xfrm>
              <a:off x="0" y="6865936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9435222" name="Google Shape;665;p7"/>
            <p:cNvSpPr/>
            <p:nvPr/>
          </p:nvSpPr>
          <p:spPr bwMode="auto">
            <a:xfrm>
              <a:off x="0" y="7013670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65221235" name="Google Shape;666;p7"/>
            <p:cNvSpPr/>
            <p:nvPr/>
          </p:nvSpPr>
          <p:spPr bwMode="auto">
            <a:xfrm>
              <a:off x="0" y="7161393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048057093" name="Google Shape;667;p7"/>
            <p:cNvSpPr/>
            <p:nvPr/>
          </p:nvSpPr>
          <p:spPr bwMode="auto">
            <a:xfrm>
              <a:off x="0" y="7313242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62474158" name="Google Shape;668;p7"/>
            <p:cNvSpPr/>
            <p:nvPr/>
          </p:nvSpPr>
          <p:spPr bwMode="auto">
            <a:xfrm>
              <a:off x="0" y="5372231"/>
              <a:ext cx="523874" cy="2236469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95109041" name="Google Shape;669;p7"/>
            <p:cNvSpPr/>
            <p:nvPr/>
          </p:nvSpPr>
          <p:spPr bwMode="auto">
            <a:xfrm>
              <a:off x="0" y="7608688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00158588" name="Google Shape;670;p7"/>
            <p:cNvSpPr/>
            <p:nvPr/>
          </p:nvSpPr>
          <p:spPr bwMode="auto">
            <a:xfrm>
              <a:off x="0" y="7756422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44110693" name="Google Shape;671;p7"/>
            <p:cNvSpPr/>
            <p:nvPr/>
          </p:nvSpPr>
          <p:spPr bwMode="auto">
            <a:xfrm>
              <a:off x="0" y="8055984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55144008" name="Google Shape;672;p7"/>
            <p:cNvSpPr/>
            <p:nvPr/>
          </p:nvSpPr>
          <p:spPr bwMode="auto">
            <a:xfrm>
              <a:off x="0" y="8207832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27505993" name="Google Shape;673;p7"/>
            <p:cNvSpPr/>
            <p:nvPr/>
          </p:nvSpPr>
          <p:spPr bwMode="auto">
            <a:xfrm>
              <a:off x="0" y="8355556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8058257" name="Google Shape;674;p7"/>
            <p:cNvSpPr/>
            <p:nvPr/>
          </p:nvSpPr>
          <p:spPr bwMode="auto">
            <a:xfrm>
              <a:off x="0" y="8655118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09248551" name="Google Shape;675;p7"/>
            <p:cNvSpPr/>
            <p:nvPr/>
          </p:nvSpPr>
          <p:spPr bwMode="auto">
            <a:xfrm>
              <a:off x="0" y="8503279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67200305" name="Google Shape;676;p7"/>
            <p:cNvSpPr/>
            <p:nvPr/>
          </p:nvSpPr>
          <p:spPr bwMode="auto">
            <a:xfrm>
              <a:off x="0" y="8802861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78861786" name="Google Shape;677;p7"/>
            <p:cNvSpPr/>
            <p:nvPr/>
          </p:nvSpPr>
          <p:spPr bwMode="auto">
            <a:xfrm>
              <a:off x="0" y="8950574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29809855" name="Google Shape;678;p7"/>
            <p:cNvSpPr/>
            <p:nvPr/>
          </p:nvSpPr>
          <p:spPr bwMode="auto">
            <a:xfrm>
              <a:off x="0" y="9102423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99337215" name="Google Shape;679;p7"/>
            <p:cNvSpPr/>
            <p:nvPr/>
          </p:nvSpPr>
          <p:spPr bwMode="auto">
            <a:xfrm>
              <a:off x="0" y="9250156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5190522" name="Google Shape;680;p7"/>
            <p:cNvSpPr/>
            <p:nvPr/>
          </p:nvSpPr>
          <p:spPr bwMode="auto">
            <a:xfrm>
              <a:off x="0" y="9401985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52663611" name="Google Shape;681;p7"/>
            <p:cNvSpPr/>
            <p:nvPr/>
          </p:nvSpPr>
          <p:spPr bwMode="auto">
            <a:xfrm>
              <a:off x="0" y="9549718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00783997" name="Google Shape;682;p7"/>
            <p:cNvSpPr/>
            <p:nvPr/>
          </p:nvSpPr>
          <p:spPr bwMode="auto">
            <a:xfrm>
              <a:off x="0" y="9697442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1319957" name="Google Shape;683;p7"/>
            <p:cNvSpPr/>
            <p:nvPr/>
          </p:nvSpPr>
          <p:spPr bwMode="auto">
            <a:xfrm>
              <a:off x="0" y="9849280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05523501" name="Google Shape;684;p7"/>
            <p:cNvSpPr/>
            <p:nvPr/>
          </p:nvSpPr>
          <p:spPr bwMode="auto">
            <a:xfrm>
              <a:off x="0" y="7908269"/>
              <a:ext cx="523874" cy="2237104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64296143" name="Google Shape;685;p7"/>
            <p:cNvSpPr/>
            <p:nvPr/>
          </p:nvSpPr>
          <p:spPr bwMode="auto">
            <a:xfrm>
              <a:off x="0" y="10144748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6143848" name="Google Shape;686;p7"/>
            <p:cNvSpPr/>
            <p:nvPr/>
          </p:nvSpPr>
          <p:spPr bwMode="auto">
            <a:xfrm>
              <a:off x="0" y="10292470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5854582" name="Google Shape;687;p7"/>
            <p:cNvSpPr/>
            <p:nvPr/>
          </p:nvSpPr>
          <p:spPr bwMode="auto">
            <a:xfrm>
              <a:off x="0" y="10592032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3786215" name="Google Shape;688;p7"/>
            <p:cNvSpPr/>
            <p:nvPr/>
          </p:nvSpPr>
          <p:spPr bwMode="auto">
            <a:xfrm>
              <a:off x="0" y="10743881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05372621" name="Google Shape;689;p7"/>
            <p:cNvSpPr/>
            <p:nvPr/>
          </p:nvSpPr>
          <p:spPr bwMode="auto">
            <a:xfrm>
              <a:off x="0" y="10891604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3317010" name="Google Shape;690;p7"/>
            <p:cNvSpPr/>
            <p:nvPr/>
          </p:nvSpPr>
          <p:spPr bwMode="auto">
            <a:xfrm>
              <a:off x="0" y="11191167"/>
              <a:ext cx="523874" cy="117474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99080180" name="Google Shape;691;p7"/>
            <p:cNvSpPr/>
            <p:nvPr/>
          </p:nvSpPr>
          <p:spPr bwMode="auto">
            <a:xfrm>
              <a:off x="0" y="11039338"/>
              <a:ext cx="523874" cy="152399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5683520" name="Google Shape;692;p7"/>
            <p:cNvSpPr/>
            <p:nvPr/>
          </p:nvSpPr>
          <p:spPr bwMode="auto">
            <a:xfrm>
              <a:off x="0" y="10444309"/>
              <a:ext cx="523874" cy="147954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102114467" name="Google Shape;694;p7"/>
          <p:cNvSpPr txBox="1"/>
          <p:nvPr/>
        </p:nvSpPr>
        <p:spPr bwMode="auto">
          <a:xfrm>
            <a:off x="2522455" y="363025"/>
            <a:ext cx="8884296" cy="915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5000" b="1">
                <a:solidFill>
                  <a:srgbClr val="005970"/>
                </a:solidFill>
                <a:latin typeface="Arial"/>
                <a:ea typeface="Arial"/>
                <a:cs typeface="Arial"/>
              </a:rPr>
              <a:t>Интерпретация данных:</a:t>
            </a:r>
            <a:endParaRPr/>
          </a:p>
        </p:txBody>
      </p:sp>
      <p:pic>
        <p:nvPicPr>
          <p:cNvPr id="23856322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91311" y="5241657"/>
            <a:ext cx="9529156" cy="5788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45183320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044801" y="5176560"/>
            <a:ext cx="7477101" cy="5853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92986039" name="Google Shape;773;p8"/>
          <p:cNvSpPr txBox="1"/>
          <p:nvPr/>
        </p:nvSpPr>
        <p:spPr bwMode="auto">
          <a:xfrm>
            <a:off x="891310" y="1491550"/>
            <a:ext cx="18725681" cy="35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lvl="0" algn="l">
              <a:lnSpc>
                <a:spcPct val="107000"/>
              </a:lnSpc>
              <a:defRPr/>
            </a:pPr>
            <a:r>
              <a:rPr lang="ru-RU" sz="3200" b="0" i="0" u="none" strike="noStrike" cap="none" spc="0">
                <a:solidFill>
                  <a:srgbClr val="005970"/>
                </a:solidFill>
                <a:latin typeface="Arial"/>
                <a:ea typeface="Arial"/>
                <a:cs typeface="Arial"/>
              </a:rPr>
              <a:t>Рекомендации</a:t>
            </a:r>
            <a:r>
              <a:rPr lang="ru-RU" sz="3200">
                <a:solidFill>
                  <a:schemeClr val="tx1"/>
                </a:solidFill>
              </a:rPr>
              <a:t>:</a:t>
            </a:r>
            <a:endParaRPr sz="2800">
              <a:solidFill>
                <a:schemeClr val="tx1"/>
              </a:solidFill>
            </a:endParaRPr>
          </a:p>
          <a:p>
            <a:pPr lvl="0" algn="l">
              <a:lnSpc>
                <a:spcPct val="107000"/>
              </a:lnSpc>
              <a:defRPr/>
            </a:pPr>
            <a:r>
              <a:rPr lang="ru-RU" sz="2600">
                <a:solidFill>
                  <a:schemeClr val="tx1"/>
                </a:solidFill>
              </a:rPr>
              <a:t>На столбчатой диаграмме и диаграмме распределения представлены продавцы, так как в условиях рынка на формирование цены и популярность могут влиять не только технические характеристики, но и внешние факторы, </a:t>
            </a:r>
            <a:r>
              <a:rPr lang="ru-RU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поэтому даны следующие рекомендации:</a:t>
            </a:r>
            <a:endParaRPr sz="2600">
              <a:solidFill>
                <a:schemeClr val="tx1"/>
              </a:solidFill>
            </a:endParaRPr>
          </a:p>
          <a:p>
            <a:pPr marL="457200" lvl="0" indent="-457200" algn="l">
              <a:lnSpc>
                <a:spcPct val="107000"/>
              </a:lnSpc>
              <a:buFont typeface="Arial"/>
              <a:buChar char="•"/>
              <a:defRPr/>
            </a:pPr>
            <a:r>
              <a:rPr lang="ru-RU" sz="2600">
                <a:solidFill>
                  <a:schemeClr val="tx1"/>
                </a:solidFill>
              </a:rPr>
              <a:t>провести анализ конкурентов;</a:t>
            </a:r>
            <a:r>
              <a:rPr sz="1200"/>
              <a:t> </a:t>
            </a:r>
            <a:r>
              <a:rPr lang="ru-RU" sz="2600">
                <a:solidFill>
                  <a:schemeClr val="tx1"/>
                </a:solidFill>
              </a:rPr>
              <a:t>изучить их маркетинг, ВАУ-фишки продаж;</a:t>
            </a:r>
            <a:endParaRPr sz="1200"/>
          </a:p>
          <a:p>
            <a:pPr marL="457200" lvl="0" indent="-457200" algn="l">
              <a:lnSpc>
                <a:spcPct val="107000"/>
              </a:lnSpc>
              <a:buFont typeface="Arial"/>
              <a:buChar char="•"/>
              <a:defRPr/>
            </a:pPr>
            <a:r>
              <a:rPr lang="ru-RU" sz="2600">
                <a:solidFill>
                  <a:schemeClr val="tx1"/>
                </a:solidFill>
              </a:rPr>
              <a:t>исследовать их продуктовую линейку, торговое предложение: цены, акции, скидки, преимущества, положение на рынке, клиентский сервис, рекламные кампании;</a:t>
            </a:r>
            <a:endParaRPr sz="1200"/>
          </a:p>
          <a:p>
            <a:pPr marL="457200" lvl="0" indent="-457200" algn="l">
              <a:lnSpc>
                <a:spcPct val="107000"/>
              </a:lnSpc>
              <a:buFont typeface="Arial"/>
              <a:buChar char="•"/>
              <a:defRPr/>
            </a:pPr>
            <a:r>
              <a:rPr lang="ru-RU" sz="2600">
                <a:solidFill>
                  <a:schemeClr val="tx1"/>
                </a:solidFill>
              </a:rPr>
              <a:t>провести CustDev-исследование целевой аудитории.</a:t>
            </a:r>
            <a:endParaRPr sz="1200"/>
          </a:p>
        </p:txBody>
      </p:sp>
      <p:pic>
        <p:nvPicPr>
          <p:cNvPr id="1679054867" name="Google Shape;294;p2"/>
          <p:cNvPicPr/>
          <p:nvPr/>
        </p:nvPicPr>
        <p:blipFill>
          <a:blip r:embed="rId4">
            <a:alphaModFix/>
          </a:blip>
          <a:srcRect t="16593" b="16956"/>
          <a:stretch/>
        </p:blipFill>
        <p:spPr bwMode="auto">
          <a:xfrm>
            <a:off x="891311" y="-18795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79" name="Google Shape;779;p9"/>
          <p:cNvGrpSpPr/>
          <p:nvPr/>
        </p:nvGrpSpPr>
        <p:grpSpPr bwMode="auto">
          <a:xfrm>
            <a:off x="0" y="0"/>
            <a:ext cx="2953385" cy="11308642"/>
            <a:chOff x="0" y="0"/>
            <a:chExt cx="2953385" cy="11308642"/>
          </a:xfrm>
        </p:grpSpPr>
        <p:grpSp>
          <p:nvGrpSpPr>
            <p:cNvPr id="780" name="Google Shape;780;p9"/>
            <p:cNvGrpSpPr/>
            <p:nvPr/>
          </p:nvGrpSpPr>
          <p:grpSpPr bwMode="auto">
            <a:xfrm>
              <a:off x="0" y="0"/>
              <a:ext cx="2953385" cy="11308642"/>
              <a:chOff x="0" y="0"/>
              <a:chExt cx="2953385" cy="11308642"/>
            </a:xfrm>
          </p:grpSpPr>
          <p:sp>
            <p:nvSpPr>
              <p:cNvPr id="781" name="Google Shape;781;p9"/>
              <p:cNvSpPr/>
              <p:nvPr/>
            </p:nvSpPr>
            <p:spPr bwMode="auto">
              <a:xfrm>
                <a:off x="0" y="29957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 extrusionOk="0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782" name="Google Shape;782;p9"/>
              <p:cNvSpPr/>
              <p:nvPr/>
            </p:nvSpPr>
            <p:spPr bwMode="auto">
              <a:xfrm>
                <a:off x="0" y="2836165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5" extrusionOk="0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783" name="Google Shape;783;p9"/>
              <p:cNvSpPr/>
              <p:nvPr/>
            </p:nvSpPr>
            <p:spPr bwMode="auto">
              <a:xfrm>
                <a:off x="0" y="5372224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 extrusionOk="0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784" name="Google Shape;784;p9"/>
              <p:cNvSpPr/>
              <p:nvPr/>
            </p:nvSpPr>
            <p:spPr bwMode="auto">
              <a:xfrm>
                <a:off x="0" y="7908261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 extrusionOk="0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grpSp>
            <p:nvGrpSpPr>
              <p:cNvPr id="785" name="Google Shape;785;p9"/>
              <p:cNvGrpSpPr/>
              <p:nvPr/>
            </p:nvGrpSpPr>
            <p:grpSpPr bwMode="auto">
              <a:xfrm>
                <a:off x="0" y="0"/>
                <a:ext cx="2953385" cy="11308642"/>
                <a:chOff x="0" y="0"/>
                <a:chExt cx="2953385" cy="11308642"/>
              </a:xfrm>
            </p:grpSpPr>
            <p:grpSp>
              <p:nvGrpSpPr>
                <p:cNvPr id="786" name="Google Shape;786;p9"/>
                <p:cNvGrpSpPr/>
                <p:nvPr/>
              </p:nvGrpSpPr>
              <p:grpSpPr bwMode="auto">
                <a:xfrm>
                  <a:off x="0" y="0"/>
                  <a:ext cx="2953385" cy="300123"/>
                  <a:chOff x="0" y="0"/>
                  <a:chExt cx="2953385" cy="300123"/>
                </a:xfrm>
              </p:grpSpPr>
              <p:sp>
                <p:nvSpPr>
                  <p:cNvPr id="787" name="Google Shape;787;p9"/>
                  <p:cNvSpPr/>
                  <p:nvPr/>
                </p:nvSpPr>
                <p:spPr bwMode="auto">
                  <a:xfrm>
                    <a:off x="0" y="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788" name="Google Shape;788;p9"/>
                  <p:cNvSpPr/>
                  <p:nvPr/>
                </p:nvSpPr>
                <p:spPr bwMode="auto">
                  <a:xfrm>
                    <a:off x="0" y="1477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789" name="Google Shape;789;p9"/>
                <p:cNvGrpSpPr/>
                <p:nvPr/>
              </p:nvGrpSpPr>
              <p:grpSpPr bwMode="auto">
                <a:xfrm>
                  <a:off x="0" y="447295"/>
                  <a:ext cx="2953385" cy="447527"/>
                  <a:chOff x="0" y="447295"/>
                  <a:chExt cx="2953385" cy="447527"/>
                </a:xfrm>
              </p:grpSpPr>
              <p:sp>
                <p:nvSpPr>
                  <p:cNvPr id="790" name="Google Shape;790;p9"/>
                  <p:cNvSpPr/>
                  <p:nvPr/>
                </p:nvSpPr>
                <p:spPr bwMode="auto">
                  <a:xfrm>
                    <a:off x="0" y="44729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791" name="Google Shape;791;p9"/>
                  <p:cNvSpPr/>
                  <p:nvPr/>
                </p:nvSpPr>
                <p:spPr bwMode="auto">
                  <a:xfrm>
                    <a:off x="0" y="5991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792" name="Google Shape;792;p9"/>
                  <p:cNvSpPr/>
                  <p:nvPr/>
                </p:nvSpPr>
                <p:spPr bwMode="auto">
                  <a:xfrm>
                    <a:off x="0" y="74686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793" name="Google Shape;793;p9"/>
                <p:cNvGrpSpPr/>
                <p:nvPr/>
              </p:nvGrpSpPr>
              <p:grpSpPr bwMode="auto">
                <a:xfrm>
                  <a:off x="0" y="894590"/>
                  <a:ext cx="2953385" cy="1641690"/>
                  <a:chOff x="0" y="894590"/>
                  <a:chExt cx="2953385" cy="1641690"/>
                </a:xfrm>
              </p:grpSpPr>
              <p:sp>
                <p:nvSpPr>
                  <p:cNvPr id="794" name="Google Shape;794;p9"/>
                  <p:cNvSpPr/>
                  <p:nvPr/>
                </p:nvSpPr>
                <p:spPr bwMode="auto">
                  <a:xfrm>
                    <a:off x="0" y="104642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795" name="Google Shape;795;p9"/>
                  <p:cNvSpPr/>
                  <p:nvPr/>
                </p:nvSpPr>
                <p:spPr bwMode="auto">
                  <a:xfrm>
                    <a:off x="0" y="89459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796" name="Google Shape;796;p9"/>
                  <p:cNvSpPr/>
                  <p:nvPr/>
                </p:nvSpPr>
                <p:spPr bwMode="auto">
                  <a:xfrm>
                    <a:off x="0" y="11941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797" name="Google Shape;797;p9"/>
                  <p:cNvSpPr/>
                  <p:nvPr/>
                </p:nvSpPr>
                <p:spPr bwMode="auto">
                  <a:xfrm>
                    <a:off x="0" y="13418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798" name="Google Shape;798;p9"/>
                  <p:cNvSpPr/>
                  <p:nvPr/>
                </p:nvSpPr>
                <p:spPr bwMode="auto">
                  <a:xfrm>
                    <a:off x="0" y="149373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799" name="Google Shape;799;p9"/>
                  <p:cNvSpPr/>
                  <p:nvPr/>
                </p:nvSpPr>
                <p:spPr bwMode="auto">
                  <a:xfrm>
                    <a:off x="0" y="16414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00" name="Google Shape;800;p9"/>
                  <p:cNvSpPr/>
                  <p:nvPr/>
                </p:nvSpPr>
                <p:spPr bwMode="auto">
                  <a:xfrm>
                    <a:off x="0" y="179329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01" name="Google Shape;801;p9"/>
                  <p:cNvSpPr/>
                  <p:nvPr/>
                </p:nvSpPr>
                <p:spPr bwMode="auto">
                  <a:xfrm>
                    <a:off x="0" y="19410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02" name="Google Shape;802;p9"/>
                  <p:cNvSpPr/>
                  <p:nvPr/>
                </p:nvSpPr>
                <p:spPr bwMode="auto">
                  <a:xfrm>
                    <a:off x="0" y="208875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03" name="Google Shape;803;p9"/>
                  <p:cNvSpPr/>
                  <p:nvPr/>
                </p:nvSpPr>
                <p:spPr bwMode="auto">
                  <a:xfrm>
                    <a:off x="0" y="22405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04" name="Google Shape;804;p9"/>
                  <p:cNvSpPr/>
                  <p:nvPr/>
                </p:nvSpPr>
                <p:spPr bwMode="auto">
                  <a:xfrm>
                    <a:off x="0" y="238832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805" name="Google Shape;805;p9"/>
                <p:cNvGrpSpPr/>
                <p:nvPr/>
              </p:nvGrpSpPr>
              <p:grpSpPr bwMode="auto">
                <a:xfrm>
                  <a:off x="0" y="2536593"/>
                  <a:ext cx="2953385" cy="300133"/>
                  <a:chOff x="0" y="2536593"/>
                  <a:chExt cx="2953385" cy="300133"/>
                </a:xfrm>
              </p:grpSpPr>
              <p:sp>
                <p:nvSpPr>
                  <p:cNvPr id="806" name="Google Shape;806;p9"/>
                  <p:cNvSpPr/>
                  <p:nvPr/>
                </p:nvSpPr>
                <p:spPr bwMode="auto">
                  <a:xfrm>
                    <a:off x="0" y="253659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07" name="Google Shape;807;p9"/>
                  <p:cNvSpPr/>
                  <p:nvPr/>
                </p:nvSpPr>
                <p:spPr bwMode="auto">
                  <a:xfrm>
                    <a:off x="0" y="268432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808" name="Google Shape;808;p9"/>
                <p:cNvGrpSpPr/>
                <p:nvPr/>
              </p:nvGrpSpPr>
              <p:grpSpPr bwMode="auto">
                <a:xfrm>
                  <a:off x="0" y="2983888"/>
                  <a:ext cx="2953385" cy="447527"/>
                  <a:chOff x="0" y="2983888"/>
                  <a:chExt cx="2953385" cy="447527"/>
                </a:xfrm>
              </p:grpSpPr>
              <p:sp>
                <p:nvSpPr>
                  <p:cNvPr id="809" name="Google Shape;809;p9"/>
                  <p:cNvSpPr/>
                  <p:nvPr/>
                </p:nvSpPr>
                <p:spPr bwMode="auto">
                  <a:xfrm>
                    <a:off x="0" y="2983888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10" name="Google Shape;810;p9"/>
                  <p:cNvSpPr/>
                  <p:nvPr/>
                </p:nvSpPr>
                <p:spPr bwMode="auto">
                  <a:xfrm>
                    <a:off x="0" y="313573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11" name="Google Shape;811;p9"/>
                  <p:cNvSpPr/>
                  <p:nvPr/>
                </p:nvSpPr>
                <p:spPr bwMode="auto">
                  <a:xfrm>
                    <a:off x="0" y="328346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812" name="Google Shape;812;p9"/>
                <p:cNvGrpSpPr/>
                <p:nvPr/>
              </p:nvGrpSpPr>
              <p:grpSpPr bwMode="auto">
                <a:xfrm>
                  <a:off x="0" y="3431183"/>
                  <a:ext cx="2953385" cy="1641690"/>
                  <a:chOff x="0" y="3431183"/>
                  <a:chExt cx="2953385" cy="1641690"/>
                </a:xfrm>
              </p:grpSpPr>
              <p:sp>
                <p:nvSpPr>
                  <p:cNvPr id="813" name="Google Shape;813;p9"/>
                  <p:cNvSpPr/>
                  <p:nvPr/>
                </p:nvSpPr>
                <p:spPr bwMode="auto">
                  <a:xfrm>
                    <a:off x="0" y="358302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14" name="Google Shape;814;p9"/>
                  <p:cNvSpPr/>
                  <p:nvPr/>
                </p:nvSpPr>
                <p:spPr bwMode="auto">
                  <a:xfrm>
                    <a:off x="0" y="343118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15" name="Google Shape;815;p9"/>
                  <p:cNvSpPr/>
                  <p:nvPr/>
                </p:nvSpPr>
                <p:spPr bwMode="auto">
                  <a:xfrm>
                    <a:off x="0" y="373075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16" name="Google Shape;816;p9"/>
                  <p:cNvSpPr/>
                  <p:nvPr/>
                </p:nvSpPr>
                <p:spPr bwMode="auto">
                  <a:xfrm>
                    <a:off x="0" y="387848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17" name="Google Shape;817;p9"/>
                  <p:cNvSpPr/>
                  <p:nvPr/>
                </p:nvSpPr>
                <p:spPr bwMode="auto">
                  <a:xfrm>
                    <a:off x="0" y="403032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18" name="Google Shape;818;p9"/>
                  <p:cNvSpPr/>
                  <p:nvPr/>
                </p:nvSpPr>
                <p:spPr bwMode="auto">
                  <a:xfrm>
                    <a:off x="0" y="417805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19" name="Google Shape;819;p9"/>
                  <p:cNvSpPr/>
                  <p:nvPr/>
                </p:nvSpPr>
                <p:spPr bwMode="auto">
                  <a:xfrm>
                    <a:off x="0" y="43298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20" name="Google Shape;820;p9"/>
                  <p:cNvSpPr/>
                  <p:nvPr/>
                </p:nvSpPr>
                <p:spPr bwMode="auto">
                  <a:xfrm>
                    <a:off x="0" y="447761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21" name="Google Shape;821;p9"/>
                  <p:cNvSpPr/>
                  <p:nvPr/>
                </p:nvSpPr>
                <p:spPr bwMode="auto">
                  <a:xfrm>
                    <a:off x="0" y="462534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22" name="Google Shape;822;p9"/>
                  <p:cNvSpPr/>
                  <p:nvPr/>
                </p:nvSpPr>
                <p:spPr bwMode="auto">
                  <a:xfrm>
                    <a:off x="0" y="477719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23" name="Google Shape;823;p9"/>
                  <p:cNvSpPr/>
                  <p:nvPr/>
                </p:nvSpPr>
                <p:spPr bwMode="auto">
                  <a:xfrm>
                    <a:off x="0" y="49249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824" name="Google Shape;824;p9"/>
                <p:cNvGrpSpPr/>
                <p:nvPr/>
              </p:nvGrpSpPr>
              <p:grpSpPr bwMode="auto">
                <a:xfrm>
                  <a:off x="0" y="5072641"/>
                  <a:ext cx="2953385" cy="300134"/>
                  <a:chOff x="0" y="5072641"/>
                  <a:chExt cx="2953385" cy="300134"/>
                </a:xfrm>
              </p:grpSpPr>
              <p:sp>
                <p:nvSpPr>
                  <p:cNvPr id="825" name="Google Shape;825;p9"/>
                  <p:cNvSpPr/>
                  <p:nvPr/>
                </p:nvSpPr>
                <p:spPr bwMode="auto">
                  <a:xfrm>
                    <a:off x="0" y="507264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26" name="Google Shape;826;p9"/>
                  <p:cNvSpPr/>
                  <p:nvPr/>
                </p:nvSpPr>
                <p:spPr bwMode="auto">
                  <a:xfrm>
                    <a:off x="0" y="52203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827" name="Google Shape;827;p9"/>
                <p:cNvGrpSpPr/>
                <p:nvPr/>
              </p:nvGrpSpPr>
              <p:grpSpPr bwMode="auto">
                <a:xfrm>
                  <a:off x="0" y="5519936"/>
                  <a:ext cx="2953385" cy="447527"/>
                  <a:chOff x="0" y="5519936"/>
                  <a:chExt cx="2953385" cy="447527"/>
                </a:xfrm>
              </p:grpSpPr>
              <p:sp>
                <p:nvSpPr>
                  <p:cNvPr id="828" name="Google Shape;828;p9"/>
                  <p:cNvSpPr/>
                  <p:nvPr/>
                </p:nvSpPr>
                <p:spPr bwMode="auto">
                  <a:xfrm>
                    <a:off x="0" y="551993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29" name="Google Shape;829;p9"/>
                  <p:cNvSpPr/>
                  <p:nvPr/>
                </p:nvSpPr>
                <p:spPr bwMode="auto">
                  <a:xfrm>
                    <a:off x="0" y="56717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30" name="Google Shape;830;p9"/>
                  <p:cNvSpPr/>
                  <p:nvPr/>
                </p:nvSpPr>
                <p:spPr bwMode="auto">
                  <a:xfrm>
                    <a:off x="0" y="581950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831" name="Google Shape;831;p9"/>
                <p:cNvGrpSpPr/>
                <p:nvPr/>
              </p:nvGrpSpPr>
              <p:grpSpPr bwMode="auto">
                <a:xfrm>
                  <a:off x="0" y="5967231"/>
                  <a:ext cx="2953385" cy="1641690"/>
                  <a:chOff x="0" y="5967231"/>
                  <a:chExt cx="2953385" cy="1641690"/>
                </a:xfrm>
              </p:grpSpPr>
              <p:sp>
                <p:nvSpPr>
                  <p:cNvPr id="832" name="Google Shape;832;p9"/>
                  <p:cNvSpPr/>
                  <p:nvPr/>
                </p:nvSpPr>
                <p:spPr bwMode="auto">
                  <a:xfrm>
                    <a:off x="0" y="611907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33" name="Google Shape;833;p9"/>
                  <p:cNvSpPr/>
                  <p:nvPr/>
                </p:nvSpPr>
                <p:spPr bwMode="auto">
                  <a:xfrm>
                    <a:off x="0" y="5967231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34" name="Google Shape;834;p9"/>
                  <p:cNvSpPr/>
                  <p:nvPr/>
                </p:nvSpPr>
                <p:spPr bwMode="auto">
                  <a:xfrm>
                    <a:off x="0" y="626680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35" name="Google Shape;835;p9"/>
                  <p:cNvSpPr/>
                  <p:nvPr/>
                </p:nvSpPr>
                <p:spPr bwMode="auto">
                  <a:xfrm>
                    <a:off x="0" y="641452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36" name="Google Shape;836;p9"/>
                  <p:cNvSpPr/>
                  <p:nvPr/>
                </p:nvSpPr>
                <p:spPr bwMode="auto">
                  <a:xfrm>
                    <a:off x="0" y="656637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37" name="Google Shape;837;p9"/>
                  <p:cNvSpPr/>
                  <p:nvPr/>
                </p:nvSpPr>
                <p:spPr bwMode="auto">
                  <a:xfrm>
                    <a:off x="0" y="671409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38" name="Google Shape;838;p9"/>
                  <p:cNvSpPr/>
                  <p:nvPr/>
                </p:nvSpPr>
                <p:spPr bwMode="auto">
                  <a:xfrm>
                    <a:off x="0" y="686593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39" name="Google Shape;839;p9"/>
                  <p:cNvSpPr/>
                  <p:nvPr/>
                </p:nvSpPr>
                <p:spPr bwMode="auto">
                  <a:xfrm>
                    <a:off x="0" y="701367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40" name="Google Shape;840;p9"/>
                  <p:cNvSpPr/>
                  <p:nvPr/>
                </p:nvSpPr>
                <p:spPr bwMode="auto">
                  <a:xfrm>
                    <a:off x="0" y="7161394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41" name="Google Shape;841;p9"/>
                  <p:cNvSpPr/>
                  <p:nvPr/>
                </p:nvSpPr>
                <p:spPr bwMode="auto">
                  <a:xfrm>
                    <a:off x="0" y="731324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42" name="Google Shape;842;p9"/>
                  <p:cNvSpPr/>
                  <p:nvPr/>
                </p:nvSpPr>
                <p:spPr bwMode="auto">
                  <a:xfrm>
                    <a:off x="0" y="746096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843" name="Google Shape;843;p9"/>
                <p:cNvGrpSpPr/>
                <p:nvPr/>
              </p:nvGrpSpPr>
              <p:grpSpPr bwMode="auto">
                <a:xfrm>
                  <a:off x="0" y="7608689"/>
                  <a:ext cx="2953385" cy="300134"/>
                  <a:chOff x="0" y="7608689"/>
                  <a:chExt cx="2953385" cy="300134"/>
                </a:xfrm>
              </p:grpSpPr>
              <p:sp>
                <p:nvSpPr>
                  <p:cNvPr id="844" name="Google Shape;844;p9"/>
                  <p:cNvSpPr/>
                  <p:nvPr/>
                </p:nvSpPr>
                <p:spPr bwMode="auto">
                  <a:xfrm>
                    <a:off x="0" y="76086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45" name="Google Shape;845;p9"/>
                  <p:cNvSpPr/>
                  <p:nvPr/>
                </p:nvSpPr>
                <p:spPr bwMode="auto">
                  <a:xfrm>
                    <a:off x="0" y="77564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846" name="Google Shape;846;p9"/>
                <p:cNvGrpSpPr/>
                <p:nvPr/>
              </p:nvGrpSpPr>
              <p:grpSpPr bwMode="auto">
                <a:xfrm>
                  <a:off x="0" y="8055985"/>
                  <a:ext cx="2953385" cy="447527"/>
                  <a:chOff x="0" y="8055985"/>
                  <a:chExt cx="2953385" cy="447527"/>
                </a:xfrm>
              </p:grpSpPr>
              <p:sp>
                <p:nvSpPr>
                  <p:cNvPr id="847" name="Google Shape;847;p9"/>
                  <p:cNvSpPr/>
                  <p:nvPr/>
                </p:nvSpPr>
                <p:spPr bwMode="auto">
                  <a:xfrm>
                    <a:off x="0" y="80559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48" name="Google Shape;848;p9"/>
                  <p:cNvSpPr/>
                  <p:nvPr/>
                </p:nvSpPr>
                <p:spPr bwMode="auto">
                  <a:xfrm>
                    <a:off x="0" y="82078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49" name="Google Shape;849;p9"/>
                  <p:cNvSpPr/>
                  <p:nvPr/>
                </p:nvSpPr>
                <p:spPr bwMode="auto">
                  <a:xfrm>
                    <a:off x="0" y="835555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850" name="Google Shape;850;p9"/>
                <p:cNvGrpSpPr/>
                <p:nvPr/>
              </p:nvGrpSpPr>
              <p:grpSpPr bwMode="auto">
                <a:xfrm>
                  <a:off x="0" y="8503280"/>
                  <a:ext cx="2953385" cy="1641689"/>
                  <a:chOff x="0" y="8503280"/>
                  <a:chExt cx="2953385" cy="1641689"/>
                </a:xfrm>
              </p:grpSpPr>
              <p:sp>
                <p:nvSpPr>
                  <p:cNvPr id="851" name="Google Shape;851;p9"/>
                  <p:cNvSpPr/>
                  <p:nvPr/>
                </p:nvSpPr>
                <p:spPr bwMode="auto">
                  <a:xfrm>
                    <a:off x="0" y="86551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52" name="Google Shape;852;p9"/>
                  <p:cNvSpPr/>
                  <p:nvPr/>
                </p:nvSpPr>
                <p:spPr bwMode="auto">
                  <a:xfrm>
                    <a:off x="0" y="850328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53" name="Google Shape;853;p9"/>
                  <p:cNvSpPr/>
                  <p:nvPr/>
                </p:nvSpPr>
                <p:spPr bwMode="auto">
                  <a:xfrm>
                    <a:off x="0" y="88028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54" name="Google Shape;854;p9"/>
                  <p:cNvSpPr/>
                  <p:nvPr/>
                </p:nvSpPr>
                <p:spPr bwMode="auto">
                  <a:xfrm>
                    <a:off x="0" y="89505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55" name="Google Shape;855;p9"/>
                  <p:cNvSpPr/>
                  <p:nvPr/>
                </p:nvSpPr>
                <p:spPr bwMode="auto">
                  <a:xfrm>
                    <a:off x="0" y="910242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56" name="Google Shape;856;p9"/>
                  <p:cNvSpPr/>
                  <p:nvPr/>
                </p:nvSpPr>
                <p:spPr bwMode="auto">
                  <a:xfrm>
                    <a:off x="0" y="92501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57" name="Google Shape;857;p9"/>
                  <p:cNvSpPr/>
                  <p:nvPr/>
                </p:nvSpPr>
                <p:spPr bwMode="auto">
                  <a:xfrm>
                    <a:off x="0" y="94019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58" name="Google Shape;858;p9"/>
                  <p:cNvSpPr/>
                  <p:nvPr/>
                </p:nvSpPr>
                <p:spPr bwMode="auto">
                  <a:xfrm>
                    <a:off x="0" y="95497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59" name="Google Shape;859;p9"/>
                  <p:cNvSpPr/>
                  <p:nvPr/>
                </p:nvSpPr>
                <p:spPr bwMode="auto">
                  <a:xfrm>
                    <a:off x="0" y="969744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60" name="Google Shape;860;p9"/>
                  <p:cNvSpPr/>
                  <p:nvPr/>
                </p:nvSpPr>
                <p:spPr bwMode="auto">
                  <a:xfrm>
                    <a:off x="0" y="98492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61" name="Google Shape;861;p9"/>
                  <p:cNvSpPr/>
                  <p:nvPr/>
                </p:nvSpPr>
                <p:spPr bwMode="auto">
                  <a:xfrm>
                    <a:off x="0" y="999701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862" name="Google Shape;862;p9"/>
                <p:cNvGrpSpPr/>
                <p:nvPr/>
              </p:nvGrpSpPr>
              <p:grpSpPr bwMode="auto">
                <a:xfrm>
                  <a:off x="0" y="10144748"/>
                  <a:ext cx="2953385" cy="300124"/>
                  <a:chOff x="0" y="10144748"/>
                  <a:chExt cx="2953385" cy="300124"/>
                </a:xfrm>
              </p:grpSpPr>
              <p:sp>
                <p:nvSpPr>
                  <p:cNvPr id="863" name="Google Shape;863;p9"/>
                  <p:cNvSpPr/>
                  <p:nvPr/>
                </p:nvSpPr>
                <p:spPr bwMode="auto">
                  <a:xfrm>
                    <a:off x="0" y="1014474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64" name="Google Shape;864;p9"/>
                  <p:cNvSpPr/>
                  <p:nvPr/>
                </p:nvSpPr>
                <p:spPr bwMode="auto">
                  <a:xfrm>
                    <a:off x="0" y="1029247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865" name="Google Shape;865;p9"/>
                <p:cNvGrpSpPr/>
                <p:nvPr/>
              </p:nvGrpSpPr>
              <p:grpSpPr bwMode="auto">
                <a:xfrm>
                  <a:off x="0" y="10592033"/>
                  <a:ext cx="2953385" cy="447527"/>
                  <a:chOff x="0" y="10592033"/>
                  <a:chExt cx="2953385" cy="447527"/>
                </a:xfrm>
              </p:grpSpPr>
              <p:sp>
                <p:nvSpPr>
                  <p:cNvPr id="866" name="Google Shape;866;p9"/>
                  <p:cNvSpPr/>
                  <p:nvPr/>
                </p:nvSpPr>
                <p:spPr bwMode="auto">
                  <a:xfrm>
                    <a:off x="0" y="1059203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67" name="Google Shape;867;p9"/>
                  <p:cNvSpPr/>
                  <p:nvPr/>
                </p:nvSpPr>
                <p:spPr bwMode="auto">
                  <a:xfrm>
                    <a:off x="0" y="1074388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68" name="Google Shape;868;p9"/>
                  <p:cNvSpPr/>
                  <p:nvPr/>
                </p:nvSpPr>
                <p:spPr bwMode="auto">
                  <a:xfrm>
                    <a:off x="0" y="1089160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</p:grpSp>
            <p:grpSp>
              <p:nvGrpSpPr>
                <p:cNvPr id="869" name="Google Shape;869;p9"/>
                <p:cNvGrpSpPr/>
                <p:nvPr/>
              </p:nvGrpSpPr>
              <p:grpSpPr bwMode="auto">
                <a:xfrm>
                  <a:off x="0" y="11039339"/>
                  <a:ext cx="2953385" cy="269303"/>
                  <a:chOff x="0" y="11039339"/>
                  <a:chExt cx="2953385" cy="269303"/>
                </a:xfrm>
              </p:grpSpPr>
              <p:sp>
                <p:nvSpPr>
                  <p:cNvPr id="870" name="Google Shape;870;p9"/>
                  <p:cNvSpPr/>
                  <p:nvPr/>
                </p:nvSpPr>
                <p:spPr bwMode="auto">
                  <a:xfrm>
                    <a:off x="0" y="11191167"/>
                    <a:ext cx="295338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1747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  <p:sp>
                <p:nvSpPr>
                  <p:cNvPr id="871" name="Google Shape;871;p9"/>
                  <p:cNvSpPr/>
                  <p:nvPr/>
                </p:nvSpPr>
                <p:spPr bwMode="auto">
                  <a:xfrm>
                    <a:off x="0" y="1103933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</a:endParaRPr>
                  </a:p>
                </p:txBody>
              </p:sp>
            </p:grpSp>
          </p:grpSp>
        </p:grpSp>
        <p:sp>
          <p:nvSpPr>
            <p:cNvPr id="872" name="Google Shape;872;p9"/>
            <p:cNvSpPr/>
            <p:nvPr/>
          </p:nvSpPr>
          <p:spPr bwMode="auto">
            <a:xfrm>
              <a:off x="0" y="10444310"/>
              <a:ext cx="2953385" cy="147955"/>
            </a:xfrm>
            <a:custGeom>
              <a:avLst/>
              <a:gdLst/>
              <a:ahLst/>
              <a:cxnLst/>
              <a:rect l="l" t="t" r="r" b="b"/>
              <a:pathLst>
                <a:path w="2953385" h="147954" extrusionOk="0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873" name="Google Shape;873;p9"/>
          <p:cNvSpPr txBox="1">
            <a:spLocks noGrp="1"/>
          </p:cNvSpPr>
          <p:nvPr>
            <p:ph type="title"/>
          </p:nvPr>
        </p:nvSpPr>
        <p:spPr bwMode="auto">
          <a:xfrm>
            <a:off x="3498850" y="2890258"/>
            <a:ext cx="6937114" cy="164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9375" rIns="0" bIns="0" anchor="t" anchorCtr="0">
            <a:spAutoFit/>
          </a:bodyPr>
          <a:lstStyle/>
          <a:p>
            <a:pPr marL="12700" marR="21590" lvl="0" indent="0" algn="l">
              <a:lnSpc>
                <a:spcPct val="72125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8000">
                <a:solidFill>
                  <a:srgbClr val="0A4A5C"/>
                </a:solidFill>
                <a:latin typeface="Arial"/>
                <a:ea typeface="Arial"/>
                <a:cs typeface="Arial"/>
              </a:rPr>
              <a:t>Спасибо</a:t>
            </a:r>
            <a:br>
              <a:rPr lang="ru-RU" sz="8000">
                <a:solidFill>
                  <a:srgbClr val="0A4A5C"/>
                </a:solidFill>
                <a:latin typeface="Arial"/>
                <a:ea typeface="Arial"/>
                <a:cs typeface="Arial"/>
              </a:rPr>
            </a:br>
            <a:r>
              <a:rPr lang="ru-RU" sz="8000">
                <a:solidFill>
                  <a:srgbClr val="0A4A5C"/>
                </a:solidFill>
                <a:latin typeface="Arial"/>
                <a:ea typeface="Arial"/>
                <a:cs typeface="Arial"/>
              </a:rPr>
              <a:t>за внимание!</a:t>
            </a:r>
            <a:endParaRPr sz="8000">
              <a:latin typeface="Arial"/>
              <a:ea typeface="Arial"/>
              <a:cs typeface="Arial"/>
            </a:endParaRPr>
          </a:p>
        </p:txBody>
      </p:sp>
      <p:sp>
        <p:nvSpPr>
          <p:cNvPr id="874" name="Google Shape;874;p9"/>
          <p:cNvSpPr txBox="1"/>
          <p:nvPr/>
        </p:nvSpPr>
        <p:spPr bwMode="auto">
          <a:xfrm>
            <a:off x="10966449" y="8638161"/>
            <a:ext cx="8685401" cy="527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>
              <a:lnSpc>
                <a:spcPct val="82812"/>
              </a:lnSpc>
              <a:defRPr/>
            </a:pPr>
            <a:r>
              <a:rPr lang="ru-RU" sz="4000">
                <a:solidFill>
                  <a:schemeClr val="tx1"/>
                </a:solidFill>
              </a:rPr>
              <a:t>Сердюк Наталья Александровна</a:t>
            </a:r>
          </a:p>
        </p:txBody>
      </p:sp>
      <p:sp>
        <p:nvSpPr>
          <p:cNvPr id="1548934727" name="Google Shape;773;p8"/>
          <p:cNvSpPr txBox="1"/>
          <p:nvPr/>
        </p:nvSpPr>
        <p:spPr bwMode="auto">
          <a:xfrm>
            <a:off x="3498849" y="627768"/>
            <a:ext cx="16013610" cy="146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lvl="0">
              <a:lnSpc>
                <a:spcPct val="107000"/>
              </a:lnSpc>
              <a:defRPr/>
            </a:pPr>
            <a:r>
              <a:rPr lang="ru-RU" sz="2800">
                <a:solidFill>
                  <a:schemeClr val="tx1"/>
                </a:solidFill>
              </a:rPr>
              <a:t>Таким образом, анализ проведен - результат проверки гипотезы таков, что технические характеристики действительно влияют на цену и популярность. </a:t>
            </a:r>
          </a:p>
          <a:p>
            <a:pPr lvl="0">
              <a:lnSpc>
                <a:spcPct val="107000"/>
              </a:lnSpc>
              <a:defRPr/>
            </a:pPr>
            <a:r>
              <a:rPr lang="ru-RU" sz="2800">
                <a:solidFill>
                  <a:schemeClr val="tx1"/>
                </a:solidFill>
              </a:rPr>
              <a:t>Заказчику предоставлен отчет и даны рекомендации.</a:t>
            </a:r>
            <a:endParaRPr sz="2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00" name="Google Shape;300;p3"/>
          <p:cNvGrpSpPr/>
          <p:nvPr/>
        </p:nvGrpSpPr>
        <p:grpSpPr bwMode="auto"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301" name="Google Shape;301;p3"/>
            <p:cNvSpPr/>
            <p:nvPr/>
          </p:nvSpPr>
          <p:spPr bwMode="auto"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2" name="Google Shape;302;p3"/>
            <p:cNvSpPr/>
            <p:nvPr/>
          </p:nvSpPr>
          <p:spPr bwMode="auto"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3" name="Google Shape;303;p3"/>
            <p:cNvSpPr/>
            <p:nvPr/>
          </p:nvSpPr>
          <p:spPr bwMode="auto"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4" name="Google Shape;304;p3"/>
            <p:cNvSpPr/>
            <p:nvPr/>
          </p:nvSpPr>
          <p:spPr bwMode="auto"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5" name="Google Shape;305;p3"/>
            <p:cNvSpPr/>
            <p:nvPr/>
          </p:nvSpPr>
          <p:spPr bwMode="auto"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6" name="Google Shape;306;p3"/>
            <p:cNvSpPr/>
            <p:nvPr/>
          </p:nvSpPr>
          <p:spPr bwMode="auto"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7" name="Google Shape;307;p3"/>
            <p:cNvSpPr/>
            <p:nvPr/>
          </p:nvSpPr>
          <p:spPr bwMode="auto"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8" name="Google Shape;308;p3"/>
            <p:cNvSpPr/>
            <p:nvPr/>
          </p:nvSpPr>
          <p:spPr bwMode="auto"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9" name="Google Shape;309;p3"/>
            <p:cNvSpPr/>
            <p:nvPr/>
          </p:nvSpPr>
          <p:spPr bwMode="auto"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0" name="Google Shape;310;p3"/>
            <p:cNvSpPr/>
            <p:nvPr/>
          </p:nvSpPr>
          <p:spPr bwMode="auto"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1" name="Google Shape;311;p3"/>
            <p:cNvSpPr/>
            <p:nvPr/>
          </p:nvSpPr>
          <p:spPr bwMode="auto"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2" name="Google Shape;312;p3"/>
            <p:cNvSpPr/>
            <p:nvPr/>
          </p:nvSpPr>
          <p:spPr bwMode="auto"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3" name="Google Shape;313;p3"/>
            <p:cNvSpPr/>
            <p:nvPr/>
          </p:nvSpPr>
          <p:spPr bwMode="auto"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4" name="Google Shape;314;p3"/>
            <p:cNvSpPr/>
            <p:nvPr/>
          </p:nvSpPr>
          <p:spPr bwMode="auto"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5" name="Google Shape;315;p3"/>
            <p:cNvSpPr/>
            <p:nvPr/>
          </p:nvSpPr>
          <p:spPr bwMode="auto"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6" name="Google Shape;316;p3"/>
            <p:cNvSpPr/>
            <p:nvPr/>
          </p:nvSpPr>
          <p:spPr bwMode="auto"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7" name="Google Shape;317;p3"/>
            <p:cNvSpPr/>
            <p:nvPr/>
          </p:nvSpPr>
          <p:spPr bwMode="auto"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8" name="Google Shape;318;p3"/>
            <p:cNvSpPr/>
            <p:nvPr/>
          </p:nvSpPr>
          <p:spPr bwMode="auto"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9" name="Google Shape;319;p3"/>
            <p:cNvSpPr/>
            <p:nvPr/>
          </p:nvSpPr>
          <p:spPr bwMode="auto"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20" name="Google Shape;320;p3"/>
            <p:cNvSpPr/>
            <p:nvPr/>
          </p:nvSpPr>
          <p:spPr bwMode="auto"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21" name="Google Shape;321;p3"/>
            <p:cNvSpPr/>
            <p:nvPr/>
          </p:nvSpPr>
          <p:spPr bwMode="auto"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22" name="Google Shape;322;p3"/>
            <p:cNvSpPr/>
            <p:nvPr/>
          </p:nvSpPr>
          <p:spPr bwMode="auto"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23" name="Google Shape;323;p3"/>
            <p:cNvSpPr/>
            <p:nvPr/>
          </p:nvSpPr>
          <p:spPr bwMode="auto"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24" name="Google Shape;324;p3"/>
            <p:cNvSpPr/>
            <p:nvPr/>
          </p:nvSpPr>
          <p:spPr bwMode="auto"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25" name="Google Shape;325;p3"/>
            <p:cNvSpPr/>
            <p:nvPr/>
          </p:nvSpPr>
          <p:spPr bwMode="auto"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26" name="Google Shape;326;p3"/>
            <p:cNvSpPr/>
            <p:nvPr/>
          </p:nvSpPr>
          <p:spPr bwMode="auto"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27" name="Google Shape;327;p3"/>
            <p:cNvSpPr/>
            <p:nvPr/>
          </p:nvSpPr>
          <p:spPr bwMode="auto"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28" name="Google Shape;328;p3"/>
            <p:cNvSpPr/>
            <p:nvPr/>
          </p:nvSpPr>
          <p:spPr bwMode="auto"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29" name="Google Shape;329;p3"/>
            <p:cNvSpPr/>
            <p:nvPr/>
          </p:nvSpPr>
          <p:spPr bwMode="auto"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0" name="Google Shape;330;p3"/>
            <p:cNvSpPr/>
            <p:nvPr/>
          </p:nvSpPr>
          <p:spPr bwMode="auto"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1" name="Google Shape;331;p3"/>
            <p:cNvSpPr/>
            <p:nvPr/>
          </p:nvSpPr>
          <p:spPr bwMode="auto"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2" name="Google Shape;332;p3"/>
            <p:cNvSpPr/>
            <p:nvPr/>
          </p:nvSpPr>
          <p:spPr bwMode="auto"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3" name="Google Shape;333;p3"/>
            <p:cNvSpPr/>
            <p:nvPr/>
          </p:nvSpPr>
          <p:spPr bwMode="auto"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4" name="Google Shape;334;p3"/>
            <p:cNvSpPr/>
            <p:nvPr/>
          </p:nvSpPr>
          <p:spPr bwMode="auto"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5" name="Google Shape;335;p3"/>
            <p:cNvSpPr/>
            <p:nvPr/>
          </p:nvSpPr>
          <p:spPr bwMode="auto"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6" name="Google Shape;336;p3"/>
            <p:cNvSpPr/>
            <p:nvPr/>
          </p:nvSpPr>
          <p:spPr bwMode="auto"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7" name="Google Shape;337;p3"/>
            <p:cNvSpPr/>
            <p:nvPr/>
          </p:nvSpPr>
          <p:spPr bwMode="auto"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8" name="Google Shape;338;p3"/>
            <p:cNvSpPr/>
            <p:nvPr/>
          </p:nvSpPr>
          <p:spPr bwMode="auto"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9" name="Google Shape;339;p3"/>
            <p:cNvSpPr/>
            <p:nvPr/>
          </p:nvSpPr>
          <p:spPr bwMode="auto"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40" name="Google Shape;340;p3"/>
            <p:cNvSpPr/>
            <p:nvPr/>
          </p:nvSpPr>
          <p:spPr bwMode="auto"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41" name="Google Shape;341;p3"/>
            <p:cNvSpPr/>
            <p:nvPr/>
          </p:nvSpPr>
          <p:spPr bwMode="auto"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42" name="Google Shape;342;p3"/>
            <p:cNvSpPr/>
            <p:nvPr/>
          </p:nvSpPr>
          <p:spPr bwMode="auto"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43" name="Google Shape;343;p3"/>
            <p:cNvSpPr/>
            <p:nvPr/>
          </p:nvSpPr>
          <p:spPr bwMode="auto"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44" name="Google Shape;344;p3"/>
            <p:cNvSpPr/>
            <p:nvPr/>
          </p:nvSpPr>
          <p:spPr bwMode="auto"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45" name="Google Shape;345;p3"/>
            <p:cNvSpPr/>
            <p:nvPr/>
          </p:nvSpPr>
          <p:spPr bwMode="auto"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46" name="Google Shape;346;p3"/>
            <p:cNvSpPr/>
            <p:nvPr/>
          </p:nvSpPr>
          <p:spPr bwMode="auto"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47" name="Google Shape;347;p3"/>
            <p:cNvSpPr/>
            <p:nvPr/>
          </p:nvSpPr>
          <p:spPr bwMode="auto"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48" name="Google Shape;348;p3"/>
            <p:cNvSpPr/>
            <p:nvPr/>
          </p:nvSpPr>
          <p:spPr bwMode="auto"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49" name="Google Shape;349;p3"/>
            <p:cNvSpPr/>
            <p:nvPr/>
          </p:nvSpPr>
          <p:spPr bwMode="auto"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50" name="Google Shape;350;p3"/>
            <p:cNvSpPr/>
            <p:nvPr/>
          </p:nvSpPr>
          <p:spPr bwMode="auto"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51" name="Google Shape;351;p3"/>
            <p:cNvSpPr/>
            <p:nvPr/>
          </p:nvSpPr>
          <p:spPr bwMode="auto"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52" name="Google Shape;352;p3"/>
            <p:cNvSpPr/>
            <p:nvPr/>
          </p:nvSpPr>
          <p:spPr bwMode="auto"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53" name="Google Shape;353;p3"/>
            <p:cNvSpPr/>
            <p:nvPr/>
          </p:nvSpPr>
          <p:spPr bwMode="auto"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54" name="Google Shape;354;p3"/>
            <p:cNvSpPr/>
            <p:nvPr/>
          </p:nvSpPr>
          <p:spPr bwMode="auto"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55" name="Google Shape;355;p3"/>
            <p:cNvSpPr/>
            <p:nvPr/>
          </p:nvSpPr>
          <p:spPr bwMode="auto"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56" name="Google Shape;356;p3"/>
            <p:cNvSpPr/>
            <p:nvPr/>
          </p:nvSpPr>
          <p:spPr bwMode="auto"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57" name="Google Shape;357;p3"/>
            <p:cNvSpPr/>
            <p:nvPr/>
          </p:nvSpPr>
          <p:spPr bwMode="auto"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58" name="Google Shape;358;p3"/>
            <p:cNvSpPr/>
            <p:nvPr/>
          </p:nvSpPr>
          <p:spPr bwMode="auto"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59" name="Google Shape;359;p3"/>
            <p:cNvSpPr/>
            <p:nvPr/>
          </p:nvSpPr>
          <p:spPr bwMode="auto"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60" name="Google Shape;360;p3"/>
            <p:cNvSpPr/>
            <p:nvPr/>
          </p:nvSpPr>
          <p:spPr bwMode="auto"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61" name="Google Shape;361;p3"/>
            <p:cNvSpPr/>
            <p:nvPr/>
          </p:nvSpPr>
          <p:spPr bwMode="auto"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62" name="Google Shape;362;p3"/>
            <p:cNvSpPr/>
            <p:nvPr/>
          </p:nvSpPr>
          <p:spPr bwMode="auto"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63" name="Google Shape;363;p3"/>
            <p:cNvSpPr/>
            <p:nvPr/>
          </p:nvSpPr>
          <p:spPr bwMode="auto"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64" name="Google Shape;364;p3"/>
            <p:cNvSpPr/>
            <p:nvPr/>
          </p:nvSpPr>
          <p:spPr bwMode="auto"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65" name="Google Shape;365;p3"/>
            <p:cNvSpPr/>
            <p:nvPr/>
          </p:nvSpPr>
          <p:spPr bwMode="auto"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66" name="Google Shape;366;p3"/>
            <p:cNvSpPr/>
            <p:nvPr/>
          </p:nvSpPr>
          <p:spPr bwMode="auto"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67" name="Google Shape;367;p3"/>
            <p:cNvSpPr/>
            <p:nvPr/>
          </p:nvSpPr>
          <p:spPr bwMode="auto"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68" name="Google Shape;368;p3"/>
            <p:cNvSpPr/>
            <p:nvPr/>
          </p:nvSpPr>
          <p:spPr bwMode="auto"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69" name="Google Shape;369;p3"/>
            <p:cNvSpPr/>
            <p:nvPr/>
          </p:nvSpPr>
          <p:spPr bwMode="auto"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70" name="Google Shape;370;p3"/>
            <p:cNvSpPr/>
            <p:nvPr/>
          </p:nvSpPr>
          <p:spPr bwMode="auto"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71" name="Google Shape;371;p3"/>
            <p:cNvSpPr/>
            <p:nvPr/>
          </p:nvSpPr>
          <p:spPr bwMode="auto"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72" name="Google Shape;372;p3"/>
            <p:cNvSpPr/>
            <p:nvPr/>
          </p:nvSpPr>
          <p:spPr bwMode="auto"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373" name="Google Shape;373;p3"/>
          <p:cNvSpPr txBox="1"/>
          <p:nvPr/>
        </p:nvSpPr>
        <p:spPr bwMode="auto">
          <a:xfrm>
            <a:off x="3043167" y="219287"/>
            <a:ext cx="6870620" cy="9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5000" b="1">
                <a:solidFill>
                  <a:srgbClr val="005970"/>
                </a:solidFill>
                <a:latin typeface="Arial"/>
                <a:ea typeface="Arial"/>
                <a:cs typeface="Arial"/>
              </a:rPr>
              <a:t>Описание проекта:</a:t>
            </a:r>
            <a:endParaRPr/>
          </a:p>
        </p:txBody>
      </p:sp>
      <p:sp>
        <p:nvSpPr>
          <p:cNvPr id="374" name="Google Shape;374;p3"/>
          <p:cNvSpPr txBox="1"/>
          <p:nvPr/>
        </p:nvSpPr>
        <p:spPr bwMode="auto">
          <a:xfrm>
            <a:off x="1063521" y="1963851"/>
            <a:ext cx="18559429" cy="789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l">
              <a:defRPr/>
            </a:pPr>
            <a:r>
              <a:rPr lang="ru-RU" sz="3600">
                <a:solidFill>
                  <a:srgbClr val="005970"/>
                </a:solidFill>
              </a:rPr>
              <a:t>Название проекта:</a:t>
            </a:r>
            <a:endParaRPr/>
          </a:p>
          <a:p>
            <a:pPr lvl="0" algn="l">
              <a:defRPr/>
            </a:pPr>
            <a:r>
              <a:rPr lang="ru-RU" sz="2800">
                <a:solidFill>
                  <a:schemeClr val="tx1"/>
                </a:solidFill>
              </a:rPr>
              <a:t>«Анализ товарного предложения персональных компьютеров в онлайн-магазинах»</a:t>
            </a:r>
          </a:p>
          <a:p>
            <a:pPr lvl="0" algn="l">
              <a:defRPr/>
            </a:pPr>
            <a:endParaRPr lang="ru-RU" sz="2000" i="0" u="none" strike="noStrike" cap="none">
              <a:solidFill>
                <a:schemeClr val="tx1"/>
              </a:solidFill>
            </a:endParaRPr>
          </a:p>
          <a:p>
            <a:pPr lvl="0" algn="l">
              <a:defRPr/>
            </a:pPr>
            <a:r>
              <a:rPr lang="ru-RU" sz="3600">
                <a:solidFill>
                  <a:srgbClr val="005970"/>
                </a:solidFill>
              </a:rPr>
              <a:t>Бизнес-цель заказчика: </a:t>
            </a:r>
          </a:p>
          <a:p>
            <a:pPr lvl="0" algn="l">
              <a:defRPr/>
            </a:pPr>
            <a:r>
              <a:rPr lang="ru-RU" sz="2800">
                <a:solidFill>
                  <a:schemeClr val="tx1"/>
                </a:solidFill>
              </a:rPr>
              <a:t>Выйти на онлайн-рынки Wildberries, Ozon, OnlineTrade с товаром персональные компьютеры (ПК) и увеличить количество продаж на 50% за период 6 мес. Снизить затраты на содержание собственного магазина, доставку и рекламу товаров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 10% за период 6 мес.</a:t>
            </a:r>
            <a:endParaRPr/>
          </a:p>
          <a:p>
            <a:pPr lvl="0" algn="l">
              <a:defRPr/>
            </a:pPr>
            <a:endParaRPr lang="ru-RU" sz="2000" i="0" u="none" strike="noStrike" cap="none">
              <a:solidFill>
                <a:schemeClr val="dk1"/>
              </a:solidFill>
            </a:endParaRPr>
          </a:p>
          <a:p>
            <a:pPr lvl="0" algn="l">
              <a:defRPr/>
            </a:pPr>
            <a:r>
              <a:rPr lang="ru-RU" sz="3600">
                <a:solidFill>
                  <a:srgbClr val="005970"/>
                </a:solidFill>
              </a:rPr>
              <a:t>Объект исследования: </a:t>
            </a:r>
          </a:p>
          <a:p>
            <a:pPr lvl="0" algn="l">
              <a:defRPr/>
            </a:pPr>
            <a:r>
              <a:rPr lang="ru-RU" sz="2800">
                <a:solidFill>
                  <a:schemeClr val="tx1"/>
                </a:solidFill>
              </a:rPr>
              <a:t>Персональные</a:t>
            </a:r>
            <a:r>
              <a:rPr lang="ru-RU" sz="2800">
                <a:solidFill>
                  <a:schemeClr val="dk1"/>
                </a:solidFill>
              </a:rPr>
              <a:t> компьютеры, которые продаются на онлайн-площадках (маркетплейсах).</a:t>
            </a:r>
          </a:p>
          <a:p>
            <a:pPr lvl="0" algn="l">
              <a:defRPr/>
            </a:pPr>
            <a:endParaRPr lang="ru-RU" sz="2000" i="0" u="none" strike="noStrike" cap="none">
              <a:solidFill>
                <a:schemeClr val="dk1"/>
              </a:solidFill>
            </a:endParaRPr>
          </a:p>
          <a:p>
            <a:pPr lvl="0" algn="l">
              <a:defRPr/>
            </a:pPr>
            <a:r>
              <a:rPr lang="ru-RU" sz="3600">
                <a:solidFill>
                  <a:srgbClr val="005970"/>
                </a:solidFill>
              </a:rPr>
              <a:t>Предмет исследования: </a:t>
            </a:r>
            <a:endParaRPr/>
          </a:p>
          <a:p>
            <a:pPr lvl="0" algn="l">
              <a:defRPr/>
            </a:pPr>
            <a:r>
              <a:rPr lang="ru-RU" sz="2800">
                <a:solidFill>
                  <a:schemeClr val="dk1"/>
                </a:solidFill>
              </a:rPr>
              <a:t>Цена, популярность (количество продаж), в зависимости от технических характеристик ПК: процессор, оперативная память, жесткий диск, видеопроцессор.</a:t>
            </a:r>
            <a:endParaRPr/>
          </a:p>
          <a:p>
            <a:pPr lvl="0" algn="l">
              <a:defRPr/>
            </a:pPr>
            <a:endParaRPr lang="ru-RU" sz="2000">
              <a:solidFill>
                <a:schemeClr val="dk1"/>
              </a:solidFill>
            </a:endParaRPr>
          </a:p>
          <a:p>
            <a:pPr marL="0" marR="0" lvl="0" indent="0" algn="l">
              <a:spcAft>
                <a:spcPts val="0"/>
              </a:spcAft>
              <a:buNone/>
              <a:defRPr/>
            </a:pPr>
            <a:r>
              <a:rPr lang="ru-RU" sz="3600">
                <a:solidFill>
                  <a:srgbClr val="005970"/>
                </a:solidFill>
              </a:rPr>
              <a:t>Цель анализа: </a:t>
            </a:r>
            <a:endParaRPr/>
          </a:p>
          <a:p>
            <a:pPr marL="0" marR="0" lvl="0" indent="0" algn="l">
              <a:spcAft>
                <a:spcPts val="0"/>
              </a:spcAft>
              <a:buNone/>
              <a:defRPr/>
            </a:pPr>
            <a:r>
              <a:rPr lang="ru-RU" sz="2800">
                <a:solidFill>
                  <a:schemeClr val="tx1"/>
                </a:solidFill>
              </a:rPr>
              <a:t>Определить взаимосвязь цены и популярности от технических характеристик, ценовой диапазон, наиболее популярные комплектующие.</a:t>
            </a:r>
            <a:endParaRPr sz="2800">
              <a:solidFill>
                <a:schemeClr val="tx1"/>
              </a:solidFill>
            </a:endParaRPr>
          </a:p>
        </p:txBody>
      </p:sp>
      <p:pic>
        <p:nvPicPr>
          <p:cNvPr id="77" name="Google Shape;293;p2"/>
          <p:cNvPicPr/>
          <p:nvPr/>
        </p:nvPicPr>
        <p:blipFill>
          <a:blip r:embed="rId2">
            <a:alphaModFix/>
          </a:blip>
          <a:srcRect t="14990" b="15293"/>
          <a:stretch/>
        </p:blipFill>
        <p:spPr bwMode="auto">
          <a:xfrm>
            <a:off x="1063521" y="213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80" name="Google Shape;380;p4"/>
          <p:cNvGrpSpPr/>
          <p:nvPr/>
        </p:nvGrpSpPr>
        <p:grpSpPr bwMode="auto"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381" name="Google Shape;381;p4"/>
            <p:cNvSpPr/>
            <p:nvPr/>
          </p:nvSpPr>
          <p:spPr bwMode="auto"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2" name="Google Shape;382;p4"/>
            <p:cNvSpPr/>
            <p:nvPr/>
          </p:nvSpPr>
          <p:spPr bwMode="auto"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3" name="Google Shape;383;p4"/>
            <p:cNvSpPr/>
            <p:nvPr/>
          </p:nvSpPr>
          <p:spPr bwMode="auto"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4" name="Google Shape;384;p4"/>
            <p:cNvSpPr/>
            <p:nvPr/>
          </p:nvSpPr>
          <p:spPr bwMode="auto"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5" name="Google Shape;385;p4"/>
            <p:cNvSpPr/>
            <p:nvPr/>
          </p:nvSpPr>
          <p:spPr bwMode="auto"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6" name="Google Shape;386;p4"/>
            <p:cNvSpPr/>
            <p:nvPr/>
          </p:nvSpPr>
          <p:spPr bwMode="auto"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7" name="Google Shape;387;p4"/>
            <p:cNvSpPr/>
            <p:nvPr/>
          </p:nvSpPr>
          <p:spPr bwMode="auto"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8" name="Google Shape;388;p4"/>
            <p:cNvSpPr/>
            <p:nvPr/>
          </p:nvSpPr>
          <p:spPr bwMode="auto"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9" name="Google Shape;389;p4"/>
            <p:cNvSpPr/>
            <p:nvPr/>
          </p:nvSpPr>
          <p:spPr bwMode="auto"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90" name="Google Shape;390;p4"/>
            <p:cNvSpPr/>
            <p:nvPr/>
          </p:nvSpPr>
          <p:spPr bwMode="auto"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91" name="Google Shape;391;p4"/>
            <p:cNvSpPr/>
            <p:nvPr/>
          </p:nvSpPr>
          <p:spPr bwMode="auto"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92" name="Google Shape;392;p4"/>
            <p:cNvSpPr/>
            <p:nvPr/>
          </p:nvSpPr>
          <p:spPr bwMode="auto"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93" name="Google Shape;393;p4"/>
            <p:cNvSpPr/>
            <p:nvPr/>
          </p:nvSpPr>
          <p:spPr bwMode="auto"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94" name="Google Shape;394;p4"/>
            <p:cNvSpPr/>
            <p:nvPr/>
          </p:nvSpPr>
          <p:spPr bwMode="auto"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95" name="Google Shape;395;p4"/>
            <p:cNvSpPr/>
            <p:nvPr/>
          </p:nvSpPr>
          <p:spPr bwMode="auto"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96" name="Google Shape;396;p4"/>
            <p:cNvSpPr/>
            <p:nvPr/>
          </p:nvSpPr>
          <p:spPr bwMode="auto"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97" name="Google Shape;397;p4"/>
            <p:cNvSpPr/>
            <p:nvPr/>
          </p:nvSpPr>
          <p:spPr bwMode="auto"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98" name="Google Shape;398;p4"/>
            <p:cNvSpPr/>
            <p:nvPr/>
          </p:nvSpPr>
          <p:spPr bwMode="auto"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99" name="Google Shape;399;p4"/>
            <p:cNvSpPr/>
            <p:nvPr/>
          </p:nvSpPr>
          <p:spPr bwMode="auto"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00" name="Google Shape;400;p4"/>
            <p:cNvSpPr/>
            <p:nvPr/>
          </p:nvSpPr>
          <p:spPr bwMode="auto"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01" name="Google Shape;401;p4"/>
            <p:cNvSpPr/>
            <p:nvPr/>
          </p:nvSpPr>
          <p:spPr bwMode="auto"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02" name="Google Shape;402;p4"/>
            <p:cNvSpPr/>
            <p:nvPr/>
          </p:nvSpPr>
          <p:spPr bwMode="auto"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03" name="Google Shape;403;p4"/>
            <p:cNvSpPr/>
            <p:nvPr/>
          </p:nvSpPr>
          <p:spPr bwMode="auto"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04" name="Google Shape;404;p4"/>
            <p:cNvSpPr/>
            <p:nvPr/>
          </p:nvSpPr>
          <p:spPr bwMode="auto"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05" name="Google Shape;405;p4"/>
            <p:cNvSpPr/>
            <p:nvPr/>
          </p:nvSpPr>
          <p:spPr bwMode="auto"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06" name="Google Shape;406;p4"/>
            <p:cNvSpPr/>
            <p:nvPr/>
          </p:nvSpPr>
          <p:spPr bwMode="auto"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07" name="Google Shape;407;p4"/>
            <p:cNvSpPr/>
            <p:nvPr/>
          </p:nvSpPr>
          <p:spPr bwMode="auto"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08" name="Google Shape;408;p4"/>
            <p:cNvSpPr/>
            <p:nvPr/>
          </p:nvSpPr>
          <p:spPr bwMode="auto"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09" name="Google Shape;409;p4"/>
            <p:cNvSpPr/>
            <p:nvPr/>
          </p:nvSpPr>
          <p:spPr bwMode="auto"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10" name="Google Shape;410;p4"/>
            <p:cNvSpPr/>
            <p:nvPr/>
          </p:nvSpPr>
          <p:spPr bwMode="auto"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11" name="Google Shape;411;p4"/>
            <p:cNvSpPr/>
            <p:nvPr/>
          </p:nvSpPr>
          <p:spPr bwMode="auto"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12" name="Google Shape;412;p4"/>
            <p:cNvSpPr/>
            <p:nvPr/>
          </p:nvSpPr>
          <p:spPr bwMode="auto"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13" name="Google Shape;413;p4"/>
            <p:cNvSpPr/>
            <p:nvPr/>
          </p:nvSpPr>
          <p:spPr bwMode="auto"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14" name="Google Shape;414;p4"/>
            <p:cNvSpPr/>
            <p:nvPr/>
          </p:nvSpPr>
          <p:spPr bwMode="auto"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15" name="Google Shape;415;p4"/>
            <p:cNvSpPr/>
            <p:nvPr/>
          </p:nvSpPr>
          <p:spPr bwMode="auto"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16" name="Google Shape;416;p4"/>
            <p:cNvSpPr/>
            <p:nvPr/>
          </p:nvSpPr>
          <p:spPr bwMode="auto"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17" name="Google Shape;417;p4"/>
            <p:cNvSpPr/>
            <p:nvPr/>
          </p:nvSpPr>
          <p:spPr bwMode="auto"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18" name="Google Shape;418;p4"/>
            <p:cNvSpPr/>
            <p:nvPr/>
          </p:nvSpPr>
          <p:spPr bwMode="auto"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19" name="Google Shape;419;p4"/>
            <p:cNvSpPr/>
            <p:nvPr/>
          </p:nvSpPr>
          <p:spPr bwMode="auto"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20" name="Google Shape;420;p4"/>
            <p:cNvSpPr/>
            <p:nvPr/>
          </p:nvSpPr>
          <p:spPr bwMode="auto"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21" name="Google Shape;421;p4"/>
            <p:cNvSpPr/>
            <p:nvPr/>
          </p:nvSpPr>
          <p:spPr bwMode="auto"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22" name="Google Shape;422;p4"/>
            <p:cNvSpPr/>
            <p:nvPr/>
          </p:nvSpPr>
          <p:spPr bwMode="auto"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23" name="Google Shape;423;p4"/>
            <p:cNvSpPr/>
            <p:nvPr/>
          </p:nvSpPr>
          <p:spPr bwMode="auto"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24" name="Google Shape;424;p4"/>
            <p:cNvSpPr/>
            <p:nvPr/>
          </p:nvSpPr>
          <p:spPr bwMode="auto"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25" name="Google Shape;425;p4"/>
            <p:cNvSpPr/>
            <p:nvPr/>
          </p:nvSpPr>
          <p:spPr bwMode="auto"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26" name="Google Shape;426;p4"/>
            <p:cNvSpPr/>
            <p:nvPr/>
          </p:nvSpPr>
          <p:spPr bwMode="auto"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27" name="Google Shape;427;p4"/>
            <p:cNvSpPr/>
            <p:nvPr/>
          </p:nvSpPr>
          <p:spPr bwMode="auto"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28" name="Google Shape;428;p4"/>
            <p:cNvSpPr/>
            <p:nvPr/>
          </p:nvSpPr>
          <p:spPr bwMode="auto"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29" name="Google Shape;429;p4"/>
            <p:cNvSpPr/>
            <p:nvPr/>
          </p:nvSpPr>
          <p:spPr bwMode="auto"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30" name="Google Shape;430;p4"/>
            <p:cNvSpPr/>
            <p:nvPr/>
          </p:nvSpPr>
          <p:spPr bwMode="auto"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31" name="Google Shape;431;p4"/>
            <p:cNvSpPr/>
            <p:nvPr/>
          </p:nvSpPr>
          <p:spPr bwMode="auto"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32" name="Google Shape;432;p4"/>
            <p:cNvSpPr/>
            <p:nvPr/>
          </p:nvSpPr>
          <p:spPr bwMode="auto"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33" name="Google Shape;433;p4"/>
            <p:cNvSpPr/>
            <p:nvPr/>
          </p:nvSpPr>
          <p:spPr bwMode="auto"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34" name="Google Shape;434;p4"/>
            <p:cNvSpPr/>
            <p:nvPr/>
          </p:nvSpPr>
          <p:spPr bwMode="auto"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35" name="Google Shape;435;p4"/>
            <p:cNvSpPr/>
            <p:nvPr/>
          </p:nvSpPr>
          <p:spPr bwMode="auto"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36" name="Google Shape;436;p4"/>
            <p:cNvSpPr/>
            <p:nvPr/>
          </p:nvSpPr>
          <p:spPr bwMode="auto"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37" name="Google Shape;437;p4"/>
            <p:cNvSpPr/>
            <p:nvPr/>
          </p:nvSpPr>
          <p:spPr bwMode="auto"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38" name="Google Shape;438;p4"/>
            <p:cNvSpPr/>
            <p:nvPr/>
          </p:nvSpPr>
          <p:spPr bwMode="auto"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39" name="Google Shape;439;p4"/>
            <p:cNvSpPr/>
            <p:nvPr/>
          </p:nvSpPr>
          <p:spPr bwMode="auto"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40" name="Google Shape;440;p4"/>
            <p:cNvSpPr/>
            <p:nvPr/>
          </p:nvSpPr>
          <p:spPr bwMode="auto"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41" name="Google Shape;441;p4"/>
            <p:cNvSpPr/>
            <p:nvPr/>
          </p:nvSpPr>
          <p:spPr bwMode="auto"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42" name="Google Shape;442;p4"/>
            <p:cNvSpPr/>
            <p:nvPr/>
          </p:nvSpPr>
          <p:spPr bwMode="auto"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43" name="Google Shape;443;p4"/>
            <p:cNvSpPr/>
            <p:nvPr/>
          </p:nvSpPr>
          <p:spPr bwMode="auto"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44" name="Google Shape;444;p4"/>
            <p:cNvSpPr/>
            <p:nvPr/>
          </p:nvSpPr>
          <p:spPr bwMode="auto"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45" name="Google Shape;445;p4"/>
            <p:cNvSpPr/>
            <p:nvPr/>
          </p:nvSpPr>
          <p:spPr bwMode="auto"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46" name="Google Shape;446;p4"/>
            <p:cNvSpPr/>
            <p:nvPr/>
          </p:nvSpPr>
          <p:spPr bwMode="auto"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47" name="Google Shape;447;p4"/>
            <p:cNvSpPr/>
            <p:nvPr/>
          </p:nvSpPr>
          <p:spPr bwMode="auto"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48" name="Google Shape;448;p4"/>
            <p:cNvSpPr/>
            <p:nvPr/>
          </p:nvSpPr>
          <p:spPr bwMode="auto"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49" name="Google Shape;449;p4"/>
            <p:cNvSpPr/>
            <p:nvPr/>
          </p:nvSpPr>
          <p:spPr bwMode="auto"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50" name="Google Shape;450;p4"/>
            <p:cNvSpPr/>
            <p:nvPr/>
          </p:nvSpPr>
          <p:spPr bwMode="auto"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51" name="Google Shape;451;p4"/>
            <p:cNvSpPr/>
            <p:nvPr/>
          </p:nvSpPr>
          <p:spPr bwMode="auto"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52" name="Google Shape;452;p4"/>
            <p:cNvSpPr/>
            <p:nvPr/>
          </p:nvSpPr>
          <p:spPr bwMode="auto"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453" name="Google Shape;453;p4"/>
          <p:cNvSpPr txBox="1"/>
          <p:nvPr/>
        </p:nvSpPr>
        <p:spPr bwMode="auto">
          <a:xfrm>
            <a:off x="1021405" y="1941017"/>
            <a:ext cx="18606717" cy="710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l">
              <a:defRPr/>
            </a:pPr>
            <a:r>
              <a:rPr lang="ru-RU" sz="3600">
                <a:solidFill>
                  <a:srgbClr val="005970"/>
                </a:solidFill>
              </a:rPr>
              <a:t>Разработка аналитического решения: </a:t>
            </a:r>
            <a:endParaRPr/>
          </a:p>
          <a:p>
            <a:pPr lvl="0" algn="l">
              <a:defRPr/>
            </a:pPr>
            <a:r>
              <a:rPr lang="ru-RU" sz="2800">
                <a:solidFill>
                  <a:schemeClr val="tx1"/>
                </a:solidFill>
              </a:rPr>
              <a:t>Определение</a:t>
            </a:r>
            <a:r>
              <a:rPr lang="ru-RU" sz="2800">
                <a:solidFill>
                  <a:srgbClr val="005970"/>
                </a:solidFill>
              </a:rPr>
              <a:t> </a:t>
            </a:r>
            <a:r>
              <a:rPr lang="ru-RU" sz="2800">
                <a:solidFill>
                  <a:schemeClr val="tx1"/>
                </a:solidFill>
              </a:rPr>
              <a:t>бизнес-цели и цели анализа, источников данных.</a:t>
            </a:r>
            <a:endParaRPr/>
          </a:p>
          <a:p>
            <a:pPr lvl="0" algn="l">
              <a:defRPr/>
            </a:pPr>
            <a:endParaRPr lang="ru-RU" sz="2800">
              <a:solidFill>
                <a:schemeClr val="tx1"/>
              </a:solidFill>
            </a:endParaRPr>
          </a:p>
          <a:p>
            <a:pPr lvl="0" algn="l">
              <a:defRPr/>
            </a:pPr>
            <a:r>
              <a:rPr lang="ru-RU" sz="3600">
                <a:solidFill>
                  <a:srgbClr val="005970"/>
                </a:solidFill>
              </a:rPr>
              <a:t>Предварительная обработка данных:</a:t>
            </a:r>
            <a:endParaRPr/>
          </a:p>
          <a:p>
            <a:pPr lvl="0" algn="l">
              <a:defRPr/>
            </a:pPr>
            <a:r>
              <a:rPr lang="ru-RU" sz="2800">
                <a:solidFill>
                  <a:schemeClr val="tx1"/>
                </a:solidFill>
              </a:rPr>
              <a:t>Очистка и преобразование данных для дальнейшего анализа с помощью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Python</a:t>
            </a:r>
            <a:r>
              <a:rPr lang="ru-RU" sz="2800">
                <a:solidFill>
                  <a:schemeClr val="tx1"/>
                </a:solidFill>
              </a:rPr>
              <a:t>.</a:t>
            </a:r>
            <a:endParaRPr/>
          </a:p>
          <a:p>
            <a:pPr lvl="0" algn="l">
              <a:defRPr/>
            </a:pPr>
            <a:endParaRPr sz="280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ru-RU" sz="3600">
                <a:solidFill>
                  <a:srgbClr val="005970"/>
                </a:solidFill>
              </a:rPr>
              <a:t>Разведочный анализ данных: </a:t>
            </a:r>
            <a:endParaRPr/>
          </a:p>
          <a:p>
            <a:pPr algn="l">
              <a:defRPr/>
            </a:pPr>
            <a:r>
              <a:rPr lang="ru-RU" sz="2800">
                <a:solidFill>
                  <a:schemeClr val="tx1"/>
                </a:solidFill>
              </a:rPr>
              <a:t>Изучение данных и оценка признаков, анализ и визуализация,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выявление их взаимосвязей в Python</a:t>
            </a:r>
            <a:r>
              <a:rPr lang="ru-RU" sz="2800">
                <a:solidFill>
                  <a:schemeClr val="tx1"/>
                </a:solidFill>
              </a:rPr>
              <a:t>.</a:t>
            </a:r>
            <a:endParaRPr lang="ru-RU" sz="2800">
              <a:solidFill>
                <a:srgbClr val="005970"/>
              </a:solidFill>
            </a:endParaRPr>
          </a:p>
          <a:p>
            <a:pPr lvl="0" algn="l">
              <a:defRPr/>
            </a:pPr>
            <a:endParaRPr lang="ru-RU" sz="2800">
              <a:solidFill>
                <a:srgbClr val="005970"/>
              </a:solidFill>
            </a:endParaRPr>
          </a:p>
          <a:p>
            <a:pPr lvl="0" algn="l">
              <a:defRPr/>
            </a:pPr>
            <a:r>
              <a:rPr lang="ru-RU" sz="3600">
                <a:solidFill>
                  <a:srgbClr val="005970"/>
                </a:solidFill>
              </a:rPr>
              <a:t>Статистическое исследование данных</a:t>
            </a:r>
            <a:r>
              <a:rPr lang="ru-RU" sz="2800">
                <a:solidFill>
                  <a:schemeClr val="tx1"/>
                </a:solidFill>
              </a:rPr>
              <a:t>:</a:t>
            </a:r>
            <a:endParaRPr/>
          </a:p>
          <a:p>
            <a:pPr lvl="0" algn="l">
              <a:defRPr/>
            </a:pPr>
            <a:r>
              <a:rPr lang="ru-RU" sz="2800">
                <a:solidFill>
                  <a:schemeClr val="tx1"/>
                </a:solidFill>
              </a:rPr>
              <a:t>Определение типов данных, измерительных шкал. Оценка связи между признаками (корреляционный анализ, таблицы сопряженности, критерии сравнения групп).</a:t>
            </a:r>
          </a:p>
          <a:p>
            <a:pPr lvl="0" algn="l">
              <a:defRPr/>
            </a:pPr>
            <a:endParaRPr sz="2800"/>
          </a:p>
          <a:p>
            <a:pPr lvl="0" algn="l">
              <a:defRPr/>
            </a:pPr>
            <a:r>
              <a:rPr lang="ru-RU" sz="3600">
                <a:solidFill>
                  <a:srgbClr val="005970"/>
                </a:solidFill>
              </a:rPr>
              <a:t>Интерпретация анализа: </a:t>
            </a:r>
          </a:p>
          <a:p>
            <a:pPr lvl="0" algn="l">
              <a:defRPr/>
            </a:pPr>
            <a:r>
              <a:rPr lang="ru-RU" sz="2800">
                <a:solidFill>
                  <a:schemeClr val="tx1"/>
                </a:solidFill>
              </a:rPr>
              <a:t>Заказчику предоставлен аналитический отчет с выводами и рекомендациями.</a:t>
            </a:r>
            <a:endParaRPr sz="3600">
              <a:solidFill>
                <a:srgbClr val="005970"/>
              </a:solidFill>
            </a:endParaRPr>
          </a:p>
        </p:txBody>
      </p:sp>
      <p:pic>
        <p:nvPicPr>
          <p:cNvPr id="77" name="Google Shape;292;p2"/>
          <p:cNvPicPr/>
          <p:nvPr/>
        </p:nvPicPr>
        <p:blipFill>
          <a:blip r:embed="rId2">
            <a:alphaModFix/>
          </a:blip>
          <a:srcRect t="15907" b="17742"/>
          <a:stretch/>
        </p:blipFill>
        <p:spPr bwMode="auto">
          <a:xfrm>
            <a:off x="1021407" y="0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373;p3"/>
          <p:cNvSpPr txBox="1"/>
          <p:nvPr/>
        </p:nvSpPr>
        <p:spPr bwMode="auto">
          <a:xfrm>
            <a:off x="2958939" y="247790"/>
            <a:ext cx="7666161" cy="91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7000"/>
              </a:lnSpc>
              <a:defRPr/>
            </a:pPr>
            <a:r>
              <a:rPr lang="ru-RU" sz="5000" b="1">
                <a:solidFill>
                  <a:srgbClr val="005970"/>
                </a:solidFill>
              </a:rPr>
              <a:t>Этапы исследования: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60" name="Google Shape;460;p5"/>
          <p:cNvGrpSpPr/>
          <p:nvPr/>
        </p:nvGrpSpPr>
        <p:grpSpPr bwMode="auto"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461" name="Google Shape;461;p5"/>
            <p:cNvSpPr/>
            <p:nvPr/>
          </p:nvSpPr>
          <p:spPr bwMode="auto"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62" name="Google Shape;462;p5"/>
            <p:cNvSpPr/>
            <p:nvPr/>
          </p:nvSpPr>
          <p:spPr bwMode="auto"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63" name="Google Shape;463;p5"/>
            <p:cNvSpPr/>
            <p:nvPr/>
          </p:nvSpPr>
          <p:spPr bwMode="auto"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64" name="Google Shape;464;p5"/>
            <p:cNvSpPr/>
            <p:nvPr/>
          </p:nvSpPr>
          <p:spPr bwMode="auto"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65" name="Google Shape;465;p5"/>
            <p:cNvSpPr/>
            <p:nvPr/>
          </p:nvSpPr>
          <p:spPr bwMode="auto"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66" name="Google Shape;466;p5"/>
            <p:cNvSpPr/>
            <p:nvPr/>
          </p:nvSpPr>
          <p:spPr bwMode="auto"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67" name="Google Shape;467;p5"/>
            <p:cNvSpPr/>
            <p:nvPr/>
          </p:nvSpPr>
          <p:spPr bwMode="auto"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68" name="Google Shape;468;p5"/>
            <p:cNvSpPr/>
            <p:nvPr/>
          </p:nvSpPr>
          <p:spPr bwMode="auto"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69" name="Google Shape;469;p5"/>
            <p:cNvSpPr/>
            <p:nvPr/>
          </p:nvSpPr>
          <p:spPr bwMode="auto"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70" name="Google Shape;470;p5"/>
            <p:cNvSpPr/>
            <p:nvPr/>
          </p:nvSpPr>
          <p:spPr bwMode="auto"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71" name="Google Shape;471;p5"/>
            <p:cNvSpPr/>
            <p:nvPr/>
          </p:nvSpPr>
          <p:spPr bwMode="auto"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72" name="Google Shape;472;p5"/>
            <p:cNvSpPr/>
            <p:nvPr/>
          </p:nvSpPr>
          <p:spPr bwMode="auto"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73" name="Google Shape;473;p5"/>
            <p:cNvSpPr/>
            <p:nvPr/>
          </p:nvSpPr>
          <p:spPr bwMode="auto"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74" name="Google Shape;474;p5"/>
            <p:cNvSpPr/>
            <p:nvPr/>
          </p:nvSpPr>
          <p:spPr bwMode="auto"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75" name="Google Shape;475;p5"/>
            <p:cNvSpPr/>
            <p:nvPr/>
          </p:nvSpPr>
          <p:spPr bwMode="auto"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76" name="Google Shape;476;p5"/>
            <p:cNvSpPr/>
            <p:nvPr/>
          </p:nvSpPr>
          <p:spPr bwMode="auto"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77" name="Google Shape;477;p5"/>
            <p:cNvSpPr/>
            <p:nvPr/>
          </p:nvSpPr>
          <p:spPr bwMode="auto"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78" name="Google Shape;478;p5"/>
            <p:cNvSpPr/>
            <p:nvPr/>
          </p:nvSpPr>
          <p:spPr bwMode="auto"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79" name="Google Shape;479;p5"/>
            <p:cNvSpPr/>
            <p:nvPr/>
          </p:nvSpPr>
          <p:spPr bwMode="auto"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80" name="Google Shape;480;p5"/>
            <p:cNvSpPr/>
            <p:nvPr/>
          </p:nvSpPr>
          <p:spPr bwMode="auto"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81" name="Google Shape;481;p5"/>
            <p:cNvSpPr/>
            <p:nvPr/>
          </p:nvSpPr>
          <p:spPr bwMode="auto"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82" name="Google Shape;482;p5"/>
            <p:cNvSpPr/>
            <p:nvPr/>
          </p:nvSpPr>
          <p:spPr bwMode="auto"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83" name="Google Shape;483;p5"/>
            <p:cNvSpPr/>
            <p:nvPr/>
          </p:nvSpPr>
          <p:spPr bwMode="auto"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84" name="Google Shape;484;p5"/>
            <p:cNvSpPr/>
            <p:nvPr/>
          </p:nvSpPr>
          <p:spPr bwMode="auto"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85" name="Google Shape;485;p5"/>
            <p:cNvSpPr/>
            <p:nvPr/>
          </p:nvSpPr>
          <p:spPr bwMode="auto"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86" name="Google Shape;486;p5"/>
            <p:cNvSpPr/>
            <p:nvPr/>
          </p:nvSpPr>
          <p:spPr bwMode="auto"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87" name="Google Shape;487;p5"/>
            <p:cNvSpPr/>
            <p:nvPr/>
          </p:nvSpPr>
          <p:spPr bwMode="auto"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88" name="Google Shape;488;p5"/>
            <p:cNvSpPr/>
            <p:nvPr/>
          </p:nvSpPr>
          <p:spPr bwMode="auto"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89" name="Google Shape;489;p5"/>
            <p:cNvSpPr/>
            <p:nvPr/>
          </p:nvSpPr>
          <p:spPr bwMode="auto"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90" name="Google Shape;490;p5"/>
            <p:cNvSpPr/>
            <p:nvPr/>
          </p:nvSpPr>
          <p:spPr bwMode="auto"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91" name="Google Shape;491;p5"/>
            <p:cNvSpPr/>
            <p:nvPr/>
          </p:nvSpPr>
          <p:spPr bwMode="auto"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92" name="Google Shape;492;p5"/>
            <p:cNvSpPr/>
            <p:nvPr/>
          </p:nvSpPr>
          <p:spPr bwMode="auto"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93" name="Google Shape;493;p5"/>
            <p:cNvSpPr/>
            <p:nvPr/>
          </p:nvSpPr>
          <p:spPr bwMode="auto"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94" name="Google Shape;494;p5"/>
            <p:cNvSpPr/>
            <p:nvPr/>
          </p:nvSpPr>
          <p:spPr bwMode="auto"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95" name="Google Shape;495;p5"/>
            <p:cNvSpPr/>
            <p:nvPr/>
          </p:nvSpPr>
          <p:spPr bwMode="auto"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96" name="Google Shape;496;p5"/>
            <p:cNvSpPr/>
            <p:nvPr/>
          </p:nvSpPr>
          <p:spPr bwMode="auto"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97" name="Google Shape;497;p5"/>
            <p:cNvSpPr/>
            <p:nvPr/>
          </p:nvSpPr>
          <p:spPr bwMode="auto"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98" name="Google Shape;498;p5"/>
            <p:cNvSpPr/>
            <p:nvPr/>
          </p:nvSpPr>
          <p:spPr bwMode="auto"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99" name="Google Shape;499;p5"/>
            <p:cNvSpPr/>
            <p:nvPr/>
          </p:nvSpPr>
          <p:spPr bwMode="auto"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00" name="Google Shape;500;p5"/>
            <p:cNvSpPr/>
            <p:nvPr/>
          </p:nvSpPr>
          <p:spPr bwMode="auto"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01" name="Google Shape;501;p5"/>
            <p:cNvSpPr/>
            <p:nvPr/>
          </p:nvSpPr>
          <p:spPr bwMode="auto"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02" name="Google Shape;502;p5"/>
            <p:cNvSpPr/>
            <p:nvPr/>
          </p:nvSpPr>
          <p:spPr bwMode="auto"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03" name="Google Shape;503;p5"/>
            <p:cNvSpPr/>
            <p:nvPr/>
          </p:nvSpPr>
          <p:spPr bwMode="auto"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04" name="Google Shape;504;p5"/>
            <p:cNvSpPr/>
            <p:nvPr/>
          </p:nvSpPr>
          <p:spPr bwMode="auto"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05" name="Google Shape;505;p5"/>
            <p:cNvSpPr/>
            <p:nvPr/>
          </p:nvSpPr>
          <p:spPr bwMode="auto"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06" name="Google Shape;506;p5"/>
            <p:cNvSpPr/>
            <p:nvPr/>
          </p:nvSpPr>
          <p:spPr bwMode="auto"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07" name="Google Shape;507;p5"/>
            <p:cNvSpPr/>
            <p:nvPr/>
          </p:nvSpPr>
          <p:spPr bwMode="auto"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08" name="Google Shape;508;p5"/>
            <p:cNvSpPr/>
            <p:nvPr/>
          </p:nvSpPr>
          <p:spPr bwMode="auto"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09" name="Google Shape;509;p5"/>
            <p:cNvSpPr/>
            <p:nvPr/>
          </p:nvSpPr>
          <p:spPr bwMode="auto"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10" name="Google Shape;510;p5"/>
            <p:cNvSpPr/>
            <p:nvPr/>
          </p:nvSpPr>
          <p:spPr bwMode="auto"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11" name="Google Shape;511;p5"/>
            <p:cNvSpPr/>
            <p:nvPr/>
          </p:nvSpPr>
          <p:spPr bwMode="auto"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12" name="Google Shape;512;p5"/>
            <p:cNvSpPr/>
            <p:nvPr/>
          </p:nvSpPr>
          <p:spPr bwMode="auto"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13" name="Google Shape;513;p5"/>
            <p:cNvSpPr/>
            <p:nvPr/>
          </p:nvSpPr>
          <p:spPr bwMode="auto"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14" name="Google Shape;514;p5"/>
            <p:cNvSpPr/>
            <p:nvPr/>
          </p:nvSpPr>
          <p:spPr bwMode="auto"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15" name="Google Shape;515;p5"/>
            <p:cNvSpPr/>
            <p:nvPr/>
          </p:nvSpPr>
          <p:spPr bwMode="auto"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16" name="Google Shape;516;p5"/>
            <p:cNvSpPr/>
            <p:nvPr/>
          </p:nvSpPr>
          <p:spPr bwMode="auto"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17" name="Google Shape;517;p5"/>
            <p:cNvSpPr/>
            <p:nvPr/>
          </p:nvSpPr>
          <p:spPr bwMode="auto"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18" name="Google Shape;518;p5"/>
            <p:cNvSpPr/>
            <p:nvPr/>
          </p:nvSpPr>
          <p:spPr bwMode="auto"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19" name="Google Shape;519;p5"/>
            <p:cNvSpPr/>
            <p:nvPr/>
          </p:nvSpPr>
          <p:spPr bwMode="auto"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20" name="Google Shape;520;p5"/>
            <p:cNvSpPr/>
            <p:nvPr/>
          </p:nvSpPr>
          <p:spPr bwMode="auto"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21" name="Google Shape;521;p5"/>
            <p:cNvSpPr/>
            <p:nvPr/>
          </p:nvSpPr>
          <p:spPr bwMode="auto"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22" name="Google Shape;522;p5"/>
            <p:cNvSpPr/>
            <p:nvPr/>
          </p:nvSpPr>
          <p:spPr bwMode="auto"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23" name="Google Shape;523;p5"/>
            <p:cNvSpPr/>
            <p:nvPr/>
          </p:nvSpPr>
          <p:spPr bwMode="auto"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24" name="Google Shape;524;p5"/>
            <p:cNvSpPr/>
            <p:nvPr/>
          </p:nvSpPr>
          <p:spPr bwMode="auto"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25" name="Google Shape;525;p5"/>
            <p:cNvSpPr/>
            <p:nvPr/>
          </p:nvSpPr>
          <p:spPr bwMode="auto"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26" name="Google Shape;526;p5"/>
            <p:cNvSpPr/>
            <p:nvPr/>
          </p:nvSpPr>
          <p:spPr bwMode="auto"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27" name="Google Shape;527;p5"/>
            <p:cNvSpPr/>
            <p:nvPr/>
          </p:nvSpPr>
          <p:spPr bwMode="auto"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28" name="Google Shape;528;p5"/>
            <p:cNvSpPr/>
            <p:nvPr/>
          </p:nvSpPr>
          <p:spPr bwMode="auto"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29" name="Google Shape;529;p5"/>
            <p:cNvSpPr/>
            <p:nvPr/>
          </p:nvSpPr>
          <p:spPr bwMode="auto"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30" name="Google Shape;530;p5"/>
            <p:cNvSpPr/>
            <p:nvPr/>
          </p:nvSpPr>
          <p:spPr bwMode="auto"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31" name="Google Shape;531;p5"/>
            <p:cNvSpPr/>
            <p:nvPr/>
          </p:nvSpPr>
          <p:spPr bwMode="auto"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32" name="Google Shape;532;p5"/>
            <p:cNvSpPr/>
            <p:nvPr/>
          </p:nvSpPr>
          <p:spPr bwMode="auto"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534" name="Google Shape;534;p5"/>
          <p:cNvSpPr txBox="1"/>
          <p:nvPr/>
        </p:nvSpPr>
        <p:spPr bwMode="auto">
          <a:xfrm>
            <a:off x="2775922" y="363026"/>
            <a:ext cx="7132987" cy="9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5000" b="1">
                <a:solidFill>
                  <a:srgbClr val="005970"/>
                </a:solidFill>
                <a:latin typeface="Arial"/>
                <a:ea typeface="Arial"/>
                <a:cs typeface="Arial"/>
              </a:rPr>
              <a:t>Результаты анализа:</a:t>
            </a:r>
            <a:endParaRPr/>
          </a:p>
        </p:txBody>
      </p:sp>
      <p:pic>
        <p:nvPicPr>
          <p:cNvPr id="77" name="Google Shape;291;p2"/>
          <p:cNvPicPr/>
          <p:nvPr/>
        </p:nvPicPr>
        <p:blipFill>
          <a:blip r:embed="rId2">
            <a:alphaModFix/>
          </a:blip>
          <a:srcRect t="15923" b="17239"/>
          <a:stretch/>
        </p:blipFill>
        <p:spPr bwMode="auto">
          <a:xfrm>
            <a:off x="1007390" y="0"/>
            <a:ext cx="1440000" cy="144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007389" y="1653027"/>
          <a:ext cx="18706454" cy="9368505"/>
        </p:xfrm>
        <a:graphic>
          <a:graphicData uri="http://schemas.openxmlformats.org/drawingml/2006/table">
            <a:tbl>
              <a:tblPr firstRow="1" bandRow="1">
                <a:tableStyleId>{58DF6DF7-C3A3-E35C-8F97-E72967EE2776}</a:tableStyleId>
              </a:tblPr>
              <a:tblGrid>
                <a:gridCol w="371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12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/>
                      </a:pPr>
                      <a:r>
                        <a:rPr lang="ru-RU" sz="3200" b="0" i="0" u="none" strike="noStrike" cap="none">
                          <a:solidFill>
                            <a:srgbClr val="005970"/>
                          </a:solidFill>
                          <a:latin typeface="Arial"/>
                          <a:ea typeface="Arial"/>
                          <a:cs typeface="Arial"/>
                        </a:rPr>
                        <a:t>Гипотеза исследования:</a:t>
                      </a:r>
                      <a:endParaRPr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Технические характеристики, такие  как:</a:t>
                      </a:r>
                    </a:p>
                    <a:p>
                      <a:pPr marL="394023" marR="0" lvl="0" indent="-394023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defRPr/>
                      </a:pPr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процессор (тип и кол-во ядер), </a:t>
                      </a:r>
                    </a:p>
                    <a:p>
                      <a:pPr marL="394023" marR="0" lvl="0" indent="-394023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defRPr/>
                      </a:pPr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оперативная память (тип и объем), </a:t>
                      </a:r>
                    </a:p>
                    <a:p>
                      <a:pPr marL="394023" marR="0" lvl="0" indent="-394023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defRPr/>
                      </a:pPr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жесткий диск (</a:t>
                      </a:r>
                      <a:r>
                        <a:rPr lang="en-CA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HDD</a:t>
                      </a:r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и </a:t>
                      </a:r>
                      <a:r>
                        <a:rPr lang="en-CA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SSD</a:t>
                      </a:r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), </a:t>
                      </a:r>
                    </a:p>
                    <a:p>
                      <a:pPr marL="394023" marR="0" lvl="0" indent="-394023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defRPr/>
                      </a:pPr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видеопроцессор, </a:t>
                      </a:r>
                    </a:p>
                    <a:p>
                      <a:pPr lvl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оказывают значительное влияние на цену и популярность персональных компьютеров при продаже в онлайн-магазинах.</a:t>
                      </a:r>
                    </a:p>
                    <a:p>
                      <a:pPr lvl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dirty="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505">
                <a:tc rowSpan="2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ru-RU" sz="3200" b="0" i="0" u="none" strike="noStrike" cap="none">
                          <a:solidFill>
                            <a:srgbClr val="005970"/>
                          </a:solidFill>
                          <a:latin typeface="Arial"/>
                          <a:ea typeface="Arial"/>
                          <a:cs typeface="Arial"/>
                        </a:rPr>
                        <a:t>Методы проверки гипотезы:</a:t>
                      </a:r>
                      <a:endParaRPr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14350" marR="0" lvl="0" indent="-5143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arenR"/>
                        <a:defRPr/>
                      </a:pPr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Построение графиков и таблиц: </a:t>
                      </a:r>
                      <a:r>
                        <a:rPr lang="ru-RU" sz="28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боксплоты</a:t>
                      </a:r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 (диаграммы размаха), гистограммы, круговые диаграммы, диаграммы распределения, тепловые карты.</a:t>
                      </a:r>
                      <a:endParaRPr dirty="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55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ru-RU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defRPr/>
                      </a:pPr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2) Статистические методы:</a:t>
                      </a:r>
                      <a:endParaRPr dirty="0"/>
                    </a:p>
                    <a:p>
                      <a:pPr marL="1710000" marR="0" lvl="0" indent="-457200" algn="l">
                        <a:spcBef>
                          <a:spcPts val="0"/>
                        </a:spcBef>
                        <a:buFont typeface="Arial"/>
                        <a:buChar char="•"/>
                        <a:defRPr/>
                      </a:pPr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Описательные статистики: центральная тенденция, дисперсия и форма распределения набора данных.  	</a:t>
                      </a:r>
                      <a:endParaRPr dirty="0"/>
                    </a:p>
                    <a:p>
                      <a:pPr marL="1710000" marR="0" lvl="0" indent="-457200" algn="l">
                        <a:spcBef>
                          <a:spcPts val="0"/>
                        </a:spcBef>
                        <a:buFont typeface="Arial"/>
                        <a:buChar char="•"/>
                        <a:defRPr/>
                      </a:pPr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Статистические критерии: о нормальности распределения и выявления взаимосвязей – критерии </a:t>
                      </a:r>
                      <a:r>
                        <a:rPr lang="ru-RU" sz="28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Спирмена</a:t>
                      </a:r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, Х2, Шапиро-</a:t>
                      </a:r>
                      <a:r>
                        <a:rPr lang="ru-RU" sz="28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Уилка</a:t>
                      </a:r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, </a:t>
                      </a:r>
                      <a:r>
                        <a:rPr lang="ru-RU" sz="28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Краскала-Уолиса</a:t>
                      </a:r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, Манна-Уитни.</a:t>
                      </a:r>
                      <a:endParaRPr lang="ru-RU" sz="2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lvl="0" algn="l">
                        <a:spcBef>
                          <a:spcPts val="0"/>
                        </a:spcBef>
                        <a:defRPr/>
                      </a:pPr>
                      <a:endParaRPr dirty="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294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ru-RU" sz="3200">
                          <a:solidFill>
                            <a:srgbClr val="005970"/>
                          </a:solidFill>
                        </a:rPr>
                        <a:t>Целевые показатели:</a:t>
                      </a:r>
                      <a:endParaRPr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По цене (</a:t>
                      </a: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price)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 проводился анализ всей совокупности значений в качестве </a:t>
                      </a:r>
                      <a:r>
                        <a:rPr lang="ru-RU" sz="2800" b="0" i="0" u="none" strike="noStrike" cap="none" spc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количественного признака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По популярности (кол-во продаж</a:t>
                      </a: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 sales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) – без учета нулевых продаж, значения разделены на группы: </a:t>
                      </a:r>
                      <a:r>
                        <a:rPr lang="ru-RU" sz="2800" b="0" i="0" u="none" strike="noStrike" cap="none" spc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1 группа 5-50 продаж, 2 группа &gt; 50 продаж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, анализ в качестве</a:t>
                      </a:r>
                      <a:r>
                        <a:rPr lang="ru-RU" sz="2800" b="0" i="0" u="none" strike="noStrike" cap="none" spc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 и категориального и количественного признака.</a:t>
                      </a:r>
                      <a:endParaRPr dirty="0"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40" name="Google Shape;540;p6"/>
          <p:cNvGrpSpPr/>
          <p:nvPr/>
        </p:nvGrpSpPr>
        <p:grpSpPr bwMode="auto"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541" name="Google Shape;541;p6"/>
            <p:cNvSpPr/>
            <p:nvPr/>
          </p:nvSpPr>
          <p:spPr bwMode="auto"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2" name="Google Shape;542;p6"/>
            <p:cNvSpPr/>
            <p:nvPr/>
          </p:nvSpPr>
          <p:spPr bwMode="auto"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3" name="Google Shape;543;p6"/>
            <p:cNvSpPr/>
            <p:nvPr/>
          </p:nvSpPr>
          <p:spPr bwMode="auto"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4" name="Google Shape;544;p6"/>
            <p:cNvSpPr/>
            <p:nvPr/>
          </p:nvSpPr>
          <p:spPr bwMode="auto"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5" name="Google Shape;545;p6"/>
            <p:cNvSpPr/>
            <p:nvPr/>
          </p:nvSpPr>
          <p:spPr bwMode="auto"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6" name="Google Shape;546;p6"/>
            <p:cNvSpPr/>
            <p:nvPr/>
          </p:nvSpPr>
          <p:spPr bwMode="auto"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7" name="Google Shape;547;p6"/>
            <p:cNvSpPr/>
            <p:nvPr/>
          </p:nvSpPr>
          <p:spPr bwMode="auto"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8" name="Google Shape;548;p6"/>
            <p:cNvSpPr/>
            <p:nvPr/>
          </p:nvSpPr>
          <p:spPr bwMode="auto"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9" name="Google Shape;549;p6"/>
            <p:cNvSpPr/>
            <p:nvPr/>
          </p:nvSpPr>
          <p:spPr bwMode="auto"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0" name="Google Shape;550;p6"/>
            <p:cNvSpPr/>
            <p:nvPr/>
          </p:nvSpPr>
          <p:spPr bwMode="auto"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1" name="Google Shape;551;p6"/>
            <p:cNvSpPr/>
            <p:nvPr/>
          </p:nvSpPr>
          <p:spPr bwMode="auto"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2" name="Google Shape;552;p6"/>
            <p:cNvSpPr/>
            <p:nvPr/>
          </p:nvSpPr>
          <p:spPr bwMode="auto"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3" name="Google Shape;553;p6"/>
            <p:cNvSpPr/>
            <p:nvPr/>
          </p:nvSpPr>
          <p:spPr bwMode="auto"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4" name="Google Shape;554;p6"/>
            <p:cNvSpPr/>
            <p:nvPr/>
          </p:nvSpPr>
          <p:spPr bwMode="auto"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5" name="Google Shape;555;p6"/>
            <p:cNvSpPr/>
            <p:nvPr/>
          </p:nvSpPr>
          <p:spPr bwMode="auto"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6" name="Google Shape;556;p6"/>
            <p:cNvSpPr/>
            <p:nvPr/>
          </p:nvSpPr>
          <p:spPr bwMode="auto"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7" name="Google Shape;557;p6"/>
            <p:cNvSpPr/>
            <p:nvPr/>
          </p:nvSpPr>
          <p:spPr bwMode="auto"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8" name="Google Shape;558;p6"/>
            <p:cNvSpPr/>
            <p:nvPr/>
          </p:nvSpPr>
          <p:spPr bwMode="auto"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9" name="Google Shape;559;p6"/>
            <p:cNvSpPr/>
            <p:nvPr/>
          </p:nvSpPr>
          <p:spPr bwMode="auto"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0" name="Google Shape;560;p6"/>
            <p:cNvSpPr/>
            <p:nvPr/>
          </p:nvSpPr>
          <p:spPr bwMode="auto"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1" name="Google Shape;561;p6"/>
            <p:cNvSpPr/>
            <p:nvPr/>
          </p:nvSpPr>
          <p:spPr bwMode="auto"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2" name="Google Shape;562;p6"/>
            <p:cNvSpPr/>
            <p:nvPr/>
          </p:nvSpPr>
          <p:spPr bwMode="auto"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3" name="Google Shape;563;p6"/>
            <p:cNvSpPr/>
            <p:nvPr/>
          </p:nvSpPr>
          <p:spPr bwMode="auto"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4" name="Google Shape;564;p6"/>
            <p:cNvSpPr/>
            <p:nvPr/>
          </p:nvSpPr>
          <p:spPr bwMode="auto"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5" name="Google Shape;565;p6"/>
            <p:cNvSpPr/>
            <p:nvPr/>
          </p:nvSpPr>
          <p:spPr bwMode="auto"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6" name="Google Shape;566;p6"/>
            <p:cNvSpPr/>
            <p:nvPr/>
          </p:nvSpPr>
          <p:spPr bwMode="auto"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7" name="Google Shape;567;p6"/>
            <p:cNvSpPr/>
            <p:nvPr/>
          </p:nvSpPr>
          <p:spPr bwMode="auto"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 bwMode="auto"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 bwMode="auto"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 bwMode="auto"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 bwMode="auto"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 bwMode="auto"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3" name="Google Shape;573;p6"/>
            <p:cNvSpPr/>
            <p:nvPr/>
          </p:nvSpPr>
          <p:spPr bwMode="auto"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4" name="Google Shape;574;p6"/>
            <p:cNvSpPr/>
            <p:nvPr/>
          </p:nvSpPr>
          <p:spPr bwMode="auto"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5" name="Google Shape;575;p6"/>
            <p:cNvSpPr/>
            <p:nvPr/>
          </p:nvSpPr>
          <p:spPr bwMode="auto"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6" name="Google Shape;576;p6"/>
            <p:cNvSpPr/>
            <p:nvPr/>
          </p:nvSpPr>
          <p:spPr bwMode="auto"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7" name="Google Shape;577;p6"/>
            <p:cNvSpPr/>
            <p:nvPr/>
          </p:nvSpPr>
          <p:spPr bwMode="auto"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8" name="Google Shape;578;p6"/>
            <p:cNvSpPr/>
            <p:nvPr/>
          </p:nvSpPr>
          <p:spPr bwMode="auto"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9" name="Google Shape;579;p6"/>
            <p:cNvSpPr/>
            <p:nvPr/>
          </p:nvSpPr>
          <p:spPr bwMode="auto"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0" name="Google Shape;580;p6"/>
            <p:cNvSpPr/>
            <p:nvPr/>
          </p:nvSpPr>
          <p:spPr bwMode="auto"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1" name="Google Shape;581;p6"/>
            <p:cNvSpPr/>
            <p:nvPr/>
          </p:nvSpPr>
          <p:spPr bwMode="auto"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2" name="Google Shape;582;p6"/>
            <p:cNvSpPr/>
            <p:nvPr/>
          </p:nvSpPr>
          <p:spPr bwMode="auto"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3" name="Google Shape;583;p6"/>
            <p:cNvSpPr/>
            <p:nvPr/>
          </p:nvSpPr>
          <p:spPr bwMode="auto"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4" name="Google Shape;584;p6"/>
            <p:cNvSpPr/>
            <p:nvPr/>
          </p:nvSpPr>
          <p:spPr bwMode="auto"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5" name="Google Shape;585;p6"/>
            <p:cNvSpPr/>
            <p:nvPr/>
          </p:nvSpPr>
          <p:spPr bwMode="auto"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6" name="Google Shape;586;p6"/>
            <p:cNvSpPr/>
            <p:nvPr/>
          </p:nvSpPr>
          <p:spPr bwMode="auto"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7" name="Google Shape;587;p6"/>
            <p:cNvSpPr/>
            <p:nvPr/>
          </p:nvSpPr>
          <p:spPr bwMode="auto"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8" name="Google Shape;588;p6"/>
            <p:cNvSpPr/>
            <p:nvPr/>
          </p:nvSpPr>
          <p:spPr bwMode="auto"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 bwMode="auto"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0" name="Google Shape;590;p6"/>
            <p:cNvSpPr/>
            <p:nvPr/>
          </p:nvSpPr>
          <p:spPr bwMode="auto"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1" name="Google Shape;591;p6"/>
            <p:cNvSpPr/>
            <p:nvPr/>
          </p:nvSpPr>
          <p:spPr bwMode="auto"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2" name="Google Shape;592;p6"/>
            <p:cNvSpPr/>
            <p:nvPr/>
          </p:nvSpPr>
          <p:spPr bwMode="auto"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3" name="Google Shape;593;p6"/>
            <p:cNvSpPr/>
            <p:nvPr/>
          </p:nvSpPr>
          <p:spPr bwMode="auto"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4" name="Google Shape;594;p6"/>
            <p:cNvSpPr/>
            <p:nvPr/>
          </p:nvSpPr>
          <p:spPr bwMode="auto"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5" name="Google Shape;595;p6"/>
            <p:cNvSpPr/>
            <p:nvPr/>
          </p:nvSpPr>
          <p:spPr bwMode="auto"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6" name="Google Shape;596;p6"/>
            <p:cNvSpPr/>
            <p:nvPr/>
          </p:nvSpPr>
          <p:spPr bwMode="auto"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7" name="Google Shape;597;p6"/>
            <p:cNvSpPr/>
            <p:nvPr/>
          </p:nvSpPr>
          <p:spPr bwMode="auto"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8" name="Google Shape;598;p6"/>
            <p:cNvSpPr/>
            <p:nvPr/>
          </p:nvSpPr>
          <p:spPr bwMode="auto"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9" name="Google Shape;599;p6"/>
            <p:cNvSpPr/>
            <p:nvPr/>
          </p:nvSpPr>
          <p:spPr bwMode="auto"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0" name="Google Shape;600;p6"/>
            <p:cNvSpPr/>
            <p:nvPr/>
          </p:nvSpPr>
          <p:spPr bwMode="auto"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1" name="Google Shape;601;p6"/>
            <p:cNvSpPr/>
            <p:nvPr/>
          </p:nvSpPr>
          <p:spPr bwMode="auto"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2" name="Google Shape;602;p6"/>
            <p:cNvSpPr/>
            <p:nvPr/>
          </p:nvSpPr>
          <p:spPr bwMode="auto"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3" name="Google Shape;603;p6"/>
            <p:cNvSpPr/>
            <p:nvPr/>
          </p:nvSpPr>
          <p:spPr bwMode="auto"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4" name="Google Shape;604;p6"/>
            <p:cNvSpPr/>
            <p:nvPr/>
          </p:nvSpPr>
          <p:spPr bwMode="auto"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5" name="Google Shape;605;p6"/>
            <p:cNvSpPr/>
            <p:nvPr/>
          </p:nvSpPr>
          <p:spPr bwMode="auto"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6" name="Google Shape;606;p6"/>
            <p:cNvSpPr/>
            <p:nvPr/>
          </p:nvSpPr>
          <p:spPr bwMode="auto"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7" name="Google Shape;607;p6"/>
            <p:cNvSpPr/>
            <p:nvPr/>
          </p:nvSpPr>
          <p:spPr bwMode="auto"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8" name="Google Shape;608;p6"/>
            <p:cNvSpPr/>
            <p:nvPr/>
          </p:nvSpPr>
          <p:spPr bwMode="auto"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9" name="Google Shape;609;p6"/>
            <p:cNvSpPr/>
            <p:nvPr/>
          </p:nvSpPr>
          <p:spPr bwMode="auto"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0" name="Google Shape;610;p6"/>
            <p:cNvSpPr/>
            <p:nvPr/>
          </p:nvSpPr>
          <p:spPr bwMode="auto"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1" name="Google Shape;611;p6"/>
            <p:cNvSpPr/>
            <p:nvPr/>
          </p:nvSpPr>
          <p:spPr bwMode="auto"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2" name="Google Shape;612;p6"/>
            <p:cNvSpPr/>
            <p:nvPr/>
          </p:nvSpPr>
          <p:spPr bwMode="auto"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614" name="Google Shape;614;p6"/>
          <p:cNvSpPr txBox="1"/>
          <p:nvPr/>
        </p:nvSpPr>
        <p:spPr bwMode="auto">
          <a:xfrm>
            <a:off x="2579961" y="363091"/>
            <a:ext cx="7504947" cy="9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5000" b="1">
                <a:solidFill>
                  <a:srgbClr val="005970"/>
                </a:solidFill>
                <a:latin typeface="Arial"/>
                <a:ea typeface="Arial"/>
                <a:cs typeface="Arial"/>
              </a:rPr>
              <a:t>Результаты анализа:</a:t>
            </a:r>
            <a:endParaRPr/>
          </a:p>
        </p:txBody>
      </p:sp>
      <p:grpSp>
        <p:nvGrpSpPr>
          <p:cNvPr id="78" name="Google Shape;277;p2"/>
          <p:cNvGrpSpPr/>
          <p:nvPr/>
        </p:nvGrpSpPr>
        <p:grpSpPr bwMode="auto">
          <a:xfrm>
            <a:off x="950050" y="96158"/>
            <a:ext cx="1440000" cy="1440000"/>
            <a:chOff x="4098847" y="618871"/>
            <a:chExt cx="289377" cy="282136"/>
          </a:xfrm>
        </p:grpSpPr>
        <p:sp>
          <p:nvSpPr>
            <p:cNvPr id="79" name="Google Shape;278;p2"/>
            <p:cNvSpPr/>
            <p:nvPr/>
          </p:nvSpPr>
          <p:spPr bwMode="auto">
            <a:xfrm>
              <a:off x="4098847" y="618871"/>
              <a:ext cx="216235" cy="282136"/>
            </a:xfrm>
            <a:custGeom>
              <a:avLst/>
              <a:gdLst/>
              <a:ahLst/>
              <a:cxnLst/>
              <a:rect l="l" t="t" r="r" b="b"/>
              <a:pathLst>
                <a:path w="105" h="137" extrusionOk="0">
                  <a:moveTo>
                    <a:pt x="105" y="111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5" y="128"/>
                    <a:pt x="96" y="137"/>
                    <a:pt x="84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9" y="137"/>
                    <a:pt x="0" y="128"/>
                    <a:pt x="0" y="1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0" name="Google Shape;279;p2"/>
            <p:cNvSpPr/>
            <p:nvPr/>
          </p:nvSpPr>
          <p:spPr bwMode="auto">
            <a:xfrm>
              <a:off x="4315082" y="690950"/>
              <a:ext cx="0" cy="35010"/>
            </a:xfrm>
            <a:custGeom>
              <a:avLst/>
              <a:gdLst/>
              <a:ahLst/>
              <a:cxnLst/>
              <a:rect l="l" t="t" r="r" b="b"/>
              <a:pathLst>
                <a:path w="120000" h="34" extrusionOk="0">
                  <a:moveTo>
                    <a:pt x="0" y="0"/>
                  </a:moveTo>
                  <a:lnTo>
                    <a:pt x="0" y="22"/>
                  </a:lnTo>
                  <a:lnTo>
                    <a:pt x="0" y="34"/>
                  </a:lnTo>
                  <a:lnTo>
                    <a:pt x="0" y="34"/>
                  </a:ln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1" name="Google Shape;280;p2"/>
            <p:cNvSpPr/>
            <p:nvPr/>
          </p:nvSpPr>
          <p:spPr bwMode="auto">
            <a:xfrm>
              <a:off x="4243004" y="662119"/>
              <a:ext cx="28831" cy="26772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14" y="13"/>
                  </a:moveTo>
                  <a:cubicBezTo>
                    <a:pt x="6" y="13"/>
                    <a:pt x="0" y="7"/>
                    <a:pt x="0" y="0"/>
                  </a:cubicBez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82" name="Google Shape;281;p2"/>
            <p:cNvCxnSpPr>
              <a:cxnSpLocks/>
            </p:cNvCxnSpPr>
            <p:nvPr/>
          </p:nvCxnSpPr>
          <p:spPr bwMode="auto">
            <a:xfrm rot="10800000">
              <a:off x="4243004" y="627019"/>
              <a:ext cx="0" cy="351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282;p2"/>
            <p:cNvCxnSpPr>
              <a:cxnSpLocks/>
            </p:cNvCxnSpPr>
            <p:nvPr/>
          </p:nvCxnSpPr>
          <p:spPr bwMode="auto">
            <a:xfrm>
              <a:off x="4271835" y="688891"/>
              <a:ext cx="351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283;p2"/>
            <p:cNvCxnSpPr>
              <a:cxnSpLocks/>
            </p:cNvCxnSpPr>
            <p:nvPr/>
          </p:nvCxnSpPr>
          <p:spPr bwMode="auto">
            <a:xfrm>
              <a:off x="4243004" y="618871"/>
              <a:ext cx="72000" cy="699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284;p2"/>
            <p:cNvSpPr/>
            <p:nvPr/>
          </p:nvSpPr>
          <p:spPr bwMode="auto">
            <a:xfrm>
              <a:off x="4236826" y="725959"/>
              <a:ext cx="126652" cy="121504"/>
            </a:xfrm>
            <a:custGeom>
              <a:avLst/>
              <a:gdLst/>
              <a:ahLst/>
              <a:cxnLst/>
              <a:rect l="l" t="t" r="r" b="b"/>
              <a:pathLst>
                <a:path w="61" h="59" extrusionOk="0">
                  <a:moveTo>
                    <a:pt x="50" y="10"/>
                  </a:moveTo>
                  <a:cubicBezTo>
                    <a:pt x="61" y="21"/>
                    <a:pt x="61" y="38"/>
                    <a:pt x="50" y="49"/>
                  </a:cubicBezTo>
                  <a:cubicBezTo>
                    <a:pt x="47" y="53"/>
                    <a:pt x="43" y="55"/>
                    <a:pt x="38" y="56"/>
                  </a:cubicBezTo>
                  <a:cubicBezTo>
                    <a:pt x="29" y="59"/>
                    <a:pt x="18" y="57"/>
                    <a:pt x="11" y="49"/>
                  </a:cubicBezTo>
                  <a:cubicBezTo>
                    <a:pt x="0" y="38"/>
                    <a:pt x="0" y="21"/>
                    <a:pt x="11" y="10"/>
                  </a:cubicBezTo>
                  <a:cubicBezTo>
                    <a:pt x="18" y="3"/>
                    <a:pt x="29" y="0"/>
                    <a:pt x="38" y="3"/>
                  </a:cubicBezTo>
                  <a:cubicBezTo>
                    <a:pt x="43" y="4"/>
                    <a:pt x="47" y="7"/>
                    <a:pt x="50" y="10"/>
                  </a:cubicBezTo>
                  <a:close/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86" name="Google Shape;285;p2"/>
            <p:cNvCxnSpPr>
              <a:cxnSpLocks/>
            </p:cNvCxnSpPr>
            <p:nvPr/>
          </p:nvCxnSpPr>
          <p:spPr bwMode="auto">
            <a:xfrm>
              <a:off x="4340824" y="826869"/>
              <a:ext cx="47400" cy="474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286;p2"/>
            <p:cNvCxnSpPr>
              <a:cxnSpLocks/>
            </p:cNvCxnSpPr>
            <p:nvPr/>
          </p:nvCxnSpPr>
          <p:spPr bwMode="auto">
            <a:xfrm>
              <a:off x="4144153" y="730078"/>
              <a:ext cx="825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287;p2"/>
            <p:cNvCxnSpPr>
              <a:cxnSpLocks/>
            </p:cNvCxnSpPr>
            <p:nvPr/>
          </p:nvCxnSpPr>
          <p:spPr bwMode="auto">
            <a:xfrm>
              <a:off x="4144153" y="769207"/>
              <a:ext cx="660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288;p2"/>
            <p:cNvCxnSpPr>
              <a:cxnSpLocks/>
            </p:cNvCxnSpPr>
            <p:nvPr/>
          </p:nvCxnSpPr>
          <p:spPr bwMode="auto">
            <a:xfrm>
              <a:off x="4144153" y="810394"/>
              <a:ext cx="660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1" name="Google Shape;613;p6"/>
          <p:cNvSpPr txBox="1"/>
          <p:nvPr/>
        </p:nvSpPr>
        <p:spPr bwMode="auto">
          <a:xfrm>
            <a:off x="950589" y="1730342"/>
            <a:ext cx="18672890" cy="152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07000"/>
              </a:lnSpc>
              <a:defRPr/>
            </a:pPr>
            <a:r>
              <a:rPr lang="ru-RU" sz="3200">
                <a:solidFill>
                  <a:srgbClr val="005970"/>
                </a:solidFill>
              </a:rPr>
              <a:t>Рассмотрим анализ цены:</a:t>
            </a:r>
          </a:p>
          <a:p>
            <a:pPr algn="l">
              <a:lnSpc>
                <a:spcPct val="107000"/>
              </a:lnSpc>
              <a:defRPr/>
            </a:pPr>
            <a:r>
              <a:rPr lang="ru-RU" sz="2800">
                <a:solidFill>
                  <a:schemeClr val="tx1"/>
                </a:solidFill>
              </a:rPr>
              <a:t>Боксплот и гистограмма показывают на большой размах в данных, что подтверждается и показателями описательной статистики (min=15222 и max=235900). </a:t>
            </a:r>
            <a:endParaRPr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400998" y="3453641"/>
            <a:ext cx="5285242" cy="377647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42831" y="7167587"/>
            <a:ext cx="5047498" cy="407823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50050" y="3443073"/>
            <a:ext cx="5285242" cy="37764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114642" y="7230225"/>
            <a:ext cx="5120650" cy="377647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 bwMode="auto">
          <a:xfrm>
            <a:off x="13025214" y="3504888"/>
            <a:ext cx="6598299" cy="606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ru-RU" sz="2800">
                <a:solidFill>
                  <a:schemeClr val="tx1"/>
                </a:solidFill>
              </a:rPr>
              <a:t>По графикам основная часть выборки находится в диапазоне цен от 30 до 85 тыс. руб. </a:t>
            </a:r>
          </a:p>
          <a:p>
            <a:pPr algn="l">
              <a:defRPr/>
            </a:pPr>
            <a:endParaRPr lang="ru-RU" sz="280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ru-RU" sz="2800">
                <a:solidFill>
                  <a:schemeClr val="tx1"/>
                </a:solidFill>
              </a:rPr>
              <a:t>Условно можно выделить ценовые диапазоны:</a:t>
            </a:r>
            <a:endParaRPr/>
          </a:p>
          <a:p>
            <a:pPr algn="l"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</a:rPr>
              <a:t> эконом-сегмент - 30-40 тыс. руб.</a:t>
            </a:r>
            <a:endParaRPr/>
          </a:p>
          <a:p>
            <a:pPr algn="l"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</a:rPr>
              <a:t> средний - 40-60 тыс. руб.</a:t>
            </a:r>
            <a:endParaRPr/>
          </a:p>
          <a:p>
            <a:pPr algn="l"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</a:rPr>
              <a:t> премиум - 60-85 тыс. руб.</a:t>
            </a:r>
          </a:p>
          <a:p>
            <a:pPr algn="l">
              <a:buFont typeface="Arial"/>
              <a:buChar char="•"/>
              <a:defRPr/>
            </a:pPr>
            <a:endParaRPr/>
          </a:p>
          <a:p>
            <a:pPr algn="l">
              <a:buFont typeface="Arial"/>
              <a:buChar char="•"/>
              <a:defRPr/>
            </a:pPr>
            <a:endParaRPr/>
          </a:p>
          <a:p>
            <a:pPr algn="l">
              <a:defRPr/>
            </a:pPr>
            <a:r>
              <a:rPr lang="ru-RU" sz="2800">
                <a:solidFill>
                  <a:schemeClr val="tx1"/>
                </a:solidFill>
              </a:rPr>
              <a:t>Наличие выбросов говорит о более дорогих моделях компьютеров, количество которых уменьшается с ростом цены.</a:t>
            </a:r>
            <a:endParaRPr/>
          </a:p>
        </p:txBody>
      </p:sp>
      <p:sp>
        <p:nvSpPr>
          <p:cNvPr id="16" name="Стрелка вправо 15"/>
          <p:cNvSpPr/>
          <p:nvPr/>
        </p:nvSpPr>
        <p:spPr bwMode="auto">
          <a:xfrm>
            <a:off x="6332434" y="5031740"/>
            <a:ext cx="971420" cy="5991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4" name="Стрелка вправо 103"/>
          <p:cNvSpPr/>
          <p:nvPr/>
        </p:nvSpPr>
        <p:spPr bwMode="auto">
          <a:xfrm>
            <a:off x="6332434" y="8655119"/>
            <a:ext cx="971420" cy="5991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40" name="Google Shape;540;p6"/>
          <p:cNvGrpSpPr/>
          <p:nvPr/>
        </p:nvGrpSpPr>
        <p:grpSpPr bwMode="auto"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541" name="Google Shape;541;p6"/>
            <p:cNvSpPr/>
            <p:nvPr/>
          </p:nvSpPr>
          <p:spPr bwMode="auto"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2" name="Google Shape;542;p6"/>
            <p:cNvSpPr/>
            <p:nvPr/>
          </p:nvSpPr>
          <p:spPr bwMode="auto"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3" name="Google Shape;543;p6"/>
            <p:cNvSpPr/>
            <p:nvPr/>
          </p:nvSpPr>
          <p:spPr bwMode="auto"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4" name="Google Shape;544;p6"/>
            <p:cNvSpPr/>
            <p:nvPr/>
          </p:nvSpPr>
          <p:spPr bwMode="auto"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5" name="Google Shape;545;p6"/>
            <p:cNvSpPr/>
            <p:nvPr/>
          </p:nvSpPr>
          <p:spPr bwMode="auto"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6" name="Google Shape;546;p6"/>
            <p:cNvSpPr/>
            <p:nvPr/>
          </p:nvSpPr>
          <p:spPr bwMode="auto"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7" name="Google Shape;547;p6"/>
            <p:cNvSpPr/>
            <p:nvPr/>
          </p:nvSpPr>
          <p:spPr bwMode="auto"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8" name="Google Shape;548;p6"/>
            <p:cNvSpPr/>
            <p:nvPr/>
          </p:nvSpPr>
          <p:spPr bwMode="auto"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9" name="Google Shape;549;p6"/>
            <p:cNvSpPr/>
            <p:nvPr/>
          </p:nvSpPr>
          <p:spPr bwMode="auto"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0" name="Google Shape;550;p6"/>
            <p:cNvSpPr/>
            <p:nvPr/>
          </p:nvSpPr>
          <p:spPr bwMode="auto"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1" name="Google Shape;551;p6"/>
            <p:cNvSpPr/>
            <p:nvPr/>
          </p:nvSpPr>
          <p:spPr bwMode="auto"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2" name="Google Shape;552;p6"/>
            <p:cNvSpPr/>
            <p:nvPr/>
          </p:nvSpPr>
          <p:spPr bwMode="auto"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3" name="Google Shape;553;p6"/>
            <p:cNvSpPr/>
            <p:nvPr/>
          </p:nvSpPr>
          <p:spPr bwMode="auto"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4" name="Google Shape;554;p6"/>
            <p:cNvSpPr/>
            <p:nvPr/>
          </p:nvSpPr>
          <p:spPr bwMode="auto"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5" name="Google Shape;555;p6"/>
            <p:cNvSpPr/>
            <p:nvPr/>
          </p:nvSpPr>
          <p:spPr bwMode="auto"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6" name="Google Shape;556;p6"/>
            <p:cNvSpPr/>
            <p:nvPr/>
          </p:nvSpPr>
          <p:spPr bwMode="auto"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7" name="Google Shape;557;p6"/>
            <p:cNvSpPr/>
            <p:nvPr/>
          </p:nvSpPr>
          <p:spPr bwMode="auto"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8" name="Google Shape;558;p6"/>
            <p:cNvSpPr/>
            <p:nvPr/>
          </p:nvSpPr>
          <p:spPr bwMode="auto"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9" name="Google Shape;559;p6"/>
            <p:cNvSpPr/>
            <p:nvPr/>
          </p:nvSpPr>
          <p:spPr bwMode="auto"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0" name="Google Shape;560;p6"/>
            <p:cNvSpPr/>
            <p:nvPr/>
          </p:nvSpPr>
          <p:spPr bwMode="auto"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1" name="Google Shape;561;p6"/>
            <p:cNvSpPr/>
            <p:nvPr/>
          </p:nvSpPr>
          <p:spPr bwMode="auto"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2" name="Google Shape;562;p6"/>
            <p:cNvSpPr/>
            <p:nvPr/>
          </p:nvSpPr>
          <p:spPr bwMode="auto"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3" name="Google Shape;563;p6"/>
            <p:cNvSpPr/>
            <p:nvPr/>
          </p:nvSpPr>
          <p:spPr bwMode="auto"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4" name="Google Shape;564;p6"/>
            <p:cNvSpPr/>
            <p:nvPr/>
          </p:nvSpPr>
          <p:spPr bwMode="auto"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5" name="Google Shape;565;p6"/>
            <p:cNvSpPr/>
            <p:nvPr/>
          </p:nvSpPr>
          <p:spPr bwMode="auto"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6" name="Google Shape;566;p6"/>
            <p:cNvSpPr/>
            <p:nvPr/>
          </p:nvSpPr>
          <p:spPr bwMode="auto"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7" name="Google Shape;567;p6"/>
            <p:cNvSpPr/>
            <p:nvPr/>
          </p:nvSpPr>
          <p:spPr bwMode="auto"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 bwMode="auto"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 bwMode="auto"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 bwMode="auto"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 bwMode="auto"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 bwMode="auto"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3" name="Google Shape;573;p6"/>
            <p:cNvSpPr/>
            <p:nvPr/>
          </p:nvSpPr>
          <p:spPr bwMode="auto"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4" name="Google Shape;574;p6"/>
            <p:cNvSpPr/>
            <p:nvPr/>
          </p:nvSpPr>
          <p:spPr bwMode="auto"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5" name="Google Shape;575;p6"/>
            <p:cNvSpPr/>
            <p:nvPr/>
          </p:nvSpPr>
          <p:spPr bwMode="auto"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6" name="Google Shape;576;p6"/>
            <p:cNvSpPr/>
            <p:nvPr/>
          </p:nvSpPr>
          <p:spPr bwMode="auto"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7" name="Google Shape;577;p6"/>
            <p:cNvSpPr/>
            <p:nvPr/>
          </p:nvSpPr>
          <p:spPr bwMode="auto"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8" name="Google Shape;578;p6"/>
            <p:cNvSpPr/>
            <p:nvPr/>
          </p:nvSpPr>
          <p:spPr bwMode="auto"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9" name="Google Shape;579;p6"/>
            <p:cNvSpPr/>
            <p:nvPr/>
          </p:nvSpPr>
          <p:spPr bwMode="auto"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0" name="Google Shape;580;p6"/>
            <p:cNvSpPr/>
            <p:nvPr/>
          </p:nvSpPr>
          <p:spPr bwMode="auto"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1" name="Google Shape;581;p6"/>
            <p:cNvSpPr/>
            <p:nvPr/>
          </p:nvSpPr>
          <p:spPr bwMode="auto"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2" name="Google Shape;582;p6"/>
            <p:cNvSpPr/>
            <p:nvPr/>
          </p:nvSpPr>
          <p:spPr bwMode="auto"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3" name="Google Shape;583;p6"/>
            <p:cNvSpPr/>
            <p:nvPr/>
          </p:nvSpPr>
          <p:spPr bwMode="auto"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4" name="Google Shape;584;p6"/>
            <p:cNvSpPr/>
            <p:nvPr/>
          </p:nvSpPr>
          <p:spPr bwMode="auto"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5" name="Google Shape;585;p6"/>
            <p:cNvSpPr/>
            <p:nvPr/>
          </p:nvSpPr>
          <p:spPr bwMode="auto"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6" name="Google Shape;586;p6"/>
            <p:cNvSpPr/>
            <p:nvPr/>
          </p:nvSpPr>
          <p:spPr bwMode="auto"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7" name="Google Shape;587;p6"/>
            <p:cNvSpPr/>
            <p:nvPr/>
          </p:nvSpPr>
          <p:spPr bwMode="auto"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8" name="Google Shape;588;p6"/>
            <p:cNvSpPr/>
            <p:nvPr/>
          </p:nvSpPr>
          <p:spPr bwMode="auto"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 bwMode="auto"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0" name="Google Shape;590;p6"/>
            <p:cNvSpPr/>
            <p:nvPr/>
          </p:nvSpPr>
          <p:spPr bwMode="auto"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1" name="Google Shape;591;p6"/>
            <p:cNvSpPr/>
            <p:nvPr/>
          </p:nvSpPr>
          <p:spPr bwMode="auto"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2" name="Google Shape;592;p6"/>
            <p:cNvSpPr/>
            <p:nvPr/>
          </p:nvSpPr>
          <p:spPr bwMode="auto"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3" name="Google Shape;593;p6"/>
            <p:cNvSpPr/>
            <p:nvPr/>
          </p:nvSpPr>
          <p:spPr bwMode="auto"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4" name="Google Shape;594;p6"/>
            <p:cNvSpPr/>
            <p:nvPr/>
          </p:nvSpPr>
          <p:spPr bwMode="auto"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5" name="Google Shape;595;p6"/>
            <p:cNvSpPr/>
            <p:nvPr/>
          </p:nvSpPr>
          <p:spPr bwMode="auto"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6" name="Google Shape;596;p6"/>
            <p:cNvSpPr/>
            <p:nvPr/>
          </p:nvSpPr>
          <p:spPr bwMode="auto"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7" name="Google Shape;597;p6"/>
            <p:cNvSpPr/>
            <p:nvPr/>
          </p:nvSpPr>
          <p:spPr bwMode="auto"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8" name="Google Shape;598;p6"/>
            <p:cNvSpPr/>
            <p:nvPr/>
          </p:nvSpPr>
          <p:spPr bwMode="auto"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9" name="Google Shape;599;p6"/>
            <p:cNvSpPr/>
            <p:nvPr/>
          </p:nvSpPr>
          <p:spPr bwMode="auto"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0" name="Google Shape;600;p6"/>
            <p:cNvSpPr/>
            <p:nvPr/>
          </p:nvSpPr>
          <p:spPr bwMode="auto"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1" name="Google Shape;601;p6"/>
            <p:cNvSpPr/>
            <p:nvPr/>
          </p:nvSpPr>
          <p:spPr bwMode="auto"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2" name="Google Shape;602;p6"/>
            <p:cNvSpPr/>
            <p:nvPr/>
          </p:nvSpPr>
          <p:spPr bwMode="auto"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3" name="Google Shape;603;p6"/>
            <p:cNvSpPr/>
            <p:nvPr/>
          </p:nvSpPr>
          <p:spPr bwMode="auto"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4" name="Google Shape;604;p6"/>
            <p:cNvSpPr/>
            <p:nvPr/>
          </p:nvSpPr>
          <p:spPr bwMode="auto"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5" name="Google Shape;605;p6"/>
            <p:cNvSpPr/>
            <p:nvPr/>
          </p:nvSpPr>
          <p:spPr bwMode="auto"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6" name="Google Shape;606;p6"/>
            <p:cNvSpPr/>
            <p:nvPr/>
          </p:nvSpPr>
          <p:spPr bwMode="auto"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7" name="Google Shape;607;p6"/>
            <p:cNvSpPr/>
            <p:nvPr/>
          </p:nvSpPr>
          <p:spPr bwMode="auto"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8" name="Google Shape;608;p6"/>
            <p:cNvSpPr/>
            <p:nvPr/>
          </p:nvSpPr>
          <p:spPr bwMode="auto"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9" name="Google Shape;609;p6"/>
            <p:cNvSpPr/>
            <p:nvPr/>
          </p:nvSpPr>
          <p:spPr bwMode="auto"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0" name="Google Shape;610;p6"/>
            <p:cNvSpPr/>
            <p:nvPr/>
          </p:nvSpPr>
          <p:spPr bwMode="auto"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1" name="Google Shape;611;p6"/>
            <p:cNvSpPr/>
            <p:nvPr/>
          </p:nvSpPr>
          <p:spPr bwMode="auto"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2" name="Google Shape;612;p6"/>
            <p:cNvSpPr/>
            <p:nvPr/>
          </p:nvSpPr>
          <p:spPr bwMode="auto"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614" name="Google Shape;614;p6"/>
          <p:cNvSpPr txBox="1"/>
          <p:nvPr/>
        </p:nvSpPr>
        <p:spPr bwMode="auto">
          <a:xfrm>
            <a:off x="2579961" y="363091"/>
            <a:ext cx="7504947" cy="9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5000" b="1">
                <a:solidFill>
                  <a:srgbClr val="005970"/>
                </a:solidFill>
                <a:latin typeface="Arial"/>
                <a:ea typeface="Arial"/>
                <a:cs typeface="Arial"/>
              </a:rPr>
              <a:t>Результаты анализа:</a:t>
            </a:r>
            <a:endParaRPr/>
          </a:p>
        </p:txBody>
      </p:sp>
      <p:grpSp>
        <p:nvGrpSpPr>
          <p:cNvPr id="78" name="Google Shape;277;p2"/>
          <p:cNvGrpSpPr/>
          <p:nvPr/>
        </p:nvGrpSpPr>
        <p:grpSpPr bwMode="auto">
          <a:xfrm>
            <a:off x="950050" y="96158"/>
            <a:ext cx="1440000" cy="1440000"/>
            <a:chOff x="4098847" y="618871"/>
            <a:chExt cx="289377" cy="282136"/>
          </a:xfrm>
        </p:grpSpPr>
        <p:sp>
          <p:nvSpPr>
            <p:cNvPr id="79" name="Google Shape;278;p2"/>
            <p:cNvSpPr/>
            <p:nvPr/>
          </p:nvSpPr>
          <p:spPr bwMode="auto">
            <a:xfrm>
              <a:off x="4098847" y="618871"/>
              <a:ext cx="216235" cy="282136"/>
            </a:xfrm>
            <a:custGeom>
              <a:avLst/>
              <a:gdLst/>
              <a:ahLst/>
              <a:cxnLst/>
              <a:rect l="l" t="t" r="r" b="b"/>
              <a:pathLst>
                <a:path w="105" h="137" extrusionOk="0">
                  <a:moveTo>
                    <a:pt x="105" y="111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5" y="128"/>
                    <a:pt x="96" y="137"/>
                    <a:pt x="84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9" y="137"/>
                    <a:pt x="0" y="128"/>
                    <a:pt x="0" y="1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0" name="Google Shape;279;p2"/>
            <p:cNvSpPr/>
            <p:nvPr/>
          </p:nvSpPr>
          <p:spPr bwMode="auto">
            <a:xfrm>
              <a:off x="4315082" y="690950"/>
              <a:ext cx="0" cy="35010"/>
            </a:xfrm>
            <a:custGeom>
              <a:avLst/>
              <a:gdLst/>
              <a:ahLst/>
              <a:cxnLst/>
              <a:rect l="l" t="t" r="r" b="b"/>
              <a:pathLst>
                <a:path w="120000" h="34" extrusionOk="0">
                  <a:moveTo>
                    <a:pt x="0" y="0"/>
                  </a:moveTo>
                  <a:lnTo>
                    <a:pt x="0" y="22"/>
                  </a:lnTo>
                  <a:lnTo>
                    <a:pt x="0" y="34"/>
                  </a:lnTo>
                  <a:lnTo>
                    <a:pt x="0" y="34"/>
                  </a:ln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1" name="Google Shape;280;p2"/>
            <p:cNvSpPr/>
            <p:nvPr/>
          </p:nvSpPr>
          <p:spPr bwMode="auto">
            <a:xfrm>
              <a:off x="4243004" y="662119"/>
              <a:ext cx="28831" cy="26772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14" y="13"/>
                  </a:moveTo>
                  <a:cubicBezTo>
                    <a:pt x="6" y="13"/>
                    <a:pt x="0" y="7"/>
                    <a:pt x="0" y="0"/>
                  </a:cubicBez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82" name="Google Shape;281;p2"/>
            <p:cNvCxnSpPr>
              <a:cxnSpLocks/>
            </p:cNvCxnSpPr>
            <p:nvPr/>
          </p:nvCxnSpPr>
          <p:spPr bwMode="auto">
            <a:xfrm rot="10800000">
              <a:off x="4243004" y="627019"/>
              <a:ext cx="0" cy="351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282;p2"/>
            <p:cNvCxnSpPr>
              <a:cxnSpLocks/>
            </p:cNvCxnSpPr>
            <p:nvPr/>
          </p:nvCxnSpPr>
          <p:spPr bwMode="auto">
            <a:xfrm>
              <a:off x="4271835" y="688891"/>
              <a:ext cx="351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283;p2"/>
            <p:cNvCxnSpPr>
              <a:cxnSpLocks/>
            </p:cNvCxnSpPr>
            <p:nvPr/>
          </p:nvCxnSpPr>
          <p:spPr bwMode="auto">
            <a:xfrm>
              <a:off x="4243004" y="618871"/>
              <a:ext cx="72000" cy="699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284;p2"/>
            <p:cNvSpPr/>
            <p:nvPr/>
          </p:nvSpPr>
          <p:spPr bwMode="auto">
            <a:xfrm>
              <a:off x="4236826" y="725959"/>
              <a:ext cx="126652" cy="121504"/>
            </a:xfrm>
            <a:custGeom>
              <a:avLst/>
              <a:gdLst/>
              <a:ahLst/>
              <a:cxnLst/>
              <a:rect l="l" t="t" r="r" b="b"/>
              <a:pathLst>
                <a:path w="61" h="59" extrusionOk="0">
                  <a:moveTo>
                    <a:pt x="50" y="10"/>
                  </a:moveTo>
                  <a:cubicBezTo>
                    <a:pt x="61" y="21"/>
                    <a:pt x="61" y="38"/>
                    <a:pt x="50" y="49"/>
                  </a:cubicBezTo>
                  <a:cubicBezTo>
                    <a:pt x="47" y="53"/>
                    <a:pt x="43" y="55"/>
                    <a:pt x="38" y="56"/>
                  </a:cubicBezTo>
                  <a:cubicBezTo>
                    <a:pt x="29" y="59"/>
                    <a:pt x="18" y="57"/>
                    <a:pt x="11" y="49"/>
                  </a:cubicBezTo>
                  <a:cubicBezTo>
                    <a:pt x="0" y="38"/>
                    <a:pt x="0" y="21"/>
                    <a:pt x="11" y="10"/>
                  </a:cubicBezTo>
                  <a:cubicBezTo>
                    <a:pt x="18" y="3"/>
                    <a:pt x="29" y="0"/>
                    <a:pt x="38" y="3"/>
                  </a:cubicBezTo>
                  <a:cubicBezTo>
                    <a:pt x="43" y="4"/>
                    <a:pt x="47" y="7"/>
                    <a:pt x="50" y="10"/>
                  </a:cubicBezTo>
                  <a:close/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86" name="Google Shape;285;p2"/>
            <p:cNvCxnSpPr>
              <a:cxnSpLocks/>
            </p:cNvCxnSpPr>
            <p:nvPr/>
          </p:nvCxnSpPr>
          <p:spPr bwMode="auto">
            <a:xfrm>
              <a:off x="4340824" y="826869"/>
              <a:ext cx="47400" cy="474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286;p2"/>
            <p:cNvCxnSpPr>
              <a:cxnSpLocks/>
            </p:cNvCxnSpPr>
            <p:nvPr/>
          </p:nvCxnSpPr>
          <p:spPr bwMode="auto">
            <a:xfrm>
              <a:off x="4144153" y="730078"/>
              <a:ext cx="825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287;p2"/>
            <p:cNvCxnSpPr>
              <a:cxnSpLocks/>
            </p:cNvCxnSpPr>
            <p:nvPr/>
          </p:nvCxnSpPr>
          <p:spPr bwMode="auto">
            <a:xfrm>
              <a:off x="4144153" y="769207"/>
              <a:ext cx="660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288;p2"/>
            <p:cNvCxnSpPr>
              <a:cxnSpLocks/>
            </p:cNvCxnSpPr>
            <p:nvPr/>
          </p:nvCxnSpPr>
          <p:spPr bwMode="auto">
            <a:xfrm>
              <a:off x="4144153" y="810394"/>
              <a:ext cx="660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64069" y="1846318"/>
            <a:ext cx="11371103" cy="93499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 bwMode="auto">
          <a:xfrm>
            <a:off x="12375364" y="1846316"/>
            <a:ext cx="7420432" cy="826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ru-RU" sz="2800">
                <a:solidFill>
                  <a:srgbClr val="005970"/>
                </a:solidFill>
              </a:rPr>
              <a:t>Оценку силы связи цены и количественных факторов можно увидеть с помощью тепловой карты:</a:t>
            </a:r>
            <a:endParaRPr sz="1200"/>
          </a:p>
          <a:p>
            <a:pPr algn="l">
              <a:defRPr/>
            </a:pPr>
            <a:endParaRPr lang="ru-RU" sz="3200">
              <a:solidFill>
                <a:srgbClr val="005970"/>
              </a:solidFill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en-US" sz="2800">
                <a:solidFill>
                  <a:schemeClr val="tx1"/>
                </a:solidFill>
              </a:rPr>
              <a:t>по целевым показателям price </a:t>
            </a:r>
            <a:r>
              <a:rPr lang="ru-RU" sz="2800">
                <a:solidFill>
                  <a:schemeClr val="tx1"/>
                </a:solidFill>
              </a:rPr>
              <a:t>и </a:t>
            </a:r>
            <a:r>
              <a:rPr lang="en-US" sz="2800">
                <a:solidFill>
                  <a:schemeClr val="tx1"/>
                </a:solidFill>
              </a:rPr>
              <a:t>sales - </a:t>
            </a:r>
            <a:r>
              <a:rPr lang="ru-RU" sz="2800">
                <a:solidFill>
                  <a:schemeClr val="tx1"/>
                </a:solidFill>
              </a:rPr>
              <a:t>связь обратная, слабая, т.е. при увеличении цены, снижается кол-во продаж;</a:t>
            </a:r>
          </a:p>
          <a:p>
            <a:pPr marL="394023" indent="-394023" algn="l">
              <a:buFont typeface="Arial"/>
              <a:buChar char="•"/>
              <a:defRPr/>
            </a:pPr>
            <a:r>
              <a:rPr lang="en-US" sz="2800">
                <a:solidFill>
                  <a:schemeClr val="tx1"/>
                </a:solidFill>
              </a:rPr>
              <a:t>price </a:t>
            </a:r>
            <a:r>
              <a:rPr lang="ru-RU" sz="2800">
                <a:solidFill>
                  <a:schemeClr val="tx1"/>
                </a:solidFill>
              </a:rPr>
              <a:t>и </a:t>
            </a:r>
            <a:r>
              <a:rPr lang="en-US" sz="2800">
                <a:solidFill>
                  <a:schemeClr val="tx1"/>
                </a:solidFill>
              </a:rPr>
              <a:t>processor_cores - </a:t>
            </a:r>
            <a:r>
              <a:rPr lang="ru-RU" sz="2800">
                <a:solidFill>
                  <a:schemeClr val="tx1"/>
                </a:solidFill>
              </a:rPr>
              <a:t>связь заметная;</a:t>
            </a:r>
          </a:p>
          <a:p>
            <a:pPr marL="394023" indent="-394023" algn="l">
              <a:buFont typeface="Arial"/>
              <a:buChar char="•"/>
              <a:defRPr/>
            </a:pPr>
            <a:r>
              <a:rPr lang="en-US" sz="2800">
                <a:solidFill>
                  <a:schemeClr val="tx1"/>
                </a:solidFill>
              </a:rPr>
              <a:t>price </a:t>
            </a:r>
            <a:r>
              <a:rPr lang="ru-RU" sz="2800">
                <a:solidFill>
                  <a:schemeClr val="tx1"/>
                </a:solidFill>
              </a:rPr>
              <a:t>и </a:t>
            </a:r>
            <a:r>
              <a:rPr lang="en-US" sz="2800">
                <a:solidFill>
                  <a:schemeClr val="tx1"/>
                </a:solidFill>
              </a:rPr>
              <a:t>ram_amount - </a:t>
            </a:r>
            <a:r>
              <a:rPr lang="ru-RU" sz="2800">
                <a:solidFill>
                  <a:schemeClr val="tx1"/>
                </a:solidFill>
              </a:rPr>
              <a:t>связь заметная;</a:t>
            </a:r>
          </a:p>
          <a:p>
            <a:pPr marL="394023" indent="-394023" algn="l">
              <a:buFont typeface="Arial"/>
              <a:buChar char="•"/>
              <a:defRPr/>
            </a:pPr>
            <a:r>
              <a:rPr lang="en-US" sz="2800">
                <a:solidFill>
                  <a:schemeClr val="tx1"/>
                </a:solidFill>
              </a:rPr>
              <a:t>price </a:t>
            </a:r>
            <a:r>
              <a:rPr lang="ru-RU" sz="2800">
                <a:solidFill>
                  <a:schemeClr val="tx1"/>
                </a:solidFill>
              </a:rPr>
              <a:t>и </a:t>
            </a:r>
            <a:r>
              <a:rPr lang="en-US" sz="2800">
                <a:solidFill>
                  <a:schemeClr val="tx1"/>
                </a:solidFill>
              </a:rPr>
              <a:t>HDD - </a:t>
            </a:r>
            <a:r>
              <a:rPr lang="ru-RU" sz="2800">
                <a:solidFill>
                  <a:schemeClr val="tx1"/>
                </a:solidFill>
              </a:rPr>
              <a:t>связь слабая;</a:t>
            </a:r>
          </a:p>
          <a:p>
            <a:pPr marL="394023" indent="-394023" algn="l">
              <a:buFont typeface="Arial"/>
              <a:buChar char="•"/>
              <a:defRPr/>
            </a:pPr>
            <a:r>
              <a:rPr lang="en-US" sz="2800">
                <a:solidFill>
                  <a:schemeClr val="tx1"/>
                </a:solidFill>
              </a:rPr>
              <a:t>price </a:t>
            </a:r>
            <a:r>
              <a:rPr lang="ru-RU" sz="2800">
                <a:solidFill>
                  <a:schemeClr val="tx1"/>
                </a:solidFill>
              </a:rPr>
              <a:t>и </a:t>
            </a:r>
            <a:r>
              <a:rPr lang="en-US" sz="2800">
                <a:solidFill>
                  <a:schemeClr val="tx1"/>
                </a:solidFill>
              </a:rPr>
              <a:t>SSD - </a:t>
            </a:r>
            <a:r>
              <a:rPr lang="ru-RU" sz="2800">
                <a:solidFill>
                  <a:schemeClr val="tx1"/>
                </a:solidFill>
              </a:rPr>
              <a:t>связь заметная.</a:t>
            </a:r>
            <a:endParaRPr/>
          </a:p>
          <a:p>
            <a:pPr algn="l">
              <a:defRPr/>
            </a:pPr>
            <a:endParaRPr lang="ru-RU" sz="280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ru-RU" sz="2800">
                <a:solidFill>
                  <a:schemeClr val="tx1"/>
                </a:solidFill>
              </a:rPr>
              <a:t>Расчет коэф-та Спирмена показывает, что связь между признаками есть и она статистически значима.</a:t>
            </a:r>
            <a:endParaRPr/>
          </a:p>
          <a:p>
            <a:pPr algn="l">
              <a:defRPr/>
            </a:pPr>
            <a:endParaRPr lang="ru-RU" sz="280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ru-RU" sz="2800">
                <a:solidFill>
                  <a:schemeClr val="tx1"/>
                </a:solidFill>
              </a:rPr>
              <a:t>Наибольшее влияние на цену оказывает кол-во ядер.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40" name="Google Shape;540;p6"/>
          <p:cNvGrpSpPr/>
          <p:nvPr/>
        </p:nvGrpSpPr>
        <p:grpSpPr bwMode="auto"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541" name="Google Shape;541;p6"/>
            <p:cNvSpPr/>
            <p:nvPr/>
          </p:nvSpPr>
          <p:spPr bwMode="auto"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2" name="Google Shape;542;p6"/>
            <p:cNvSpPr/>
            <p:nvPr/>
          </p:nvSpPr>
          <p:spPr bwMode="auto"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3" name="Google Shape;543;p6"/>
            <p:cNvSpPr/>
            <p:nvPr/>
          </p:nvSpPr>
          <p:spPr bwMode="auto"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4" name="Google Shape;544;p6"/>
            <p:cNvSpPr/>
            <p:nvPr/>
          </p:nvSpPr>
          <p:spPr bwMode="auto"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5" name="Google Shape;545;p6"/>
            <p:cNvSpPr/>
            <p:nvPr/>
          </p:nvSpPr>
          <p:spPr bwMode="auto"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6" name="Google Shape;546;p6"/>
            <p:cNvSpPr/>
            <p:nvPr/>
          </p:nvSpPr>
          <p:spPr bwMode="auto"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7" name="Google Shape;547;p6"/>
            <p:cNvSpPr/>
            <p:nvPr/>
          </p:nvSpPr>
          <p:spPr bwMode="auto"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8" name="Google Shape;548;p6"/>
            <p:cNvSpPr/>
            <p:nvPr/>
          </p:nvSpPr>
          <p:spPr bwMode="auto"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9" name="Google Shape;549;p6"/>
            <p:cNvSpPr/>
            <p:nvPr/>
          </p:nvSpPr>
          <p:spPr bwMode="auto"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0" name="Google Shape;550;p6"/>
            <p:cNvSpPr/>
            <p:nvPr/>
          </p:nvSpPr>
          <p:spPr bwMode="auto"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1" name="Google Shape;551;p6"/>
            <p:cNvSpPr/>
            <p:nvPr/>
          </p:nvSpPr>
          <p:spPr bwMode="auto"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2" name="Google Shape;552;p6"/>
            <p:cNvSpPr/>
            <p:nvPr/>
          </p:nvSpPr>
          <p:spPr bwMode="auto"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3" name="Google Shape;553;p6"/>
            <p:cNvSpPr/>
            <p:nvPr/>
          </p:nvSpPr>
          <p:spPr bwMode="auto"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4" name="Google Shape;554;p6"/>
            <p:cNvSpPr/>
            <p:nvPr/>
          </p:nvSpPr>
          <p:spPr bwMode="auto"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5" name="Google Shape;555;p6"/>
            <p:cNvSpPr/>
            <p:nvPr/>
          </p:nvSpPr>
          <p:spPr bwMode="auto"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6" name="Google Shape;556;p6"/>
            <p:cNvSpPr/>
            <p:nvPr/>
          </p:nvSpPr>
          <p:spPr bwMode="auto"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7" name="Google Shape;557;p6"/>
            <p:cNvSpPr/>
            <p:nvPr/>
          </p:nvSpPr>
          <p:spPr bwMode="auto"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8" name="Google Shape;558;p6"/>
            <p:cNvSpPr/>
            <p:nvPr/>
          </p:nvSpPr>
          <p:spPr bwMode="auto"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9" name="Google Shape;559;p6"/>
            <p:cNvSpPr/>
            <p:nvPr/>
          </p:nvSpPr>
          <p:spPr bwMode="auto"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0" name="Google Shape;560;p6"/>
            <p:cNvSpPr/>
            <p:nvPr/>
          </p:nvSpPr>
          <p:spPr bwMode="auto"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1" name="Google Shape;561;p6"/>
            <p:cNvSpPr/>
            <p:nvPr/>
          </p:nvSpPr>
          <p:spPr bwMode="auto"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2" name="Google Shape;562;p6"/>
            <p:cNvSpPr/>
            <p:nvPr/>
          </p:nvSpPr>
          <p:spPr bwMode="auto"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3" name="Google Shape;563;p6"/>
            <p:cNvSpPr/>
            <p:nvPr/>
          </p:nvSpPr>
          <p:spPr bwMode="auto"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4" name="Google Shape;564;p6"/>
            <p:cNvSpPr/>
            <p:nvPr/>
          </p:nvSpPr>
          <p:spPr bwMode="auto"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5" name="Google Shape;565;p6"/>
            <p:cNvSpPr/>
            <p:nvPr/>
          </p:nvSpPr>
          <p:spPr bwMode="auto"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6" name="Google Shape;566;p6"/>
            <p:cNvSpPr/>
            <p:nvPr/>
          </p:nvSpPr>
          <p:spPr bwMode="auto"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7" name="Google Shape;567;p6"/>
            <p:cNvSpPr/>
            <p:nvPr/>
          </p:nvSpPr>
          <p:spPr bwMode="auto"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 bwMode="auto"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 bwMode="auto"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 bwMode="auto"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 bwMode="auto"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 bwMode="auto"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3" name="Google Shape;573;p6"/>
            <p:cNvSpPr/>
            <p:nvPr/>
          </p:nvSpPr>
          <p:spPr bwMode="auto"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4" name="Google Shape;574;p6"/>
            <p:cNvSpPr/>
            <p:nvPr/>
          </p:nvSpPr>
          <p:spPr bwMode="auto"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5" name="Google Shape;575;p6"/>
            <p:cNvSpPr/>
            <p:nvPr/>
          </p:nvSpPr>
          <p:spPr bwMode="auto"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6" name="Google Shape;576;p6"/>
            <p:cNvSpPr/>
            <p:nvPr/>
          </p:nvSpPr>
          <p:spPr bwMode="auto"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7" name="Google Shape;577;p6"/>
            <p:cNvSpPr/>
            <p:nvPr/>
          </p:nvSpPr>
          <p:spPr bwMode="auto"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8" name="Google Shape;578;p6"/>
            <p:cNvSpPr/>
            <p:nvPr/>
          </p:nvSpPr>
          <p:spPr bwMode="auto"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9" name="Google Shape;579;p6"/>
            <p:cNvSpPr/>
            <p:nvPr/>
          </p:nvSpPr>
          <p:spPr bwMode="auto"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0" name="Google Shape;580;p6"/>
            <p:cNvSpPr/>
            <p:nvPr/>
          </p:nvSpPr>
          <p:spPr bwMode="auto"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1" name="Google Shape;581;p6"/>
            <p:cNvSpPr/>
            <p:nvPr/>
          </p:nvSpPr>
          <p:spPr bwMode="auto"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2" name="Google Shape;582;p6"/>
            <p:cNvSpPr/>
            <p:nvPr/>
          </p:nvSpPr>
          <p:spPr bwMode="auto"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3" name="Google Shape;583;p6"/>
            <p:cNvSpPr/>
            <p:nvPr/>
          </p:nvSpPr>
          <p:spPr bwMode="auto"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4" name="Google Shape;584;p6"/>
            <p:cNvSpPr/>
            <p:nvPr/>
          </p:nvSpPr>
          <p:spPr bwMode="auto"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5" name="Google Shape;585;p6"/>
            <p:cNvSpPr/>
            <p:nvPr/>
          </p:nvSpPr>
          <p:spPr bwMode="auto"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6" name="Google Shape;586;p6"/>
            <p:cNvSpPr/>
            <p:nvPr/>
          </p:nvSpPr>
          <p:spPr bwMode="auto"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7" name="Google Shape;587;p6"/>
            <p:cNvSpPr/>
            <p:nvPr/>
          </p:nvSpPr>
          <p:spPr bwMode="auto"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8" name="Google Shape;588;p6"/>
            <p:cNvSpPr/>
            <p:nvPr/>
          </p:nvSpPr>
          <p:spPr bwMode="auto"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 bwMode="auto"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0" name="Google Shape;590;p6"/>
            <p:cNvSpPr/>
            <p:nvPr/>
          </p:nvSpPr>
          <p:spPr bwMode="auto"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1" name="Google Shape;591;p6"/>
            <p:cNvSpPr/>
            <p:nvPr/>
          </p:nvSpPr>
          <p:spPr bwMode="auto"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2" name="Google Shape;592;p6"/>
            <p:cNvSpPr/>
            <p:nvPr/>
          </p:nvSpPr>
          <p:spPr bwMode="auto"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3" name="Google Shape;593;p6"/>
            <p:cNvSpPr/>
            <p:nvPr/>
          </p:nvSpPr>
          <p:spPr bwMode="auto"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4" name="Google Shape;594;p6"/>
            <p:cNvSpPr/>
            <p:nvPr/>
          </p:nvSpPr>
          <p:spPr bwMode="auto"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5" name="Google Shape;595;p6"/>
            <p:cNvSpPr/>
            <p:nvPr/>
          </p:nvSpPr>
          <p:spPr bwMode="auto"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6" name="Google Shape;596;p6"/>
            <p:cNvSpPr/>
            <p:nvPr/>
          </p:nvSpPr>
          <p:spPr bwMode="auto"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7" name="Google Shape;597;p6"/>
            <p:cNvSpPr/>
            <p:nvPr/>
          </p:nvSpPr>
          <p:spPr bwMode="auto"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8" name="Google Shape;598;p6"/>
            <p:cNvSpPr/>
            <p:nvPr/>
          </p:nvSpPr>
          <p:spPr bwMode="auto"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9" name="Google Shape;599;p6"/>
            <p:cNvSpPr/>
            <p:nvPr/>
          </p:nvSpPr>
          <p:spPr bwMode="auto"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0" name="Google Shape;600;p6"/>
            <p:cNvSpPr/>
            <p:nvPr/>
          </p:nvSpPr>
          <p:spPr bwMode="auto"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1" name="Google Shape;601;p6"/>
            <p:cNvSpPr/>
            <p:nvPr/>
          </p:nvSpPr>
          <p:spPr bwMode="auto"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2" name="Google Shape;602;p6"/>
            <p:cNvSpPr/>
            <p:nvPr/>
          </p:nvSpPr>
          <p:spPr bwMode="auto"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3" name="Google Shape;603;p6"/>
            <p:cNvSpPr/>
            <p:nvPr/>
          </p:nvSpPr>
          <p:spPr bwMode="auto"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4" name="Google Shape;604;p6"/>
            <p:cNvSpPr/>
            <p:nvPr/>
          </p:nvSpPr>
          <p:spPr bwMode="auto"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5" name="Google Shape;605;p6"/>
            <p:cNvSpPr/>
            <p:nvPr/>
          </p:nvSpPr>
          <p:spPr bwMode="auto"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6" name="Google Shape;606;p6"/>
            <p:cNvSpPr/>
            <p:nvPr/>
          </p:nvSpPr>
          <p:spPr bwMode="auto"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7" name="Google Shape;607;p6"/>
            <p:cNvSpPr/>
            <p:nvPr/>
          </p:nvSpPr>
          <p:spPr bwMode="auto"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8" name="Google Shape;608;p6"/>
            <p:cNvSpPr/>
            <p:nvPr/>
          </p:nvSpPr>
          <p:spPr bwMode="auto"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9" name="Google Shape;609;p6"/>
            <p:cNvSpPr/>
            <p:nvPr/>
          </p:nvSpPr>
          <p:spPr bwMode="auto"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0" name="Google Shape;610;p6"/>
            <p:cNvSpPr/>
            <p:nvPr/>
          </p:nvSpPr>
          <p:spPr bwMode="auto"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1" name="Google Shape;611;p6"/>
            <p:cNvSpPr/>
            <p:nvPr/>
          </p:nvSpPr>
          <p:spPr bwMode="auto"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2" name="Google Shape;612;p6"/>
            <p:cNvSpPr/>
            <p:nvPr/>
          </p:nvSpPr>
          <p:spPr bwMode="auto"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614" name="Google Shape;614;p6"/>
          <p:cNvSpPr txBox="1"/>
          <p:nvPr/>
        </p:nvSpPr>
        <p:spPr bwMode="auto">
          <a:xfrm>
            <a:off x="2579961" y="363091"/>
            <a:ext cx="7504947" cy="9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5000" b="1">
                <a:solidFill>
                  <a:srgbClr val="005970"/>
                </a:solidFill>
                <a:latin typeface="Arial"/>
                <a:ea typeface="Arial"/>
                <a:cs typeface="Arial"/>
              </a:rPr>
              <a:t>Результаты анализа:</a:t>
            </a:r>
            <a:endParaRPr/>
          </a:p>
        </p:txBody>
      </p:sp>
      <p:grpSp>
        <p:nvGrpSpPr>
          <p:cNvPr id="78" name="Google Shape;277;p2"/>
          <p:cNvGrpSpPr/>
          <p:nvPr/>
        </p:nvGrpSpPr>
        <p:grpSpPr bwMode="auto">
          <a:xfrm>
            <a:off x="950050" y="96158"/>
            <a:ext cx="1440000" cy="1440000"/>
            <a:chOff x="4098847" y="618871"/>
            <a:chExt cx="289377" cy="282136"/>
          </a:xfrm>
        </p:grpSpPr>
        <p:sp>
          <p:nvSpPr>
            <p:cNvPr id="79" name="Google Shape;278;p2"/>
            <p:cNvSpPr/>
            <p:nvPr/>
          </p:nvSpPr>
          <p:spPr bwMode="auto">
            <a:xfrm>
              <a:off x="4098847" y="618871"/>
              <a:ext cx="216235" cy="282136"/>
            </a:xfrm>
            <a:custGeom>
              <a:avLst/>
              <a:gdLst/>
              <a:ahLst/>
              <a:cxnLst/>
              <a:rect l="l" t="t" r="r" b="b"/>
              <a:pathLst>
                <a:path w="105" h="137" extrusionOk="0">
                  <a:moveTo>
                    <a:pt x="105" y="111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5" y="128"/>
                    <a:pt x="96" y="137"/>
                    <a:pt x="84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9" y="137"/>
                    <a:pt x="0" y="128"/>
                    <a:pt x="0" y="1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0" name="Google Shape;279;p2"/>
            <p:cNvSpPr/>
            <p:nvPr/>
          </p:nvSpPr>
          <p:spPr bwMode="auto">
            <a:xfrm>
              <a:off x="4315082" y="690950"/>
              <a:ext cx="0" cy="35010"/>
            </a:xfrm>
            <a:custGeom>
              <a:avLst/>
              <a:gdLst/>
              <a:ahLst/>
              <a:cxnLst/>
              <a:rect l="l" t="t" r="r" b="b"/>
              <a:pathLst>
                <a:path w="120000" h="34" extrusionOk="0">
                  <a:moveTo>
                    <a:pt x="0" y="0"/>
                  </a:moveTo>
                  <a:lnTo>
                    <a:pt x="0" y="22"/>
                  </a:lnTo>
                  <a:lnTo>
                    <a:pt x="0" y="34"/>
                  </a:lnTo>
                  <a:lnTo>
                    <a:pt x="0" y="34"/>
                  </a:ln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1" name="Google Shape;280;p2"/>
            <p:cNvSpPr/>
            <p:nvPr/>
          </p:nvSpPr>
          <p:spPr bwMode="auto">
            <a:xfrm>
              <a:off x="4243004" y="662119"/>
              <a:ext cx="28831" cy="26772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14" y="13"/>
                  </a:moveTo>
                  <a:cubicBezTo>
                    <a:pt x="6" y="13"/>
                    <a:pt x="0" y="7"/>
                    <a:pt x="0" y="0"/>
                  </a:cubicBez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82" name="Google Shape;281;p2"/>
            <p:cNvCxnSpPr>
              <a:cxnSpLocks/>
            </p:cNvCxnSpPr>
            <p:nvPr/>
          </p:nvCxnSpPr>
          <p:spPr bwMode="auto">
            <a:xfrm rot="10800000">
              <a:off x="4243004" y="627019"/>
              <a:ext cx="0" cy="351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282;p2"/>
            <p:cNvCxnSpPr>
              <a:cxnSpLocks/>
            </p:cNvCxnSpPr>
            <p:nvPr/>
          </p:nvCxnSpPr>
          <p:spPr bwMode="auto">
            <a:xfrm>
              <a:off x="4271835" y="688891"/>
              <a:ext cx="351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283;p2"/>
            <p:cNvCxnSpPr>
              <a:cxnSpLocks/>
            </p:cNvCxnSpPr>
            <p:nvPr/>
          </p:nvCxnSpPr>
          <p:spPr bwMode="auto">
            <a:xfrm>
              <a:off x="4243004" y="618871"/>
              <a:ext cx="72000" cy="699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284;p2"/>
            <p:cNvSpPr/>
            <p:nvPr/>
          </p:nvSpPr>
          <p:spPr bwMode="auto">
            <a:xfrm>
              <a:off x="4236826" y="725959"/>
              <a:ext cx="126652" cy="121504"/>
            </a:xfrm>
            <a:custGeom>
              <a:avLst/>
              <a:gdLst/>
              <a:ahLst/>
              <a:cxnLst/>
              <a:rect l="l" t="t" r="r" b="b"/>
              <a:pathLst>
                <a:path w="61" h="59" extrusionOk="0">
                  <a:moveTo>
                    <a:pt x="50" y="10"/>
                  </a:moveTo>
                  <a:cubicBezTo>
                    <a:pt x="61" y="21"/>
                    <a:pt x="61" y="38"/>
                    <a:pt x="50" y="49"/>
                  </a:cubicBezTo>
                  <a:cubicBezTo>
                    <a:pt x="47" y="53"/>
                    <a:pt x="43" y="55"/>
                    <a:pt x="38" y="56"/>
                  </a:cubicBezTo>
                  <a:cubicBezTo>
                    <a:pt x="29" y="59"/>
                    <a:pt x="18" y="57"/>
                    <a:pt x="11" y="49"/>
                  </a:cubicBezTo>
                  <a:cubicBezTo>
                    <a:pt x="0" y="38"/>
                    <a:pt x="0" y="21"/>
                    <a:pt x="11" y="10"/>
                  </a:cubicBezTo>
                  <a:cubicBezTo>
                    <a:pt x="18" y="3"/>
                    <a:pt x="29" y="0"/>
                    <a:pt x="38" y="3"/>
                  </a:cubicBezTo>
                  <a:cubicBezTo>
                    <a:pt x="43" y="4"/>
                    <a:pt x="47" y="7"/>
                    <a:pt x="50" y="10"/>
                  </a:cubicBezTo>
                  <a:close/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86" name="Google Shape;285;p2"/>
            <p:cNvCxnSpPr>
              <a:cxnSpLocks/>
            </p:cNvCxnSpPr>
            <p:nvPr/>
          </p:nvCxnSpPr>
          <p:spPr bwMode="auto">
            <a:xfrm>
              <a:off x="4340824" y="826869"/>
              <a:ext cx="47400" cy="474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286;p2"/>
            <p:cNvCxnSpPr>
              <a:cxnSpLocks/>
            </p:cNvCxnSpPr>
            <p:nvPr/>
          </p:nvCxnSpPr>
          <p:spPr bwMode="auto">
            <a:xfrm>
              <a:off x="4144153" y="730078"/>
              <a:ext cx="825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287;p2"/>
            <p:cNvCxnSpPr>
              <a:cxnSpLocks/>
            </p:cNvCxnSpPr>
            <p:nvPr/>
          </p:nvCxnSpPr>
          <p:spPr bwMode="auto">
            <a:xfrm>
              <a:off x="4144153" y="769207"/>
              <a:ext cx="660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288;p2"/>
            <p:cNvCxnSpPr>
              <a:cxnSpLocks/>
            </p:cNvCxnSpPr>
            <p:nvPr/>
          </p:nvCxnSpPr>
          <p:spPr bwMode="auto">
            <a:xfrm>
              <a:off x="4144153" y="810394"/>
              <a:ext cx="660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1" name="Google Shape;613;p6"/>
          <p:cNvSpPr txBox="1"/>
          <p:nvPr/>
        </p:nvSpPr>
        <p:spPr bwMode="auto">
          <a:xfrm>
            <a:off x="950049" y="1885479"/>
            <a:ext cx="12447424" cy="283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07000"/>
              </a:lnSpc>
              <a:defRPr/>
            </a:pPr>
            <a:r>
              <a:rPr lang="ru-RU" sz="2800">
                <a:solidFill>
                  <a:srgbClr val="005970"/>
                </a:solidFill>
              </a:rPr>
              <a:t>На боксплотах изображена взаимосвязь цены и категориальных факторов.</a:t>
            </a:r>
            <a:endParaRPr/>
          </a:p>
          <a:p>
            <a:pPr algn="l">
              <a:lnSpc>
                <a:spcPct val="107000"/>
              </a:lnSpc>
              <a:defRPr/>
            </a:pPr>
            <a:r>
              <a:rPr lang="ru-RU" sz="2800">
                <a:solidFill>
                  <a:schemeClr val="tx1"/>
                </a:solidFill>
              </a:rPr>
              <a:t>По факторам выделены группы ТОП-показателей. Расчет критерия Краскала-Уолиса показывает, что отличия групп статистически значимы. Операционная система, тип процессора, тип оперативной памяти, видеопроцессор влияют на цену ПК.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50049" y="5521741"/>
            <a:ext cx="6139593" cy="56766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358929" y="5521741"/>
            <a:ext cx="6213852" cy="53581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4019728" y="137745"/>
            <a:ext cx="5928133" cy="47091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3679849" y="4786572"/>
            <a:ext cx="6268010" cy="6093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40" name="Google Shape;540;p6"/>
          <p:cNvGrpSpPr/>
          <p:nvPr/>
        </p:nvGrpSpPr>
        <p:grpSpPr bwMode="auto"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541" name="Google Shape;541;p6"/>
            <p:cNvSpPr/>
            <p:nvPr/>
          </p:nvSpPr>
          <p:spPr bwMode="auto"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2" name="Google Shape;542;p6"/>
            <p:cNvSpPr/>
            <p:nvPr/>
          </p:nvSpPr>
          <p:spPr bwMode="auto"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3" name="Google Shape;543;p6"/>
            <p:cNvSpPr/>
            <p:nvPr/>
          </p:nvSpPr>
          <p:spPr bwMode="auto"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4" name="Google Shape;544;p6"/>
            <p:cNvSpPr/>
            <p:nvPr/>
          </p:nvSpPr>
          <p:spPr bwMode="auto"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5" name="Google Shape;545;p6"/>
            <p:cNvSpPr/>
            <p:nvPr/>
          </p:nvSpPr>
          <p:spPr bwMode="auto"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6" name="Google Shape;546;p6"/>
            <p:cNvSpPr/>
            <p:nvPr/>
          </p:nvSpPr>
          <p:spPr bwMode="auto"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7" name="Google Shape;547;p6"/>
            <p:cNvSpPr/>
            <p:nvPr/>
          </p:nvSpPr>
          <p:spPr bwMode="auto"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8" name="Google Shape;548;p6"/>
            <p:cNvSpPr/>
            <p:nvPr/>
          </p:nvSpPr>
          <p:spPr bwMode="auto"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9" name="Google Shape;549;p6"/>
            <p:cNvSpPr/>
            <p:nvPr/>
          </p:nvSpPr>
          <p:spPr bwMode="auto"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0" name="Google Shape;550;p6"/>
            <p:cNvSpPr/>
            <p:nvPr/>
          </p:nvSpPr>
          <p:spPr bwMode="auto"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1" name="Google Shape;551;p6"/>
            <p:cNvSpPr/>
            <p:nvPr/>
          </p:nvSpPr>
          <p:spPr bwMode="auto"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2" name="Google Shape;552;p6"/>
            <p:cNvSpPr/>
            <p:nvPr/>
          </p:nvSpPr>
          <p:spPr bwMode="auto"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3" name="Google Shape;553;p6"/>
            <p:cNvSpPr/>
            <p:nvPr/>
          </p:nvSpPr>
          <p:spPr bwMode="auto"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4" name="Google Shape;554;p6"/>
            <p:cNvSpPr/>
            <p:nvPr/>
          </p:nvSpPr>
          <p:spPr bwMode="auto"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5" name="Google Shape;555;p6"/>
            <p:cNvSpPr/>
            <p:nvPr/>
          </p:nvSpPr>
          <p:spPr bwMode="auto"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6" name="Google Shape;556;p6"/>
            <p:cNvSpPr/>
            <p:nvPr/>
          </p:nvSpPr>
          <p:spPr bwMode="auto"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7" name="Google Shape;557;p6"/>
            <p:cNvSpPr/>
            <p:nvPr/>
          </p:nvSpPr>
          <p:spPr bwMode="auto"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8" name="Google Shape;558;p6"/>
            <p:cNvSpPr/>
            <p:nvPr/>
          </p:nvSpPr>
          <p:spPr bwMode="auto"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9" name="Google Shape;559;p6"/>
            <p:cNvSpPr/>
            <p:nvPr/>
          </p:nvSpPr>
          <p:spPr bwMode="auto"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0" name="Google Shape;560;p6"/>
            <p:cNvSpPr/>
            <p:nvPr/>
          </p:nvSpPr>
          <p:spPr bwMode="auto"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1" name="Google Shape;561;p6"/>
            <p:cNvSpPr/>
            <p:nvPr/>
          </p:nvSpPr>
          <p:spPr bwMode="auto"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2" name="Google Shape;562;p6"/>
            <p:cNvSpPr/>
            <p:nvPr/>
          </p:nvSpPr>
          <p:spPr bwMode="auto"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3" name="Google Shape;563;p6"/>
            <p:cNvSpPr/>
            <p:nvPr/>
          </p:nvSpPr>
          <p:spPr bwMode="auto"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4" name="Google Shape;564;p6"/>
            <p:cNvSpPr/>
            <p:nvPr/>
          </p:nvSpPr>
          <p:spPr bwMode="auto"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5" name="Google Shape;565;p6"/>
            <p:cNvSpPr/>
            <p:nvPr/>
          </p:nvSpPr>
          <p:spPr bwMode="auto"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6" name="Google Shape;566;p6"/>
            <p:cNvSpPr/>
            <p:nvPr/>
          </p:nvSpPr>
          <p:spPr bwMode="auto"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7" name="Google Shape;567;p6"/>
            <p:cNvSpPr/>
            <p:nvPr/>
          </p:nvSpPr>
          <p:spPr bwMode="auto"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 bwMode="auto"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 bwMode="auto"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 bwMode="auto"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 bwMode="auto"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 bwMode="auto"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3" name="Google Shape;573;p6"/>
            <p:cNvSpPr/>
            <p:nvPr/>
          </p:nvSpPr>
          <p:spPr bwMode="auto"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4" name="Google Shape;574;p6"/>
            <p:cNvSpPr/>
            <p:nvPr/>
          </p:nvSpPr>
          <p:spPr bwMode="auto"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5" name="Google Shape;575;p6"/>
            <p:cNvSpPr/>
            <p:nvPr/>
          </p:nvSpPr>
          <p:spPr bwMode="auto"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6" name="Google Shape;576;p6"/>
            <p:cNvSpPr/>
            <p:nvPr/>
          </p:nvSpPr>
          <p:spPr bwMode="auto"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7" name="Google Shape;577;p6"/>
            <p:cNvSpPr/>
            <p:nvPr/>
          </p:nvSpPr>
          <p:spPr bwMode="auto"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8" name="Google Shape;578;p6"/>
            <p:cNvSpPr/>
            <p:nvPr/>
          </p:nvSpPr>
          <p:spPr bwMode="auto"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9" name="Google Shape;579;p6"/>
            <p:cNvSpPr/>
            <p:nvPr/>
          </p:nvSpPr>
          <p:spPr bwMode="auto"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0" name="Google Shape;580;p6"/>
            <p:cNvSpPr/>
            <p:nvPr/>
          </p:nvSpPr>
          <p:spPr bwMode="auto"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1" name="Google Shape;581;p6"/>
            <p:cNvSpPr/>
            <p:nvPr/>
          </p:nvSpPr>
          <p:spPr bwMode="auto"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2" name="Google Shape;582;p6"/>
            <p:cNvSpPr/>
            <p:nvPr/>
          </p:nvSpPr>
          <p:spPr bwMode="auto"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3" name="Google Shape;583;p6"/>
            <p:cNvSpPr/>
            <p:nvPr/>
          </p:nvSpPr>
          <p:spPr bwMode="auto"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4" name="Google Shape;584;p6"/>
            <p:cNvSpPr/>
            <p:nvPr/>
          </p:nvSpPr>
          <p:spPr bwMode="auto"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5" name="Google Shape;585;p6"/>
            <p:cNvSpPr/>
            <p:nvPr/>
          </p:nvSpPr>
          <p:spPr bwMode="auto"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6" name="Google Shape;586;p6"/>
            <p:cNvSpPr/>
            <p:nvPr/>
          </p:nvSpPr>
          <p:spPr bwMode="auto"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7" name="Google Shape;587;p6"/>
            <p:cNvSpPr/>
            <p:nvPr/>
          </p:nvSpPr>
          <p:spPr bwMode="auto"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8" name="Google Shape;588;p6"/>
            <p:cNvSpPr/>
            <p:nvPr/>
          </p:nvSpPr>
          <p:spPr bwMode="auto"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 bwMode="auto"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0" name="Google Shape;590;p6"/>
            <p:cNvSpPr/>
            <p:nvPr/>
          </p:nvSpPr>
          <p:spPr bwMode="auto"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1" name="Google Shape;591;p6"/>
            <p:cNvSpPr/>
            <p:nvPr/>
          </p:nvSpPr>
          <p:spPr bwMode="auto"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2" name="Google Shape;592;p6"/>
            <p:cNvSpPr/>
            <p:nvPr/>
          </p:nvSpPr>
          <p:spPr bwMode="auto"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3" name="Google Shape;593;p6"/>
            <p:cNvSpPr/>
            <p:nvPr/>
          </p:nvSpPr>
          <p:spPr bwMode="auto"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4" name="Google Shape;594;p6"/>
            <p:cNvSpPr/>
            <p:nvPr/>
          </p:nvSpPr>
          <p:spPr bwMode="auto"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5" name="Google Shape;595;p6"/>
            <p:cNvSpPr/>
            <p:nvPr/>
          </p:nvSpPr>
          <p:spPr bwMode="auto"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6" name="Google Shape;596;p6"/>
            <p:cNvSpPr/>
            <p:nvPr/>
          </p:nvSpPr>
          <p:spPr bwMode="auto"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7" name="Google Shape;597;p6"/>
            <p:cNvSpPr/>
            <p:nvPr/>
          </p:nvSpPr>
          <p:spPr bwMode="auto"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8" name="Google Shape;598;p6"/>
            <p:cNvSpPr/>
            <p:nvPr/>
          </p:nvSpPr>
          <p:spPr bwMode="auto"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9" name="Google Shape;599;p6"/>
            <p:cNvSpPr/>
            <p:nvPr/>
          </p:nvSpPr>
          <p:spPr bwMode="auto"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0" name="Google Shape;600;p6"/>
            <p:cNvSpPr/>
            <p:nvPr/>
          </p:nvSpPr>
          <p:spPr bwMode="auto"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1" name="Google Shape;601;p6"/>
            <p:cNvSpPr/>
            <p:nvPr/>
          </p:nvSpPr>
          <p:spPr bwMode="auto"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2" name="Google Shape;602;p6"/>
            <p:cNvSpPr/>
            <p:nvPr/>
          </p:nvSpPr>
          <p:spPr bwMode="auto"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3" name="Google Shape;603;p6"/>
            <p:cNvSpPr/>
            <p:nvPr/>
          </p:nvSpPr>
          <p:spPr bwMode="auto"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4" name="Google Shape;604;p6"/>
            <p:cNvSpPr/>
            <p:nvPr/>
          </p:nvSpPr>
          <p:spPr bwMode="auto"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5" name="Google Shape;605;p6"/>
            <p:cNvSpPr/>
            <p:nvPr/>
          </p:nvSpPr>
          <p:spPr bwMode="auto"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6" name="Google Shape;606;p6"/>
            <p:cNvSpPr/>
            <p:nvPr/>
          </p:nvSpPr>
          <p:spPr bwMode="auto"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7" name="Google Shape;607;p6"/>
            <p:cNvSpPr/>
            <p:nvPr/>
          </p:nvSpPr>
          <p:spPr bwMode="auto"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8" name="Google Shape;608;p6"/>
            <p:cNvSpPr/>
            <p:nvPr/>
          </p:nvSpPr>
          <p:spPr bwMode="auto"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9" name="Google Shape;609;p6"/>
            <p:cNvSpPr/>
            <p:nvPr/>
          </p:nvSpPr>
          <p:spPr bwMode="auto"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0" name="Google Shape;610;p6"/>
            <p:cNvSpPr/>
            <p:nvPr/>
          </p:nvSpPr>
          <p:spPr bwMode="auto"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1" name="Google Shape;611;p6"/>
            <p:cNvSpPr/>
            <p:nvPr/>
          </p:nvSpPr>
          <p:spPr bwMode="auto"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2" name="Google Shape;612;p6"/>
            <p:cNvSpPr/>
            <p:nvPr/>
          </p:nvSpPr>
          <p:spPr bwMode="auto"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614" name="Google Shape;614;p6"/>
          <p:cNvSpPr txBox="1"/>
          <p:nvPr/>
        </p:nvSpPr>
        <p:spPr bwMode="auto">
          <a:xfrm>
            <a:off x="2579961" y="363091"/>
            <a:ext cx="7504947" cy="9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5000" b="1">
                <a:solidFill>
                  <a:srgbClr val="005970"/>
                </a:solidFill>
                <a:latin typeface="Arial"/>
                <a:ea typeface="Arial"/>
                <a:cs typeface="Arial"/>
              </a:rPr>
              <a:t>Результаты анализа:</a:t>
            </a:r>
            <a:endParaRPr/>
          </a:p>
        </p:txBody>
      </p:sp>
      <p:grpSp>
        <p:nvGrpSpPr>
          <p:cNvPr id="78" name="Google Shape;277;p2"/>
          <p:cNvGrpSpPr/>
          <p:nvPr/>
        </p:nvGrpSpPr>
        <p:grpSpPr bwMode="auto">
          <a:xfrm>
            <a:off x="950050" y="96158"/>
            <a:ext cx="1440000" cy="1440000"/>
            <a:chOff x="4098847" y="618871"/>
            <a:chExt cx="289377" cy="282136"/>
          </a:xfrm>
        </p:grpSpPr>
        <p:sp>
          <p:nvSpPr>
            <p:cNvPr id="79" name="Google Shape;278;p2"/>
            <p:cNvSpPr/>
            <p:nvPr/>
          </p:nvSpPr>
          <p:spPr bwMode="auto">
            <a:xfrm>
              <a:off x="4098847" y="618871"/>
              <a:ext cx="216235" cy="282136"/>
            </a:xfrm>
            <a:custGeom>
              <a:avLst/>
              <a:gdLst/>
              <a:ahLst/>
              <a:cxnLst/>
              <a:rect l="l" t="t" r="r" b="b"/>
              <a:pathLst>
                <a:path w="105" h="137" extrusionOk="0">
                  <a:moveTo>
                    <a:pt x="105" y="111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5" y="128"/>
                    <a:pt x="96" y="137"/>
                    <a:pt x="84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9" y="137"/>
                    <a:pt x="0" y="128"/>
                    <a:pt x="0" y="1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0" name="Google Shape;279;p2"/>
            <p:cNvSpPr/>
            <p:nvPr/>
          </p:nvSpPr>
          <p:spPr bwMode="auto">
            <a:xfrm>
              <a:off x="4315082" y="690950"/>
              <a:ext cx="0" cy="35010"/>
            </a:xfrm>
            <a:custGeom>
              <a:avLst/>
              <a:gdLst/>
              <a:ahLst/>
              <a:cxnLst/>
              <a:rect l="l" t="t" r="r" b="b"/>
              <a:pathLst>
                <a:path w="120000" h="34" extrusionOk="0">
                  <a:moveTo>
                    <a:pt x="0" y="0"/>
                  </a:moveTo>
                  <a:lnTo>
                    <a:pt x="0" y="22"/>
                  </a:lnTo>
                  <a:lnTo>
                    <a:pt x="0" y="34"/>
                  </a:lnTo>
                  <a:lnTo>
                    <a:pt x="0" y="34"/>
                  </a:ln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1" name="Google Shape;280;p2"/>
            <p:cNvSpPr/>
            <p:nvPr/>
          </p:nvSpPr>
          <p:spPr bwMode="auto">
            <a:xfrm>
              <a:off x="4243004" y="662119"/>
              <a:ext cx="28831" cy="26772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14" y="13"/>
                  </a:moveTo>
                  <a:cubicBezTo>
                    <a:pt x="6" y="13"/>
                    <a:pt x="0" y="7"/>
                    <a:pt x="0" y="0"/>
                  </a:cubicBez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82" name="Google Shape;281;p2"/>
            <p:cNvCxnSpPr>
              <a:cxnSpLocks/>
            </p:cNvCxnSpPr>
            <p:nvPr/>
          </p:nvCxnSpPr>
          <p:spPr bwMode="auto">
            <a:xfrm rot="10800000">
              <a:off x="4243004" y="627019"/>
              <a:ext cx="0" cy="351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282;p2"/>
            <p:cNvCxnSpPr>
              <a:cxnSpLocks/>
            </p:cNvCxnSpPr>
            <p:nvPr/>
          </p:nvCxnSpPr>
          <p:spPr bwMode="auto">
            <a:xfrm>
              <a:off x="4271835" y="688891"/>
              <a:ext cx="351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283;p2"/>
            <p:cNvCxnSpPr>
              <a:cxnSpLocks/>
            </p:cNvCxnSpPr>
            <p:nvPr/>
          </p:nvCxnSpPr>
          <p:spPr bwMode="auto">
            <a:xfrm>
              <a:off x="4243004" y="618871"/>
              <a:ext cx="72000" cy="699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284;p2"/>
            <p:cNvSpPr/>
            <p:nvPr/>
          </p:nvSpPr>
          <p:spPr bwMode="auto">
            <a:xfrm>
              <a:off x="4236826" y="725959"/>
              <a:ext cx="126652" cy="121504"/>
            </a:xfrm>
            <a:custGeom>
              <a:avLst/>
              <a:gdLst/>
              <a:ahLst/>
              <a:cxnLst/>
              <a:rect l="l" t="t" r="r" b="b"/>
              <a:pathLst>
                <a:path w="61" h="59" extrusionOk="0">
                  <a:moveTo>
                    <a:pt x="50" y="10"/>
                  </a:moveTo>
                  <a:cubicBezTo>
                    <a:pt x="61" y="21"/>
                    <a:pt x="61" y="38"/>
                    <a:pt x="50" y="49"/>
                  </a:cubicBezTo>
                  <a:cubicBezTo>
                    <a:pt x="47" y="53"/>
                    <a:pt x="43" y="55"/>
                    <a:pt x="38" y="56"/>
                  </a:cubicBezTo>
                  <a:cubicBezTo>
                    <a:pt x="29" y="59"/>
                    <a:pt x="18" y="57"/>
                    <a:pt x="11" y="49"/>
                  </a:cubicBezTo>
                  <a:cubicBezTo>
                    <a:pt x="0" y="38"/>
                    <a:pt x="0" y="21"/>
                    <a:pt x="11" y="10"/>
                  </a:cubicBezTo>
                  <a:cubicBezTo>
                    <a:pt x="18" y="3"/>
                    <a:pt x="29" y="0"/>
                    <a:pt x="38" y="3"/>
                  </a:cubicBezTo>
                  <a:cubicBezTo>
                    <a:pt x="43" y="4"/>
                    <a:pt x="47" y="7"/>
                    <a:pt x="50" y="10"/>
                  </a:cubicBezTo>
                  <a:close/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86" name="Google Shape;285;p2"/>
            <p:cNvCxnSpPr>
              <a:cxnSpLocks/>
            </p:cNvCxnSpPr>
            <p:nvPr/>
          </p:nvCxnSpPr>
          <p:spPr bwMode="auto">
            <a:xfrm>
              <a:off x="4340824" y="826869"/>
              <a:ext cx="47400" cy="474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286;p2"/>
            <p:cNvCxnSpPr>
              <a:cxnSpLocks/>
            </p:cNvCxnSpPr>
            <p:nvPr/>
          </p:nvCxnSpPr>
          <p:spPr bwMode="auto">
            <a:xfrm>
              <a:off x="4144153" y="730078"/>
              <a:ext cx="825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287;p2"/>
            <p:cNvCxnSpPr>
              <a:cxnSpLocks/>
            </p:cNvCxnSpPr>
            <p:nvPr/>
          </p:nvCxnSpPr>
          <p:spPr bwMode="auto">
            <a:xfrm>
              <a:off x="4144153" y="769207"/>
              <a:ext cx="660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288;p2"/>
            <p:cNvCxnSpPr>
              <a:cxnSpLocks/>
            </p:cNvCxnSpPr>
            <p:nvPr/>
          </p:nvCxnSpPr>
          <p:spPr bwMode="auto">
            <a:xfrm>
              <a:off x="4144153" y="810394"/>
              <a:ext cx="660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1" name="Google Shape;613;p6"/>
          <p:cNvSpPr txBox="1"/>
          <p:nvPr/>
        </p:nvSpPr>
        <p:spPr bwMode="auto">
          <a:xfrm>
            <a:off x="950049" y="1768442"/>
            <a:ext cx="18672026" cy="152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07000"/>
              </a:lnSpc>
              <a:defRPr/>
            </a:pPr>
            <a:r>
              <a:rPr lang="ru-RU" sz="3200">
                <a:solidFill>
                  <a:srgbClr val="005970"/>
                </a:solidFill>
              </a:rPr>
              <a:t>Рассмотрим анализ популярности (кол-ва продаж):</a:t>
            </a:r>
          </a:p>
          <a:p>
            <a:pPr algn="l">
              <a:lnSpc>
                <a:spcPct val="107000"/>
              </a:lnSpc>
              <a:defRPr/>
            </a:pPr>
            <a:r>
              <a:rPr lang="ru-RU" sz="2800">
                <a:solidFill>
                  <a:schemeClr val="tx1"/>
                </a:solidFill>
              </a:rPr>
              <a:t>Гистограмма показывает на очень большой размах в данных, что подтверждается и показателями описательной статистики (min=5 и max=800).</a:t>
            </a:r>
            <a:endParaRPr/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950048" y="9083045"/>
            <a:ext cx="18672386" cy="1798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ru-RU" sz="2800">
                <a:solidFill>
                  <a:schemeClr val="tx1"/>
                </a:solidFill>
              </a:rPr>
              <a:t>Основная часть выборки находится в диапазоне по кол-ву продаж от 5 до 50 раз.</a:t>
            </a:r>
            <a:endParaRPr/>
          </a:p>
          <a:p>
            <a:pPr algn="l">
              <a:defRPr/>
            </a:pPr>
            <a:endParaRPr lang="ru-RU" sz="280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ru-RU" sz="2800">
                <a:solidFill>
                  <a:schemeClr val="tx1"/>
                </a:solidFill>
              </a:rPr>
              <a:t>Но есть и выбросы, которые информативны - это отдельные компьютеры и несколько моделей, которые очень популярны и их купили более 50 раз.</a:t>
            </a: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141799" y="3544623"/>
            <a:ext cx="7022794" cy="5133476"/>
          </a:xfrm>
          <a:prstGeom prst="rect">
            <a:avLst/>
          </a:prstGeom>
        </p:spPr>
      </p:pic>
      <p:sp>
        <p:nvSpPr>
          <p:cNvPr id="1493163876" name="Стрелка вправо 15"/>
          <p:cNvSpPr/>
          <p:nvPr/>
        </p:nvSpPr>
        <p:spPr bwMode="auto">
          <a:xfrm>
            <a:off x="9170883" y="5592963"/>
            <a:ext cx="971419" cy="5991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469121226" name="Рисунок 46912122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0048" y="3544623"/>
            <a:ext cx="6861207" cy="5133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40" name="Google Shape;540;p6"/>
          <p:cNvGrpSpPr/>
          <p:nvPr/>
        </p:nvGrpSpPr>
        <p:grpSpPr bwMode="auto"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541" name="Google Shape;541;p6"/>
            <p:cNvSpPr/>
            <p:nvPr/>
          </p:nvSpPr>
          <p:spPr bwMode="auto"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2" name="Google Shape;542;p6"/>
            <p:cNvSpPr/>
            <p:nvPr/>
          </p:nvSpPr>
          <p:spPr bwMode="auto"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3" name="Google Shape;543;p6"/>
            <p:cNvSpPr/>
            <p:nvPr/>
          </p:nvSpPr>
          <p:spPr bwMode="auto"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4" name="Google Shape;544;p6"/>
            <p:cNvSpPr/>
            <p:nvPr/>
          </p:nvSpPr>
          <p:spPr bwMode="auto"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5" name="Google Shape;545;p6"/>
            <p:cNvSpPr/>
            <p:nvPr/>
          </p:nvSpPr>
          <p:spPr bwMode="auto"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6" name="Google Shape;546;p6"/>
            <p:cNvSpPr/>
            <p:nvPr/>
          </p:nvSpPr>
          <p:spPr bwMode="auto"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7" name="Google Shape;547;p6"/>
            <p:cNvSpPr/>
            <p:nvPr/>
          </p:nvSpPr>
          <p:spPr bwMode="auto"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8" name="Google Shape;548;p6"/>
            <p:cNvSpPr/>
            <p:nvPr/>
          </p:nvSpPr>
          <p:spPr bwMode="auto"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9" name="Google Shape;549;p6"/>
            <p:cNvSpPr/>
            <p:nvPr/>
          </p:nvSpPr>
          <p:spPr bwMode="auto"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0" name="Google Shape;550;p6"/>
            <p:cNvSpPr/>
            <p:nvPr/>
          </p:nvSpPr>
          <p:spPr bwMode="auto"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1" name="Google Shape;551;p6"/>
            <p:cNvSpPr/>
            <p:nvPr/>
          </p:nvSpPr>
          <p:spPr bwMode="auto"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2" name="Google Shape;552;p6"/>
            <p:cNvSpPr/>
            <p:nvPr/>
          </p:nvSpPr>
          <p:spPr bwMode="auto"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3" name="Google Shape;553;p6"/>
            <p:cNvSpPr/>
            <p:nvPr/>
          </p:nvSpPr>
          <p:spPr bwMode="auto"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4" name="Google Shape;554;p6"/>
            <p:cNvSpPr/>
            <p:nvPr/>
          </p:nvSpPr>
          <p:spPr bwMode="auto"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5" name="Google Shape;555;p6"/>
            <p:cNvSpPr/>
            <p:nvPr/>
          </p:nvSpPr>
          <p:spPr bwMode="auto"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6" name="Google Shape;556;p6"/>
            <p:cNvSpPr/>
            <p:nvPr/>
          </p:nvSpPr>
          <p:spPr bwMode="auto"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7" name="Google Shape;557;p6"/>
            <p:cNvSpPr/>
            <p:nvPr/>
          </p:nvSpPr>
          <p:spPr bwMode="auto"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8" name="Google Shape;558;p6"/>
            <p:cNvSpPr/>
            <p:nvPr/>
          </p:nvSpPr>
          <p:spPr bwMode="auto"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59" name="Google Shape;559;p6"/>
            <p:cNvSpPr/>
            <p:nvPr/>
          </p:nvSpPr>
          <p:spPr bwMode="auto"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0" name="Google Shape;560;p6"/>
            <p:cNvSpPr/>
            <p:nvPr/>
          </p:nvSpPr>
          <p:spPr bwMode="auto"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1" name="Google Shape;561;p6"/>
            <p:cNvSpPr/>
            <p:nvPr/>
          </p:nvSpPr>
          <p:spPr bwMode="auto"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2" name="Google Shape;562;p6"/>
            <p:cNvSpPr/>
            <p:nvPr/>
          </p:nvSpPr>
          <p:spPr bwMode="auto"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3" name="Google Shape;563;p6"/>
            <p:cNvSpPr/>
            <p:nvPr/>
          </p:nvSpPr>
          <p:spPr bwMode="auto"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4" name="Google Shape;564;p6"/>
            <p:cNvSpPr/>
            <p:nvPr/>
          </p:nvSpPr>
          <p:spPr bwMode="auto"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5" name="Google Shape;565;p6"/>
            <p:cNvSpPr/>
            <p:nvPr/>
          </p:nvSpPr>
          <p:spPr bwMode="auto"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6" name="Google Shape;566;p6"/>
            <p:cNvSpPr/>
            <p:nvPr/>
          </p:nvSpPr>
          <p:spPr bwMode="auto"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7" name="Google Shape;567;p6"/>
            <p:cNvSpPr/>
            <p:nvPr/>
          </p:nvSpPr>
          <p:spPr bwMode="auto"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 bwMode="auto"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 bwMode="auto"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 bwMode="auto"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 bwMode="auto"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 bwMode="auto"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3" name="Google Shape;573;p6"/>
            <p:cNvSpPr/>
            <p:nvPr/>
          </p:nvSpPr>
          <p:spPr bwMode="auto"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4" name="Google Shape;574;p6"/>
            <p:cNvSpPr/>
            <p:nvPr/>
          </p:nvSpPr>
          <p:spPr bwMode="auto"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5" name="Google Shape;575;p6"/>
            <p:cNvSpPr/>
            <p:nvPr/>
          </p:nvSpPr>
          <p:spPr bwMode="auto"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6" name="Google Shape;576;p6"/>
            <p:cNvSpPr/>
            <p:nvPr/>
          </p:nvSpPr>
          <p:spPr bwMode="auto"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7" name="Google Shape;577;p6"/>
            <p:cNvSpPr/>
            <p:nvPr/>
          </p:nvSpPr>
          <p:spPr bwMode="auto"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8" name="Google Shape;578;p6"/>
            <p:cNvSpPr/>
            <p:nvPr/>
          </p:nvSpPr>
          <p:spPr bwMode="auto"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9" name="Google Shape;579;p6"/>
            <p:cNvSpPr/>
            <p:nvPr/>
          </p:nvSpPr>
          <p:spPr bwMode="auto"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0" name="Google Shape;580;p6"/>
            <p:cNvSpPr/>
            <p:nvPr/>
          </p:nvSpPr>
          <p:spPr bwMode="auto"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1" name="Google Shape;581;p6"/>
            <p:cNvSpPr/>
            <p:nvPr/>
          </p:nvSpPr>
          <p:spPr bwMode="auto"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2" name="Google Shape;582;p6"/>
            <p:cNvSpPr/>
            <p:nvPr/>
          </p:nvSpPr>
          <p:spPr bwMode="auto"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3" name="Google Shape;583;p6"/>
            <p:cNvSpPr/>
            <p:nvPr/>
          </p:nvSpPr>
          <p:spPr bwMode="auto"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4" name="Google Shape;584;p6"/>
            <p:cNvSpPr/>
            <p:nvPr/>
          </p:nvSpPr>
          <p:spPr bwMode="auto"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5" name="Google Shape;585;p6"/>
            <p:cNvSpPr/>
            <p:nvPr/>
          </p:nvSpPr>
          <p:spPr bwMode="auto"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6" name="Google Shape;586;p6"/>
            <p:cNvSpPr/>
            <p:nvPr/>
          </p:nvSpPr>
          <p:spPr bwMode="auto"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7" name="Google Shape;587;p6"/>
            <p:cNvSpPr/>
            <p:nvPr/>
          </p:nvSpPr>
          <p:spPr bwMode="auto"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8" name="Google Shape;588;p6"/>
            <p:cNvSpPr/>
            <p:nvPr/>
          </p:nvSpPr>
          <p:spPr bwMode="auto"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 bwMode="auto"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0" name="Google Shape;590;p6"/>
            <p:cNvSpPr/>
            <p:nvPr/>
          </p:nvSpPr>
          <p:spPr bwMode="auto"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1" name="Google Shape;591;p6"/>
            <p:cNvSpPr/>
            <p:nvPr/>
          </p:nvSpPr>
          <p:spPr bwMode="auto"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2" name="Google Shape;592;p6"/>
            <p:cNvSpPr/>
            <p:nvPr/>
          </p:nvSpPr>
          <p:spPr bwMode="auto"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3" name="Google Shape;593;p6"/>
            <p:cNvSpPr/>
            <p:nvPr/>
          </p:nvSpPr>
          <p:spPr bwMode="auto"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4" name="Google Shape;594;p6"/>
            <p:cNvSpPr/>
            <p:nvPr/>
          </p:nvSpPr>
          <p:spPr bwMode="auto"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5" name="Google Shape;595;p6"/>
            <p:cNvSpPr/>
            <p:nvPr/>
          </p:nvSpPr>
          <p:spPr bwMode="auto"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6" name="Google Shape;596;p6"/>
            <p:cNvSpPr/>
            <p:nvPr/>
          </p:nvSpPr>
          <p:spPr bwMode="auto"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7" name="Google Shape;597;p6"/>
            <p:cNvSpPr/>
            <p:nvPr/>
          </p:nvSpPr>
          <p:spPr bwMode="auto"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8" name="Google Shape;598;p6"/>
            <p:cNvSpPr/>
            <p:nvPr/>
          </p:nvSpPr>
          <p:spPr bwMode="auto"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99" name="Google Shape;599;p6"/>
            <p:cNvSpPr/>
            <p:nvPr/>
          </p:nvSpPr>
          <p:spPr bwMode="auto"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0" name="Google Shape;600;p6"/>
            <p:cNvSpPr/>
            <p:nvPr/>
          </p:nvSpPr>
          <p:spPr bwMode="auto"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1" name="Google Shape;601;p6"/>
            <p:cNvSpPr/>
            <p:nvPr/>
          </p:nvSpPr>
          <p:spPr bwMode="auto"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2" name="Google Shape;602;p6"/>
            <p:cNvSpPr/>
            <p:nvPr/>
          </p:nvSpPr>
          <p:spPr bwMode="auto"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3" name="Google Shape;603;p6"/>
            <p:cNvSpPr/>
            <p:nvPr/>
          </p:nvSpPr>
          <p:spPr bwMode="auto"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4" name="Google Shape;604;p6"/>
            <p:cNvSpPr/>
            <p:nvPr/>
          </p:nvSpPr>
          <p:spPr bwMode="auto"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5" name="Google Shape;605;p6"/>
            <p:cNvSpPr/>
            <p:nvPr/>
          </p:nvSpPr>
          <p:spPr bwMode="auto"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6" name="Google Shape;606;p6"/>
            <p:cNvSpPr/>
            <p:nvPr/>
          </p:nvSpPr>
          <p:spPr bwMode="auto"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7" name="Google Shape;607;p6"/>
            <p:cNvSpPr/>
            <p:nvPr/>
          </p:nvSpPr>
          <p:spPr bwMode="auto"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8" name="Google Shape;608;p6"/>
            <p:cNvSpPr/>
            <p:nvPr/>
          </p:nvSpPr>
          <p:spPr bwMode="auto"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9" name="Google Shape;609;p6"/>
            <p:cNvSpPr/>
            <p:nvPr/>
          </p:nvSpPr>
          <p:spPr bwMode="auto"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0" name="Google Shape;610;p6"/>
            <p:cNvSpPr/>
            <p:nvPr/>
          </p:nvSpPr>
          <p:spPr bwMode="auto"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1" name="Google Shape;611;p6"/>
            <p:cNvSpPr/>
            <p:nvPr/>
          </p:nvSpPr>
          <p:spPr bwMode="auto"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2" name="Google Shape;612;p6"/>
            <p:cNvSpPr/>
            <p:nvPr/>
          </p:nvSpPr>
          <p:spPr bwMode="auto"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614" name="Google Shape;614;p6"/>
          <p:cNvSpPr txBox="1"/>
          <p:nvPr/>
        </p:nvSpPr>
        <p:spPr bwMode="auto">
          <a:xfrm>
            <a:off x="2579961" y="363091"/>
            <a:ext cx="7504947" cy="9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5000" b="1">
                <a:solidFill>
                  <a:srgbClr val="005970"/>
                </a:solidFill>
                <a:latin typeface="Arial"/>
                <a:ea typeface="Arial"/>
                <a:cs typeface="Arial"/>
              </a:rPr>
              <a:t>Результаты анализа:</a:t>
            </a:r>
            <a:endParaRPr/>
          </a:p>
        </p:txBody>
      </p:sp>
      <p:grpSp>
        <p:nvGrpSpPr>
          <p:cNvPr id="78" name="Google Shape;277;p2"/>
          <p:cNvGrpSpPr/>
          <p:nvPr/>
        </p:nvGrpSpPr>
        <p:grpSpPr bwMode="auto">
          <a:xfrm>
            <a:off x="950050" y="96158"/>
            <a:ext cx="1440000" cy="1440000"/>
            <a:chOff x="4098847" y="618871"/>
            <a:chExt cx="289377" cy="282136"/>
          </a:xfrm>
        </p:grpSpPr>
        <p:sp>
          <p:nvSpPr>
            <p:cNvPr id="79" name="Google Shape;278;p2"/>
            <p:cNvSpPr/>
            <p:nvPr/>
          </p:nvSpPr>
          <p:spPr bwMode="auto">
            <a:xfrm>
              <a:off x="4098847" y="618871"/>
              <a:ext cx="216235" cy="282136"/>
            </a:xfrm>
            <a:custGeom>
              <a:avLst/>
              <a:gdLst/>
              <a:ahLst/>
              <a:cxnLst/>
              <a:rect l="l" t="t" r="r" b="b"/>
              <a:pathLst>
                <a:path w="105" h="137" extrusionOk="0">
                  <a:moveTo>
                    <a:pt x="105" y="111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5" y="128"/>
                    <a:pt x="96" y="137"/>
                    <a:pt x="84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9" y="137"/>
                    <a:pt x="0" y="128"/>
                    <a:pt x="0" y="1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0" name="Google Shape;279;p2"/>
            <p:cNvSpPr/>
            <p:nvPr/>
          </p:nvSpPr>
          <p:spPr bwMode="auto">
            <a:xfrm>
              <a:off x="4315082" y="690950"/>
              <a:ext cx="0" cy="35010"/>
            </a:xfrm>
            <a:custGeom>
              <a:avLst/>
              <a:gdLst/>
              <a:ahLst/>
              <a:cxnLst/>
              <a:rect l="l" t="t" r="r" b="b"/>
              <a:pathLst>
                <a:path w="120000" h="34" extrusionOk="0">
                  <a:moveTo>
                    <a:pt x="0" y="0"/>
                  </a:moveTo>
                  <a:lnTo>
                    <a:pt x="0" y="22"/>
                  </a:lnTo>
                  <a:lnTo>
                    <a:pt x="0" y="34"/>
                  </a:lnTo>
                  <a:lnTo>
                    <a:pt x="0" y="34"/>
                  </a:ln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1" name="Google Shape;280;p2"/>
            <p:cNvSpPr/>
            <p:nvPr/>
          </p:nvSpPr>
          <p:spPr bwMode="auto">
            <a:xfrm>
              <a:off x="4243004" y="662119"/>
              <a:ext cx="28831" cy="26772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14" y="13"/>
                  </a:moveTo>
                  <a:cubicBezTo>
                    <a:pt x="6" y="13"/>
                    <a:pt x="0" y="7"/>
                    <a:pt x="0" y="0"/>
                  </a:cubicBezTo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82" name="Google Shape;281;p2"/>
            <p:cNvCxnSpPr>
              <a:cxnSpLocks/>
            </p:cNvCxnSpPr>
            <p:nvPr/>
          </p:nvCxnSpPr>
          <p:spPr bwMode="auto">
            <a:xfrm rot="10800000">
              <a:off x="4243004" y="627019"/>
              <a:ext cx="0" cy="351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282;p2"/>
            <p:cNvCxnSpPr>
              <a:cxnSpLocks/>
            </p:cNvCxnSpPr>
            <p:nvPr/>
          </p:nvCxnSpPr>
          <p:spPr bwMode="auto">
            <a:xfrm>
              <a:off x="4271835" y="688891"/>
              <a:ext cx="351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283;p2"/>
            <p:cNvCxnSpPr>
              <a:cxnSpLocks/>
            </p:cNvCxnSpPr>
            <p:nvPr/>
          </p:nvCxnSpPr>
          <p:spPr bwMode="auto">
            <a:xfrm>
              <a:off x="4243004" y="618871"/>
              <a:ext cx="72000" cy="699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284;p2"/>
            <p:cNvSpPr/>
            <p:nvPr/>
          </p:nvSpPr>
          <p:spPr bwMode="auto">
            <a:xfrm>
              <a:off x="4236826" y="725959"/>
              <a:ext cx="126652" cy="121504"/>
            </a:xfrm>
            <a:custGeom>
              <a:avLst/>
              <a:gdLst/>
              <a:ahLst/>
              <a:cxnLst/>
              <a:rect l="l" t="t" r="r" b="b"/>
              <a:pathLst>
                <a:path w="61" h="59" extrusionOk="0">
                  <a:moveTo>
                    <a:pt x="50" y="10"/>
                  </a:moveTo>
                  <a:cubicBezTo>
                    <a:pt x="61" y="21"/>
                    <a:pt x="61" y="38"/>
                    <a:pt x="50" y="49"/>
                  </a:cubicBezTo>
                  <a:cubicBezTo>
                    <a:pt x="47" y="53"/>
                    <a:pt x="43" y="55"/>
                    <a:pt x="38" y="56"/>
                  </a:cubicBezTo>
                  <a:cubicBezTo>
                    <a:pt x="29" y="59"/>
                    <a:pt x="18" y="57"/>
                    <a:pt x="11" y="49"/>
                  </a:cubicBezTo>
                  <a:cubicBezTo>
                    <a:pt x="0" y="38"/>
                    <a:pt x="0" y="21"/>
                    <a:pt x="11" y="10"/>
                  </a:cubicBezTo>
                  <a:cubicBezTo>
                    <a:pt x="18" y="3"/>
                    <a:pt x="29" y="0"/>
                    <a:pt x="38" y="3"/>
                  </a:cubicBezTo>
                  <a:cubicBezTo>
                    <a:pt x="43" y="4"/>
                    <a:pt x="47" y="7"/>
                    <a:pt x="50" y="10"/>
                  </a:cubicBezTo>
                  <a:close/>
                </a:path>
              </a:pathLst>
            </a:cu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86" name="Google Shape;285;p2"/>
            <p:cNvCxnSpPr>
              <a:cxnSpLocks/>
            </p:cNvCxnSpPr>
            <p:nvPr/>
          </p:nvCxnSpPr>
          <p:spPr bwMode="auto">
            <a:xfrm>
              <a:off x="4340824" y="826869"/>
              <a:ext cx="47400" cy="4740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286;p2"/>
            <p:cNvCxnSpPr>
              <a:cxnSpLocks/>
            </p:cNvCxnSpPr>
            <p:nvPr/>
          </p:nvCxnSpPr>
          <p:spPr bwMode="auto">
            <a:xfrm>
              <a:off x="4144153" y="730078"/>
              <a:ext cx="825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287;p2"/>
            <p:cNvCxnSpPr>
              <a:cxnSpLocks/>
            </p:cNvCxnSpPr>
            <p:nvPr/>
          </p:nvCxnSpPr>
          <p:spPr bwMode="auto">
            <a:xfrm>
              <a:off x="4144153" y="769207"/>
              <a:ext cx="660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288;p2"/>
            <p:cNvCxnSpPr>
              <a:cxnSpLocks/>
            </p:cNvCxnSpPr>
            <p:nvPr/>
          </p:nvCxnSpPr>
          <p:spPr bwMode="auto">
            <a:xfrm>
              <a:off x="4144153" y="810394"/>
              <a:ext cx="66000" cy="0"/>
            </a:xfrm>
            <a:prstGeom prst="straightConnector1">
              <a:avLst/>
            </a:prstGeom>
            <a:noFill/>
            <a:ln w="57150" cap="rnd" cmpd="sng">
              <a:solidFill>
                <a:srgbClr val="F7692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2" name="Google Shape;613;p6"/>
          <p:cNvSpPr txBox="1"/>
          <p:nvPr/>
        </p:nvSpPr>
        <p:spPr bwMode="auto">
          <a:xfrm>
            <a:off x="950049" y="1616042"/>
            <a:ext cx="18843120" cy="100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7000"/>
              </a:lnSpc>
              <a:defRPr/>
            </a:pPr>
            <a:r>
              <a:rPr lang="ru-RU" sz="2800">
                <a:solidFill>
                  <a:schemeClr val="accent5">
                    <a:lumMod val="50000"/>
                  </a:schemeClr>
                </a:solidFill>
              </a:rPr>
              <a:t>Рассмотрим взаимосвязь популярности как категориального признака с категориальными факторами</a:t>
            </a:r>
            <a:r>
              <a:rPr/>
              <a:t>. 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7000"/>
              </a:lnSpc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 факторам выделены группы ТОП-показателей. 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94798" y="2833473"/>
            <a:ext cx="5628253" cy="24928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39137" y="5484139"/>
            <a:ext cx="6302474" cy="35247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1747798" y="2334909"/>
            <a:ext cx="6027788" cy="2611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142056" y="5097701"/>
            <a:ext cx="8366039" cy="4529612"/>
          </a:xfrm>
          <a:prstGeom prst="rect">
            <a:avLst/>
          </a:prstGeom>
        </p:spPr>
      </p:pic>
      <p:sp>
        <p:nvSpPr>
          <p:cNvPr id="97" name="Google Shape;613;p6"/>
          <p:cNvSpPr txBox="1"/>
          <p:nvPr/>
        </p:nvSpPr>
        <p:spPr bwMode="auto">
          <a:xfrm>
            <a:off x="947457" y="9627314"/>
            <a:ext cx="18845748" cy="146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l">
              <a:lnSpc>
                <a:spcPct val="107000"/>
              </a:lnSpc>
              <a:defRPr/>
            </a:pPr>
            <a:r>
              <a:rPr lang="ru-RU" sz="2800">
                <a:solidFill>
                  <a:schemeClr val="tx1"/>
                </a:solidFill>
              </a:rPr>
              <a:t>По тепловым картам видно, что частоты в группах сильно различаются. Но по тесту на независимость групп Х2 эти частоты можно считать примерно равными, пропорции примерно одинаковыми, поэтому эти факторы не зависимы, связи нет.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1047</Words>
  <Application>Microsoft Office PowerPoint</Application>
  <DocSecurity>0</DocSecurity>
  <PresentationFormat>Произвольный</PresentationFormat>
  <Paragraphs>158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Calibri</vt:lpstr>
      <vt:lpstr>Tahoma</vt:lpstr>
      <vt:lpstr>Times New Roman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User</dc:creator>
  <cp:keywords/>
  <dc:description/>
  <cp:lastModifiedBy>Наталья Сердюк</cp:lastModifiedBy>
  <cp:revision>67</cp:revision>
  <dcterms:created xsi:type="dcterms:W3CDTF">2022-03-29T11:34:13Z</dcterms:created>
  <dcterms:modified xsi:type="dcterms:W3CDTF">2023-07-28T09:36:49Z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</Properties>
</file>