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58" r:id="rId10"/>
    <p:sldId id="259" r:id="rId11"/>
    <p:sldId id="261" r:id="rId12"/>
    <p:sldId id="260" r:id="rId13"/>
    <p:sldId id="269" r:id="rId14"/>
    <p:sldId id="31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9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92" r:id="rId34"/>
    <p:sldId id="289" r:id="rId35"/>
    <p:sldId id="300" r:id="rId36"/>
    <p:sldId id="301" r:id="rId37"/>
    <p:sldId id="302" r:id="rId38"/>
    <p:sldId id="304" r:id="rId39"/>
    <p:sldId id="293" r:id="rId40"/>
    <p:sldId id="296" r:id="rId41"/>
    <p:sldId id="299" r:id="rId42"/>
    <p:sldId id="298" r:id="rId43"/>
    <p:sldId id="295" r:id="rId44"/>
    <p:sldId id="318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1" r:id="rId56"/>
    <p:sldId id="316" r:id="rId57"/>
    <p:sldId id="317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3%B5%ED%95%9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FP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hlinkClick r:id="rId2" tooltip="컴퓨터 저장장치"/>
              </a:rPr>
              <a:t>저장장치</a:t>
            </a:r>
            <a:r>
              <a:rPr lang="ko-KR" altLang="en-US" dirty="0" smtClean="0"/>
              <a:t>에 </a:t>
            </a:r>
            <a:r>
              <a:rPr lang="ko-KR" altLang="en-US" dirty="0"/>
              <a:t>저장된 특정한 목적의 하나 또는 다수의 </a:t>
            </a:r>
            <a:r>
              <a:rPr lang="ko-KR" altLang="en-US" dirty="0" smtClean="0"/>
              <a:t>데이터 및 </a:t>
            </a:r>
            <a:r>
              <a:rPr lang="en-US" altLang="ko-KR" dirty="0" smtClean="0"/>
              <a:t>Instructions.</a:t>
            </a:r>
          </a:p>
          <a:p>
            <a:pPr lvl="1"/>
            <a:r>
              <a:rPr lang="ko-KR" altLang="en-US" dirty="0" smtClean="0"/>
              <a:t>컴퓨터 프로그램 및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문서 및 디지털 미디어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및 시스템 소프트웨어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목적에 따른 분류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두 가지 소프트웨어 분야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497" y="3707712"/>
            <a:ext cx="3713017" cy="731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응용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소프트웨어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626" y="3707710"/>
            <a:ext cx="3728605" cy="731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시스템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소프트웨어</a:t>
            </a:r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6286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오피스</a:t>
            </a:r>
            <a:endParaRPr lang="en-US" altLang="ko-KR" sz="2400" dirty="0" smtClean="0"/>
          </a:p>
          <a:p>
            <a:r>
              <a:rPr lang="ko-KR" altLang="en-US" sz="2400" dirty="0" smtClean="0"/>
              <a:t>게임</a:t>
            </a:r>
            <a:endParaRPr lang="en-US" altLang="ko-KR" sz="2400" dirty="0" smtClean="0"/>
          </a:p>
          <a:p>
            <a:r>
              <a:rPr lang="ko-KR" altLang="en-US" sz="2400" dirty="0" smtClean="0"/>
              <a:t>미디어 플레이어</a:t>
            </a:r>
            <a:endParaRPr lang="en-US" altLang="ko-KR" sz="2400" dirty="0" smtClean="0"/>
          </a:p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64723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8614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디바이스 드라이버</a:t>
            </a:r>
            <a:endParaRPr lang="en-US" altLang="ko-KR" sz="2400" dirty="0" smtClean="0"/>
          </a:p>
          <a:p>
            <a:r>
              <a:rPr lang="ko-KR" altLang="en-US" sz="2400" dirty="0" smtClean="0"/>
              <a:t>운영체제</a:t>
            </a:r>
            <a:endParaRPr lang="en-US" altLang="ko-KR" sz="2400" dirty="0" smtClean="0"/>
          </a:p>
          <a:p>
            <a:r>
              <a:rPr lang="ko-KR" altLang="en-US" sz="2400" dirty="0" smtClean="0"/>
              <a:t>유틸리티</a:t>
            </a:r>
            <a:endParaRPr lang="en-US" altLang="ko-KR" sz="2400" dirty="0" smtClean="0"/>
          </a:p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77051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172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작성 및 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 소프트웨어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계층적 분류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6943" y="5133504"/>
            <a:ext cx="3467967" cy="719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플랫폼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소프트웨어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1946" y="3059443"/>
            <a:ext cx="3793983" cy="77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사용자 작성 소프트웨어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599343" y="5853328"/>
            <a:ext cx="3204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컴퓨터와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주변기기 제어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BIOS, Drivers, OS, GUI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Graphic Libraries</a:t>
            </a:r>
            <a:endParaRPr lang="ko-KR" altLang="en-US" sz="2000" dirty="0"/>
          </a:p>
        </p:txBody>
      </p:sp>
      <p:sp>
        <p:nvSpPr>
          <p:cNvPr id="9" name="위로 굽은 화살표 8"/>
          <p:cNvSpPr/>
          <p:nvPr/>
        </p:nvSpPr>
        <p:spPr>
          <a:xfrm flipH="1">
            <a:off x="7832580" y="4828704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위로 굽은 화살표 9"/>
          <p:cNvSpPr/>
          <p:nvPr/>
        </p:nvSpPr>
        <p:spPr>
          <a:xfrm flipH="1">
            <a:off x="3879272" y="3833208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4488871" y="4878299"/>
            <a:ext cx="28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가장 일반적인 의미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오피스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 등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9784" y="4132328"/>
            <a:ext cx="3735962" cy="689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응용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소프트웨어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6880" y="3833208"/>
            <a:ext cx="2892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사용자가 응용 소프트 </a:t>
            </a:r>
            <a:r>
              <a:rPr lang="ko-KR" altLang="en-US" sz="2000" dirty="0" err="1" smtClean="0"/>
              <a:t>웨어</a:t>
            </a:r>
            <a:r>
              <a:rPr lang="ko-KR" altLang="en-US" sz="2000" dirty="0" smtClean="0"/>
              <a:t> 상위에 작성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스프레드시트 템플릿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매크로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스크립트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441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엔진의 분류는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응용 소프트웨어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플랫폼 소프트웨어</a:t>
            </a:r>
            <a:r>
              <a:rPr lang="en-US" altLang="ko-KR" dirty="0" smtClean="0"/>
              <a:t>?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게임 엔진 활용에 대한 의견 논의 </a:t>
            </a:r>
            <a:r>
              <a:rPr lang="ko-KR" altLang="en-US" dirty="0" smtClean="0"/>
              <a:t>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861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어느 </a:t>
            </a:r>
            <a:r>
              <a:rPr lang="ko-KR" altLang="en-US" dirty="0" smtClean="0"/>
              <a:t>분야의 개발자 대우가 가장 좋을까</a:t>
            </a:r>
            <a:r>
              <a:rPr lang="en-US" altLang="ko-KR" dirty="0" smtClean="0"/>
              <a:t>?</a:t>
            </a:r>
          </a:p>
        </p:txBody>
      </p:sp>
      <p:pic>
        <p:nvPicPr>
          <p:cNvPr id="5124" name="Picture 4" descr="달러 이미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2942199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3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a/H96566k.jpg/260px-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66" y="1709738"/>
            <a:ext cx="5828834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것은 버그로부터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5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</a:t>
            </a:r>
            <a:r>
              <a:rPr lang="ko-KR" altLang="en-US" dirty="0" smtClean="0"/>
              <a:t>학문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>
                <a:hlinkClick r:id="rId2" tooltip="공학"/>
              </a:rPr>
              <a:t>공학</a:t>
            </a:r>
            <a:r>
              <a:rPr lang="ko-KR" altLang="en-US" dirty="0"/>
              <a:t>을 소프트웨어에 적용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https://ko.wikipedia.org/wiki/</a:t>
            </a:r>
            <a:r>
              <a:rPr lang="ko-KR" altLang="en-US" dirty="0" smtClean="0"/>
              <a:t>소프트웨어공학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82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1941</a:t>
            </a:r>
            <a:r>
              <a:rPr lang="ko-KR" altLang="en-US" dirty="0"/>
              <a:t>년 </a:t>
            </a:r>
            <a:r>
              <a:rPr lang="ko-KR" altLang="en-US" dirty="0" smtClean="0"/>
              <a:t>최초 디지털</a:t>
            </a:r>
            <a:r>
              <a:rPr lang="ko-KR" altLang="en-US" dirty="0"/>
              <a:t> </a:t>
            </a:r>
            <a:r>
              <a:rPr lang="ko-KR" altLang="en-US" dirty="0" smtClean="0">
                <a:hlinkClick r:id="rId2" tooltip="컴퓨터"/>
              </a:rPr>
              <a:t>컴퓨터</a:t>
            </a:r>
            <a:r>
              <a:rPr lang="ko-KR" altLang="en-US" dirty="0" smtClean="0"/>
              <a:t>의 연산 </a:t>
            </a:r>
            <a:r>
              <a:rPr lang="ko-KR" altLang="en-US" dirty="0"/>
              <a:t>명령은 배선으로 </a:t>
            </a:r>
            <a:r>
              <a:rPr lang="ko-KR" altLang="en-US" dirty="0" smtClean="0"/>
              <a:t>주어짐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유연하지 못한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 내장 방식으로 발전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https://ko.wikipedia.org/wiki/</a:t>
            </a:r>
            <a:r>
              <a:rPr lang="ko-KR" altLang="en-US" dirty="0" smtClean="0"/>
              <a:t>소프트웨어공학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97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소프트웨어 공학의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실무종사자들이 수많은 </a:t>
            </a:r>
            <a:r>
              <a:rPr lang="ko-KR" altLang="en-US" dirty="0"/>
              <a:t>어려움을 뚫고 </a:t>
            </a:r>
            <a:r>
              <a:rPr lang="ko-KR" altLang="en-US" dirty="0" smtClean="0"/>
              <a:t>전진하는 과정 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여전히 그 정의에 대해 </a:t>
            </a:r>
            <a:r>
              <a:rPr lang="ko-KR" altLang="en-US" dirty="0"/>
              <a:t>논쟁 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https://ko.wikipedia.org/wiki/</a:t>
            </a:r>
            <a:r>
              <a:rPr lang="ko-KR" altLang="en-US" dirty="0" smtClean="0"/>
              <a:t>소프트웨어공학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왜 필요한가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빠른 버그 해결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단순한 메모리 관리 잘못으로 인한 출시 연기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0525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45669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5563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276475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00813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0707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5331619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55957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05851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8386763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0525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19476" y="488070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48427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32136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15276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73717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9467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r>
              <a:rPr lang="ko-KR" altLang="en-US" dirty="0" smtClean="0"/>
              <a:t>소프트웨어 공학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90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66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48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19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5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077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48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24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3500" y="30480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7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결국 문제는 개발 프로세스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핵심 소프트웨어의 외주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관리 부족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관련된 전문 인력 부족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 해결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20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개발에 있어 체계적이며 공학적인 프로세스가 확립 되어야 함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6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게임</a:t>
            </a:r>
            <a:r>
              <a:rPr lang="ko-KR" altLang="en-US" dirty="0" smtClean="0"/>
              <a:t> 소프트웨어 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게임</a:t>
            </a:r>
            <a:r>
              <a:rPr lang="ko-KR" altLang="en-US" dirty="0" smtClean="0"/>
              <a:t> 소프트웨어의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 등의 생명 주기 전반을 체계적이고 서술적이며 정량적으로 다루는 학문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게임 개발 프로세스는 상당히 오랜 기간 소프트웨어 공학의 변화를 이끌었음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 자체가 가지는 특성을 이해해야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 모델을 그대로 적용한다면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84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7650" y="1709738"/>
            <a:ext cx="11715750" cy="2852737"/>
          </a:xfrm>
        </p:spPr>
        <p:txBody>
          <a:bodyPr/>
          <a:lstStyle/>
          <a:p>
            <a:r>
              <a:rPr lang="ko-KR" altLang="en-US" dirty="0" smtClean="0"/>
              <a:t>대표적 개발 모델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폭포수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2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순차적 모델 </a:t>
            </a:r>
            <a:r>
              <a:rPr lang="en-US" altLang="ko-KR" dirty="0" smtClean="0"/>
              <a:t>(Sequential Model)</a:t>
            </a:r>
          </a:p>
          <a:p>
            <a:endParaRPr lang="en-US" altLang="ko-KR" dirty="0"/>
          </a:p>
          <a:p>
            <a:r>
              <a:rPr lang="ko-KR" altLang="en-US" dirty="0" smtClean="0"/>
              <a:t>고전적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생명주기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이전 단계의 완벽한 작업 완료를 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973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501" y="1455340"/>
            <a:ext cx="10515600" cy="4351338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 smtClean="0"/>
              <a:t>년 </a:t>
            </a:r>
            <a:r>
              <a:rPr lang="ko-KR" altLang="en-US" dirty="0" err="1"/>
              <a:t>윈스턴</a:t>
            </a:r>
            <a:r>
              <a:rPr lang="ko-KR" altLang="en-US" dirty="0"/>
              <a:t> </a:t>
            </a:r>
            <a:r>
              <a:rPr lang="en-US" altLang="ko-KR" dirty="0"/>
              <a:t>W. </a:t>
            </a:r>
            <a:r>
              <a:rPr lang="ko-KR" altLang="en-US" dirty="0" err="1"/>
              <a:t>로이스</a:t>
            </a:r>
            <a:r>
              <a:rPr lang="ko-KR" altLang="en-US" dirty="0"/>
              <a:t> </a:t>
            </a:r>
            <a:r>
              <a:rPr lang="en-US" altLang="ko-KR" dirty="0"/>
              <a:t>(1929–1995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400" b="1" dirty="0"/>
              <a:t>"Managing the Development of Large Software Systems"</a:t>
            </a:r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요구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설계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검증</a:t>
            </a:r>
            <a:endParaRPr lang="ko-KR" altLang="en-US" sz="3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유지보수</a:t>
            </a:r>
            <a:endParaRPr lang="ko-KR" altLang="en-US" sz="3200" dirty="0"/>
          </a:p>
        </p:txBody>
      </p:sp>
      <p:sp>
        <p:nvSpPr>
          <p:cNvPr id="11" name="위로 굽은 화살표 10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pic>
        <p:nvPicPr>
          <p:cNvPr id="12290" name="Picture 2" descr="http://www.informatik.uni-bremen.de/uniform/vm97/images/Royce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73122"/>
            <a:ext cx="5848350" cy="51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150" y="6488668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http://www.informatik.uni-bremen.de/uniform/vm97/def/def_w/WATERFALL.htm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41282" y="1373122"/>
            <a:ext cx="56054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 most of the publications, the waterfall model is claimed to be inefficient because of the lack of feedback loops. Surprisingly, they were explicitly considered in the original model of Royce.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404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pic>
        <p:nvPicPr>
          <p:cNvPr id="3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요구</a:t>
            </a:r>
            <a:endParaRPr lang="ko-KR" altLang="en-US" sz="3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설계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검증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유지보수</a:t>
            </a:r>
            <a:endParaRPr lang="ko-KR" altLang="en-US" sz="3200" dirty="0"/>
          </a:p>
        </p:txBody>
      </p:sp>
      <p:sp>
        <p:nvSpPr>
          <p:cNvPr id="9" name="위로 굽은 화살표 8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굽은 화살표 10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rot="10800000" flipV="1">
            <a:off x="2095276" y="3450628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rot="10800000" flipV="1">
            <a:off x="4057426" y="4212431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rot="10800000" flipV="1">
            <a:off x="5962538" y="4929982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로 굽은 화살표 15"/>
          <p:cNvSpPr/>
          <p:nvPr/>
        </p:nvSpPr>
        <p:spPr>
          <a:xfrm rot="10800000" flipV="1">
            <a:off x="7811398" y="5678487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3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45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최초의 소프트웨어는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프로그램 내장 방식을 최초로 고안한 사람은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최초가 왜 중요할까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폴아웃의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세계관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8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24113" y="1572475"/>
            <a:ext cx="8086725" cy="4585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 smtClean="0">
                <a:solidFill>
                  <a:srgbClr val="FF0000"/>
                </a:solidFill>
              </a:rPr>
              <a:t>엇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기존 기능 명세를 전부 안 하고 요청했어요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ko-KR" altLang="en-US" sz="4400" b="1" dirty="0" err="1" smtClean="0">
                <a:solidFill>
                  <a:srgbClr val="FF0000"/>
                </a:solidFill>
              </a:rPr>
              <a:t>ㅈㅅㅈㅅ</a:t>
            </a:r>
            <a:endParaRPr lang="en-US" altLang="ko-KR" sz="4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이거 더 필요하고 저거 더 필요하고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어라 좌표계가 다르네요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713" y="1834991"/>
            <a:ext cx="6376987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상무님 뷰어 플랫폼 완성이 지연 될 것으로 보입니다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.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11354" y="4655478"/>
            <a:ext cx="6922293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플랫폼이 지연되면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어플은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 더 지연되는 것 아닌가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????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6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3963" y="1510369"/>
            <a:ext cx="9996487" cy="4489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플랫폼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이후 </a:t>
            </a:r>
            <a:r>
              <a:rPr lang="ko-KR" alt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어플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외주 제작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 내내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출시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주 연기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0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가장 이해하기 쉽다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경험이 매우 많은 개발자들만 있다면 좋을 결과를 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프로젝트 진행상황 판단 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803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한계점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요구 단계에서 완벽하게 정리된 요구사항을 전달해야 하나 현실적으로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 중 요구사항이 변경될 경우 대응이 어려움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완벽하게 요구사항을 맞추었더라도 개발 결과에 따라 추가 요구사항 발생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6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개발 실패 사례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듀크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뉴켐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포에버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3D</a:t>
            </a:r>
            <a:r>
              <a:rPr lang="en-US" altLang="ko-KR" dirty="0" smtClean="0"/>
              <a:t>(1996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3D Realm, </a:t>
            </a:r>
            <a:r>
              <a:rPr lang="ko-KR" altLang="en-US" dirty="0" smtClean="0"/>
              <a:t>고전</a:t>
            </a:r>
            <a:r>
              <a:rPr lang="ko-KR" altLang="en-US" dirty="0"/>
              <a:t> </a:t>
            </a:r>
            <a:r>
              <a:rPr lang="en-US" altLang="ko-KR" dirty="0">
                <a:hlinkClick r:id="rId2" tooltip="FPS"/>
              </a:rPr>
              <a:t>FPS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Doom </a:t>
            </a:r>
            <a:r>
              <a:rPr lang="ko-KR" altLang="en-US" dirty="0" smtClean="0"/>
              <a:t>류의 게임 중 가장 성공한 게임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r>
              <a:rPr lang="ko-KR" altLang="en-US" dirty="0" smtClean="0"/>
              <a:t>는 이 게임의 </a:t>
            </a:r>
            <a:r>
              <a:rPr lang="ko-KR" altLang="en-US" dirty="0" err="1" smtClean="0"/>
              <a:t>후속작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개발 발표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기간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년 이상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1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판매수익 배분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1/N </a:t>
            </a:r>
            <a:r>
              <a:rPr lang="ko-KR" altLang="en-US" dirty="0" smtClean="0"/>
              <a:t>분배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신규 개발자 모집을 꺼림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개발총책이 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냉정하지 못하여 일정 지연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잦은 엔진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퀘이크</a:t>
            </a:r>
            <a:r>
              <a:rPr lang="en-US" altLang="ko-KR" dirty="0" smtClean="0"/>
              <a:t>1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퀘이크</a:t>
            </a:r>
            <a:r>
              <a:rPr lang="en-US" altLang="ko-KR" dirty="0" smtClean="0"/>
              <a:t>2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언리얼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언리얼</a:t>
            </a:r>
            <a:r>
              <a:rPr lang="ko-KR" altLang="en-US" dirty="0" smtClean="0">
                <a:sym typeface="Wingdings" panose="05000000000000000000" pitchFamily="2" charset="2"/>
              </a:rPr>
              <a:t> 토너먼트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305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PC </a:t>
            </a:r>
            <a:r>
              <a:rPr lang="ko-KR" altLang="en-US" dirty="0" smtClean="0">
                <a:sym typeface="Wingdings" panose="05000000000000000000" pitchFamily="2" charset="2"/>
              </a:rPr>
              <a:t>버전에 추가로 콘솔 버전 개발 추가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추가 개발자 고용의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1/N </a:t>
            </a:r>
            <a:r>
              <a:rPr lang="ko-KR" altLang="en-US" dirty="0" smtClean="0"/>
              <a:t>분배는 도대체 언제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개발자 이탈 시작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개발 기간이 십 년이 넘어 엄청나게 꼬인 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044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어떠한 개발 모델을 선택해야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</a:t>
            </a:r>
            <a:r>
              <a:rPr lang="ko-KR" altLang="en-US" dirty="0" smtClean="0"/>
              <a:t>http://roland02.blog.me/220471911429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942" y="1770782"/>
            <a:ext cx="11982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4000" b="0" i="0" dirty="0" smtClean="0">
                <a:solidFill>
                  <a:srgbClr val="000000"/>
                </a:solidFill>
                <a:effectLst/>
                <a:latin typeface="+mn-ea"/>
              </a:rPr>
              <a:t>20</a:t>
            </a:r>
            <a:r>
              <a:rPr lang="ko-KR" altLang="en-US" sz="4000" b="0" i="0" dirty="0" smtClean="0">
                <a:solidFill>
                  <a:srgbClr val="000000"/>
                </a:solidFill>
                <a:effectLst/>
                <a:latin typeface="+mn-ea"/>
              </a:rPr>
              <a:t>세기 중엽</a:t>
            </a:r>
            <a:r>
              <a:rPr lang="en-US" altLang="ko-KR" sz="4000" b="0" i="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 smtClean="0">
                <a:solidFill>
                  <a:srgbClr val="000000"/>
                </a:solidFill>
                <a:effectLst/>
                <a:latin typeface="+mn-ea"/>
              </a:rPr>
              <a:t>히로시마와 </a:t>
            </a:r>
            <a:r>
              <a:rPr lang="ko-KR" altLang="en-US" sz="4000" b="0" i="0" dirty="0" err="1" smtClean="0">
                <a:solidFill>
                  <a:srgbClr val="000000"/>
                </a:solidFill>
                <a:effectLst/>
                <a:latin typeface="+mn-ea"/>
              </a:rPr>
              <a:t>나가사키에</a:t>
            </a:r>
            <a:r>
              <a:rPr lang="ko-KR" altLang="en-US" sz="4000" b="0" i="0" dirty="0" smtClean="0">
                <a:solidFill>
                  <a:srgbClr val="000000"/>
                </a:solidFill>
                <a:effectLst/>
                <a:latin typeface="+mn-ea"/>
              </a:rPr>
              <a:t> 떨어진 원자폭탄은 전 세계를 공포로 몰아넣었다</a:t>
            </a:r>
            <a:r>
              <a:rPr lang="en-US" altLang="ko-KR" sz="4000" b="0" i="0" dirty="0" smtClean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sz="4000" b="0" i="0" dirty="0" smtClean="0">
                <a:solidFill>
                  <a:srgbClr val="000000"/>
                </a:solidFill>
                <a:effectLst/>
                <a:latin typeface="+mn-ea"/>
              </a:rPr>
              <a:t>그와 함께 시작된 냉전 시대는 </a:t>
            </a:r>
            <a:r>
              <a:rPr lang="en-US" altLang="ko-KR" sz="4000" b="0" i="0" dirty="0" smtClean="0">
                <a:solidFill>
                  <a:srgbClr val="FF0000"/>
                </a:solidFill>
                <a:effectLst/>
                <a:latin typeface="+mn-ea"/>
              </a:rPr>
              <a:t>21</a:t>
            </a:r>
            <a:r>
              <a:rPr lang="ko-KR" altLang="en-US" sz="4000" b="0" i="0" dirty="0" smtClean="0">
                <a:solidFill>
                  <a:srgbClr val="FF0000"/>
                </a:solidFill>
                <a:effectLst/>
                <a:latin typeface="+mn-ea"/>
              </a:rPr>
              <a:t>세기까지도 끝나지 않았고</a:t>
            </a:r>
            <a:r>
              <a:rPr lang="en-US" altLang="ko-KR" sz="4000" b="0" i="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 smtClean="0">
                <a:solidFill>
                  <a:srgbClr val="000000"/>
                </a:solidFill>
                <a:effectLst/>
                <a:latin typeface="+mn-ea"/>
              </a:rPr>
              <a:t>무분별한 </a:t>
            </a:r>
            <a:r>
              <a:rPr lang="ko-KR" altLang="en-US" sz="4000" b="0" i="0" dirty="0" smtClean="0">
                <a:solidFill>
                  <a:srgbClr val="FF0000"/>
                </a:solidFill>
                <a:effectLst/>
                <a:latin typeface="+mn-ea"/>
              </a:rPr>
              <a:t>핵무기 경쟁으로 인해 더 작고 강력한 원격 핵폭탄들까지 등장</a:t>
            </a:r>
            <a:r>
              <a:rPr lang="ko-KR" altLang="en-US" sz="4000" b="0" i="0" dirty="0" smtClean="0">
                <a:solidFill>
                  <a:srgbClr val="000000"/>
                </a:solidFill>
                <a:effectLst/>
                <a:latin typeface="+mn-ea"/>
              </a:rPr>
              <a:t>했다</a:t>
            </a:r>
            <a:r>
              <a:rPr lang="en-US" altLang="ko-KR" sz="4000" b="0" i="0" dirty="0" smtClean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40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030" name="Picture 6" descr="http://postfiles8.naver.net/20150904_183/roland02_1441365641483d6BIE_PNG/003.pn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4842619"/>
            <a:ext cx="5238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49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4" y="1616703"/>
            <a:ext cx="4029075" cy="50812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49" y="1616703"/>
            <a:ext cx="4011516" cy="50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5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로얄</a:t>
            </a:r>
            <a:endParaRPr lang="ko-KR" altLang="en-US" dirty="0"/>
          </a:p>
        </p:txBody>
      </p:sp>
      <p:pic>
        <p:nvPicPr>
          <p:cNvPr id="1945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03" y="0"/>
            <a:ext cx="3855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"/>
            <a:ext cx="7910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70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13318" name="Picture 6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868875"/>
            <a:ext cx="8305170" cy="46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98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숙제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185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6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프로그램 실행 시 최초로 호출되는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101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GLUT library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549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glutInitDisplayMode</a:t>
            </a:r>
            <a:r>
              <a:rPr lang="en-US" altLang="ko-KR" dirty="0"/>
              <a:t>(GLUT_DEPTH | GLUT_DOUBLE | GLUT_RGBA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스크린 버퍼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버퍼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 버퍼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, RGBA, Depth buffer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401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glutInitWindowPosition</a:t>
            </a:r>
            <a:r>
              <a:rPr lang="en-US" altLang="ko-KR" dirty="0"/>
              <a:t>(0, 0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윈도우 초기 위치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68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glutInitWindowSize</a:t>
            </a:r>
            <a:r>
              <a:rPr lang="en-US" altLang="ko-KR" dirty="0"/>
              <a:t>(500, 500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초기 윈도우 사이즈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0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</a:t>
            </a:r>
            <a:r>
              <a:rPr lang="ko-KR" altLang="en-US" dirty="0" smtClean="0"/>
              <a:t>http://roland02.blog.me/220471911429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9550" y="238038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>
                <a:latin typeface="+mj-lt"/>
              </a:rPr>
              <a:t>미국 정부는 또한 대체 에너지 기술 개발에 주력하여 이른바 </a:t>
            </a:r>
            <a:r>
              <a:rPr lang="ko-KR" altLang="en-US" sz="4000" dirty="0">
                <a:solidFill>
                  <a:srgbClr val="FF0000"/>
                </a:solidFill>
                <a:latin typeface="+mj-lt"/>
              </a:rPr>
              <a:t>원자력 에너지 혁명</a:t>
            </a:r>
            <a:r>
              <a:rPr lang="ko-KR" altLang="en-US" sz="4000" dirty="0">
                <a:latin typeface="+mj-lt"/>
              </a:rPr>
              <a:t>을 이루어냈다</a:t>
            </a:r>
            <a:r>
              <a:rPr lang="en-US" altLang="ko-KR" sz="4000" dirty="0">
                <a:latin typeface="+mj-lt"/>
              </a:rPr>
              <a:t>. (※ </a:t>
            </a:r>
            <a:r>
              <a:rPr lang="ko-KR" altLang="en-US" sz="4000" dirty="0">
                <a:latin typeface="+mj-lt"/>
              </a:rPr>
              <a:t>대신 </a:t>
            </a:r>
            <a:r>
              <a:rPr lang="ko-KR" altLang="en-US" sz="4000" dirty="0" err="1">
                <a:latin typeface="+mj-lt"/>
              </a:rPr>
              <a:t>폴아웃의</a:t>
            </a:r>
            <a:r>
              <a:rPr lang="ko-KR" altLang="en-US" sz="4000" dirty="0">
                <a:latin typeface="+mj-lt"/>
              </a:rPr>
              <a:t> 세계에는 반도체 기술과 인터넷 등 정보 혁명이 발생하지 않는다</a:t>
            </a:r>
            <a:r>
              <a:rPr lang="en-US" altLang="ko-KR" sz="4000" dirty="0" smtClean="0">
                <a:latin typeface="+mj-lt"/>
              </a:rPr>
              <a:t>.)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5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glutCreateWindow</a:t>
            </a:r>
            <a:r>
              <a:rPr lang="en-US" altLang="ko-KR" dirty="0"/>
              <a:t>("Game Software Engineering KPU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지금까지 설정된 옵션으로 실제 윈도우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85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glewInit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GL extension </a:t>
            </a:r>
            <a:r>
              <a:rPr lang="ko-KR" altLang="en-US" dirty="0" smtClean="0"/>
              <a:t>사용을 위한 라이브러리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615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glewIsSupported</a:t>
            </a:r>
            <a:r>
              <a:rPr lang="en-US" altLang="ko-KR" dirty="0"/>
              <a:t>("GL_VERSION_3_0</a:t>
            </a:r>
            <a:r>
              <a:rPr lang="en-US" altLang="ko-KR" dirty="0" smtClean="0"/>
              <a:t>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glew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지원되는 버전인지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346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glutDisplayFunc</a:t>
            </a:r>
            <a:r>
              <a:rPr lang="en-US" altLang="ko-KR" dirty="0"/>
              <a:t>(</a:t>
            </a:r>
            <a:r>
              <a:rPr lang="en-US" altLang="ko-KR" dirty="0" err="1"/>
              <a:t>RenderScene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glutIdleFunc</a:t>
            </a:r>
            <a:r>
              <a:rPr lang="en-US" altLang="ko-KR" dirty="0"/>
              <a:t>(Idle);</a:t>
            </a:r>
          </a:p>
          <a:p>
            <a:pPr marL="0" indent="0">
              <a:buNone/>
            </a:pPr>
            <a:r>
              <a:rPr lang="en-US" altLang="ko-KR" dirty="0" err="1"/>
              <a:t>glutKeyboardFunc</a:t>
            </a:r>
            <a:r>
              <a:rPr lang="en-US" altLang="ko-KR" dirty="0"/>
              <a:t>(</a:t>
            </a:r>
            <a:r>
              <a:rPr lang="en-US" altLang="ko-KR" dirty="0" err="1"/>
              <a:t>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glutSpecialFunc</a:t>
            </a:r>
            <a:r>
              <a:rPr lang="en-US" altLang="ko-KR" dirty="0"/>
              <a:t>(</a:t>
            </a:r>
            <a:r>
              <a:rPr lang="en-US" altLang="ko-KR" dirty="0" err="1"/>
              <a:t>SpecialKeyInput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Function callback </a:t>
            </a:r>
            <a:r>
              <a:rPr lang="ko-KR" altLang="en-US" dirty="0" smtClean="0"/>
              <a:t>함수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4009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glutMainLoop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메인 루프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55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RenderScene</a:t>
            </a:r>
            <a:r>
              <a:rPr lang="en-US" altLang="ko-KR" dirty="0"/>
              <a:t>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glClear</a:t>
            </a:r>
            <a:r>
              <a:rPr lang="en-US" altLang="ko-KR" dirty="0" smtClean="0"/>
              <a:t>(GL_COLOR_BUFFER_BIT </a:t>
            </a:r>
            <a:r>
              <a:rPr lang="en-US" altLang="ko-KR" dirty="0"/>
              <a:t>| </a:t>
            </a:r>
            <a:r>
              <a:rPr lang="en-US" altLang="ko-KR" dirty="0" smtClean="0"/>
              <a:t>					                             GL_DEPTH_BUFFER_BIT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glClearColor</a:t>
            </a:r>
            <a:r>
              <a:rPr lang="en-US" altLang="ko-KR" dirty="0" smtClean="0"/>
              <a:t>(0.0f</a:t>
            </a:r>
            <a:r>
              <a:rPr lang="en-US" altLang="ko-KR" dirty="0"/>
              <a:t>, 0.3f, 0.3f, 1.0f);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glutSwapBuffers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73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Idle(void)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KeyInput</a:t>
            </a:r>
            <a:r>
              <a:rPr lang="en-US" altLang="ko-KR" dirty="0"/>
              <a:t>(unsigned char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SpecialKeyInput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23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준비를 위한 소프트웨어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2017 Community</a:t>
            </a:r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개발환경 포함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Microsoft Office</a:t>
            </a:r>
          </a:p>
          <a:p>
            <a:pPr lvl="1"/>
            <a:r>
              <a:rPr lang="ko-KR" altLang="en-US" dirty="0" smtClean="0"/>
              <a:t>기획서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47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</a:t>
            </a:r>
            <a:r>
              <a:rPr lang="ko-KR" altLang="en-US" dirty="0" smtClean="0"/>
              <a:t>http://roland02.blog.me/220471911429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80522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/>
              <a:t>갈수록 커지는 핵 전쟁의 우려에 대비한다는 명목으로 </a:t>
            </a:r>
            <a:r>
              <a:rPr lang="ko-KR" altLang="en-US" sz="4000" dirty="0" smtClean="0"/>
              <a:t>하이테크놀러지 </a:t>
            </a:r>
            <a:r>
              <a:rPr lang="ko-KR" altLang="en-US" sz="4000" dirty="0"/>
              <a:t>기업인 </a:t>
            </a:r>
            <a:r>
              <a:rPr lang="en-US" altLang="ko-KR" sz="4000" dirty="0"/>
              <a:t>&lt;</a:t>
            </a:r>
            <a:r>
              <a:rPr lang="ko-KR" altLang="en-US" sz="4000" b="1" dirty="0"/>
              <a:t>볼트 </a:t>
            </a:r>
            <a:r>
              <a:rPr lang="ko-KR" altLang="en-US" sz="4000" b="1" dirty="0" err="1"/>
              <a:t>텍</a:t>
            </a:r>
            <a:r>
              <a:rPr lang="en-US" altLang="ko-KR" sz="4000" dirty="0"/>
              <a:t>(Vault-Tec)&gt;</a:t>
            </a:r>
            <a:r>
              <a:rPr lang="ko-KR" altLang="en-US" sz="4000" dirty="0"/>
              <a:t>을 지원해 지하 방공호 </a:t>
            </a:r>
            <a:r>
              <a:rPr lang="ko-KR" altLang="en-US" sz="4000" b="1" dirty="0"/>
              <a:t>볼트</a:t>
            </a:r>
            <a:r>
              <a:rPr lang="ko-KR" altLang="en-US" sz="4000" dirty="0"/>
              <a:t> 건설 사업을 국가적으로 추진했다</a:t>
            </a:r>
            <a:r>
              <a:rPr lang="en-US" altLang="ko-KR" sz="4000" dirty="0"/>
              <a:t>.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4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750" y="15716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강의 될 내용은 거의 모두 최초의 발명자 혹은 사용자에 의해 정의된 내용이 발전한 결과</a:t>
            </a:r>
            <a:endParaRPr lang="en-US" altLang="ko-KR" sz="3600" dirty="0" smtClean="0"/>
          </a:p>
          <a:p>
            <a:r>
              <a:rPr lang="ko-KR" altLang="en-US" sz="3200" dirty="0" smtClean="0"/>
              <a:t>따라서 최초에 왜 그랬을까</a:t>
            </a:r>
            <a:r>
              <a:rPr lang="en-US" altLang="ko-KR" sz="3200" dirty="0" smtClean="0"/>
              <a:t>? </a:t>
            </a:r>
            <a:r>
              <a:rPr lang="ko-KR" altLang="en-US" sz="3200" dirty="0" smtClean="0"/>
              <a:t>라는 의문은 항상 가지고 있는 것이 좋음</a:t>
            </a:r>
            <a:endParaRPr lang="en-US" altLang="ko-KR" sz="3200" dirty="0" smtClean="0"/>
          </a:p>
        </p:txBody>
      </p:sp>
      <p:pic>
        <p:nvPicPr>
          <p:cNvPr id="4098" name="Picture 2" descr="폴아웃 핵융합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3747295"/>
            <a:ext cx="3711575" cy="30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1700" y="4165628"/>
            <a:ext cx="1390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solidFill>
                  <a:srgbClr val="C00000"/>
                </a:solidFill>
              </a:rPr>
              <a:t>?</a:t>
            </a:r>
            <a:endParaRPr lang="ko-KR" altLang="en-US" sz="1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 </a:t>
            </a:r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</a:t>
            </a:r>
            <a:r>
              <a:rPr lang="ko-KR" altLang="en-US" dirty="0">
                <a:hlinkClick r:id="rId3" tooltip="컴퓨터 프로그램"/>
              </a:rPr>
              <a:t>컴퓨터 </a:t>
            </a:r>
            <a:r>
              <a:rPr lang="ko-KR" altLang="en-US" dirty="0" smtClean="0">
                <a:hlinkClick r:id="rId3" tooltip="컴퓨터 프로그램"/>
              </a:rPr>
              <a:t>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(https://ko.wikipedia.org/wiki/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21528" y="3737026"/>
            <a:ext cx="1659082" cy="2635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3" y="3737026"/>
            <a:ext cx="1745673" cy="2633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7209" y="3737026"/>
            <a:ext cx="1672935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운영체제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141" y="3737026"/>
            <a:ext cx="1769919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하드웨어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4216978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6729847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9164779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3" y="6488668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소프트웨어 구조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4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1120</Words>
  <Application>Microsoft Office PowerPoint</Application>
  <PresentationFormat>와이드스크린</PresentationFormat>
  <Paragraphs>345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Malgun Gothic</vt:lpstr>
      <vt:lpstr>Malgun Gothic</vt:lpstr>
      <vt:lpstr>Arial</vt:lpstr>
      <vt:lpstr>Wingdings</vt:lpstr>
      <vt:lpstr>Office 테마</vt:lpstr>
      <vt:lpstr>게임 소프트웨어 공학 Lecture 1</vt:lpstr>
      <vt:lpstr>목차</vt:lpstr>
      <vt:lpstr>최초의 중요성</vt:lpstr>
      <vt:lpstr>PowerPoint 프레젠테이션</vt:lpstr>
      <vt:lpstr>PowerPoint 프레젠테이션</vt:lpstr>
      <vt:lpstr>PowerPoint 프레젠테이션</vt:lpstr>
      <vt:lpstr>최초의 중요성</vt:lpstr>
      <vt:lpstr>소프트웨어</vt:lpstr>
      <vt:lpstr>소프트웨어</vt:lpstr>
      <vt:lpstr>소프트웨어</vt:lpstr>
      <vt:lpstr>소프트웨어</vt:lpstr>
      <vt:lpstr>소프트웨어</vt:lpstr>
      <vt:lpstr>소프트웨어</vt:lpstr>
      <vt:lpstr>소프트웨어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게임 소프트웨어 공학</vt:lpstr>
      <vt:lpstr>대표적 개발 모델 (폭포수 모델)</vt:lpstr>
      <vt:lpstr>폭포수 모델</vt:lpstr>
      <vt:lpstr>폭포수 모델 (Waterfall model)</vt:lpstr>
      <vt:lpstr>폭포수 모델 (Waterfall model)</vt:lpstr>
      <vt:lpstr>폭포수 모델 (Waterfall model)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</vt:lpstr>
      <vt:lpstr>폭포수 모델 (Waterfall model)</vt:lpstr>
      <vt:lpstr>게임 개발 실패 사례  (Duke Nukem Forever)</vt:lpstr>
      <vt:lpstr>듀크 뉴켐 포에버</vt:lpstr>
      <vt:lpstr>Duke Nukem Forever</vt:lpstr>
      <vt:lpstr>Duke Nukem Forever</vt:lpstr>
      <vt:lpstr>어떠한 개발 모델을 선택해야 할까?</vt:lpstr>
      <vt:lpstr>개발 목표 : 클래시 로얄</vt:lpstr>
      <vt:lpstr>개발 목표 : 클래시 로얄</vt:lpstr>
      <vt:lpstr>개발 목표 : 클래시 로얄</vt:lpstr>
      <vt:lpstr>실습 숙제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준비를 위한 소프트웨어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31</cp:revision>
  <dcterms:created xsi:type="dcterms:W3CDTF">2017-09-10T13:04:55Z</dcterms:created>
  <dcterms:modified xsi:type="dcterms:W3CDTF">2018-09-03T01:26:08Z</dcterms:modified>
</cp:coreProperties>
</file>