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0" d="100"/>
          <a:sy n="120" d="100"/>
        </p:scale>
        <p:origin x="8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92EC74-750B-EE42-8FAE-77165C339D7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B975AC9-78B4-1B4B-A96D-EAEBAC897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752954-555B-D74C-9B75-EE99726C7A0A}"/>
              </a:ext>
            </a:extLst>
          </p:cNvPr>
          <p:cNvSpPr>
            <a:spLocks noGrp="1"/>
          </p:cNvSpPr>
          <p:nvPr>
            <p:ph type="dt" sz="half" idx="10"/>
          </p:nvPr>
        </p:nvSpPr>
        <p:spPr/>
        <p:txBody>
          <a:bodyPr/>
          <a:lstStyle/>
          <a:p>
            <a:fld id="{9BD88C1D-448B-E747-B134-BBDE311BDD5E}" type="datetimeFigureOut">
              <a:rPr kumimoji="1" lang="ja-JP" altLang="en-US" smtClean="0"/>
              <a:t>2021/8/12</a:t>
            </a:fld>
            <a:endParaRPr kumimoji="1" lang="ja-JP" altLang="en-US"/>
          </a:p>
        </p:txBody>
      </p:sp>
      <p:sp>
        <p:nvSpPr>
          <p:cNvPr id="5" name="フッター プレースホルダー 4">
            <a:extLst>
              <a:ext uri="{FF2B5EF4-FFF2-40B4-BE49-F238E27FC236}">
                <a16:creationId xmlns:a16="http://schemas.microsoft.com/office/drawing/2014/main" id="{D6BD14BB-FA59-FB4E-983E-255843892E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9B423B-F15C-4A4C-AE51-743CFAD06A65}"/>
              </a:ext>
            </a:extLst>
          </p:cNvPr>
          <p:cNvSpPr>
            <a:spLocks noGrp="1"/>
          </p:cNvSpPr>
          <p:nvPr>
            <p:ph type="sldNum" sz="quarter" idx="12"/>
          </p:nvPr>
        </p:nvSpPr>
        <p:spPr/>
        <p:txBody>
          <a:body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414310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CA5ED-0B67-0A4B-96E2-9E9E70D81FF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FB0FB87-FE95-C64C-AA0D-7C0BB87F45E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3DCF5C-F0F9-414D-AB21-EF5C88C72A4A}"/>
              </a:ext>
            </a:extLst>
          </p:cNvPr>
          <p:cNvSpPr>
            <a:spLocks noGrp="1"/>
          </p:cNvSpPr>
          <p:nvPr>
            <p:ph type="dt" sz="half" idx="10"/>
          </p:nvPr>
        </p:nvSpPr>
        <p:spPr/>
        <p:txBody>
          <a:bodyPr/>
          <a:lstStyle/>
          <a:p>
            <a:fld id="{9BD88C1D-448B-E747-B134-BBDE311BDD5E}" type="datetimeFigureOut">
              <a:rPr kumimoji="1" lang="ja-JP" altLang="en-US" smtClean="0"/>
              <a:t>2021/8/12</a:t>
            </a:fld>
            <a:endParaRPr kumimoji="1" lang="ja-JP" altLang="en-US"/>
          </a:p>
        </p:txBody>
      </p:sp>
      <p:sp>
        <p:nvSpPr>
          <p:cNvPr id="5" name="フッター プレースホルダー 4">
            <a:extLst>
              <a:ext uri="{FF2B5EF4-FFF2-40B4-BE49-F238E27FC236}">
                <a16:creationId xmlns:a16="http://schemas.microsoft.com/office/drawing/2014/main" id="{17C0D68E-AA93-4142-9E4B-1A0376AB43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1CA61B-2445-2D42-AB7A-E7275D7CF2F0}"/>
              </a:ext>
            </a:extLst>
          </p:cNvPr>
          <p:cNvSpPr>
            <a:spLocks noGrp="1"/>
          </p:cNvSpPr>
          <p:nvPr>
            <p:ph type="sldNum" sz="quarter" idx="12"/>
          </p:nvPr>
        </p:nvSpPr>
        <p:spPr/>
        <p:txBody>
          <a:body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310610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857A168-7EFE-A445-A418-CC816E4364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422EE5-1DA5-0641-90BC-FB74141E551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694DB3-8D4A-7D4C-A0D2-22041F79464A}"/>
              </a:ext>
            </a:extLst>
          </p:cNvPr>
          <p:cNvSpPr>
            <a:spLocks noGrp="1"/>
          </p:cNvSpPr>
          <p:nvPr>
            <p:ph type="dt" sz="half" idx="10"/>
          </p:nvPr>
        </p:nvSpPr>
        <p:spPr/>
        <p:txBody>
          <a:bodyPr/>
          <a:lstStyle/>
          <a:p>
            <a:fld id="{9BD88C1D-448B-E747-B134-BBDE311BDD5E}" type="datetimeFigureOut">
              <a:rPr kumimoji="1" lang="ja-JP" altLang="en-US" smtClean="0"/>
              <a:t>2021/8/12</a:t>
            </a:fld>
            <a:endParaRPr kumimoji="1" lang="ja-JP" altLang="en-US"/>
          </a:p>
        </p:txBody>
      </p:sp>
      <p:sp>
        <p:nvSpPr>
          <p:cNvPr id="5" name="フッター プレースホルダー 4">
            <a:extLst>
              <a:ext uri="{FF2B5EF4-FFF2-40B4-BE49-F238E27FC236}">
                <a16:creationId xmlns:a16="http://schemas.microsoft.com/office/drawing/2014/main" id="{8612BCCD-7A6E-1B42-84AA-DC0D9A2E48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F79D47A-A8B6-C541-BFB5-9E48D945B0BF}"/>
              </a:ext>
            </a:extLst>
          </p:cNvPr>
          <p:cNvSpPr>
            <a:spLocks noGrp="1"/>
          </p:cNvSpPr>
          <p:nvPr>
            <p:ph type="sldNum" sz="quarter" idx="12"/>
          </p:nvPr>
        </p:nvSpPr>
        <p:spPr/>
        <p:txBody>
          <a:body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182690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B49AB-BEF5-004B-BAF4-670E194B4DE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506E52-6818-E64C-A968-F3698D9E673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ECD526-DADE-2745-B96D-A107C9BB4897}"/>
              </a:ext>
            </a:extLst>
          </p:cNvPr>
          <p:cNvSpPr>
            <a:spLocks noGrp="1"/>
          </p:cNvSpPr>
          <p:nvPr>
            <p:ph type="dt" sz="half" idx="10"/>
          </p:nvPr>
        </p:nvSpPr>
        <p:spPr/>
        <p:txBody>
          <a:bodyPr/>
          <a:lstStyle/>
          <a:p>
            <a:fld id="{9BD88C1D-448B-E747-B134-BBDE311BDD5E}" type="datetimeFigureOut">
              <a:rPr kumimoji="1" lang="ja-JP" altLang="en-US" smtClean="0"/>
              <a:t>2021/8/12</a:t>
            </a:fld>
            <a:endParaRPr kumimoji="1" lang="ja-JP" altLang="en-US"/>
          </a:p>
        </p:txBody>
      </p:sp>
      <p:sp>
        <p:nvSpPr>
          <p:cNvPr id="5" name="フッター プレースホルダー 4">
            <a:extLst>
              <a:ext uri="{FF2B5EF4-FFF2-40B4-BE49-F238E27FC236}">
                <a16:creationId xmlns:a16="http://schemas.microsoft.com/office/drawing/2014/main" id="{59D0D121-5825-014B-A4BE-ED6A7047B9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BDA786-4BA5-E342-9B3C-FC803ED87B59}"/>
              </a:ext>
            </a:extLst>
          </p:cNvPr>
          <p:cNvSpPr>
            <a:spLocks noGrp="1"/>
          </p:cNvSpPr>
          <p:nvPr>
            <p:ph type="sldNum" sz="quarter" idx="12"/>
          </p:nvPr>
        </p:nvSpPr>
        <p:spPr/>
        <p:txBody>
          <a:body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196739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5DD3F-5168-8C42-8B21-A2376BDDDB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953BF8-8E64-C74E-B78B-66902660E3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9AB4BB5-28F8-4F47-970C-35B68EB1CD93}"/>
              </a:ext>
            </a:extLst>
          </p:cNvPr>
          <p:cNvSpPr>
            <a:spLocks noGrp="1"/>
          </p:cNvSpPr>
          <p:nvPr>
            <p:ph type="dt" sz="half" idx="10"/>
          </p:nvPr>
        </p:nvSpPr>
        <p:spPr/>
        <p:txBody>
          <a:bodyPr/>
          <a:lstStyle/>
          <a:p>
            <a:fld id="{9BD88C1D-448B-E747-B134-BBDE311BDD5E}" type="datetimeFigureOut">
              <a:rPr kumimoji="1" lang="ja-JP" altLang="en-US" smtClean="0"/>
              <a:t>2021/8/12</a:t>
            </a:fld>
            <a:endParaRPr kumimoji="1" lang="ja-JP" altLang="en-US"/>
          </a:p>
        </p:txBody>
      </p:sp>
      <p:sp>
        <p:nvSpPr>
          <p:cNvPr id="5" name="フッター プレースホルダー 4">
            <a:extLst>
              <a:ext uri="{FF2B5EF4-FFF2-40B4-BE49-F238E27FC236}">
                <a16:creationId xmlns:a16="http://schemas.microsoft.com/office/drawing/2014/main" id="{D1A04931-C6B6-C444-89DB-9B0AD84F04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5A69B4-8C6C-A147-9875-A46346A9FE1E}"/>
              </a:ext>
            </a:extLst>
          </p:cNvPr>
          <p:cNvSpPr>
            <a:spLocks noGrp="1"/>
          </p:cNvSpPr>
          <p:nvPr>
            <p:ph type="sldNum" sz="quarter" idx="12"/>
          </p:nvPr>
        </p:nvSpPr>
        <p:spPr/>
        <p:txBody>
          <a:body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9223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4AA16F-1B91-8841-B291-4B65F61035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4CF95B-27FC-BF42-8102-7C57B4C31BE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4D95CB-8E27-054C-960E-74313E26FFF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143E8A2-FE0B-4D40-AF37-F47BB77C364A}"/>
              </a:ext>
            </a:extLst>
          </p:cNvPr>
          <p:cNvSpPr>
            <a:spLocks noGrp="1"/>
          </p:cNvSpPr>
          <p:nvPr>
            <p:ph type="dt" sz="half" idx="10"/>
          </p:nvPr>
        </p:nvSpPr>
        <p:spPr/>
        <p:txBody>
          <a:bodyPr/>
          <a:lstStyle/>
          <a:p>
            <a:fld id="{9BD88C1D-448B-E747-B134-BBDE311BDD5E}" type="datetimeFigureOut">
              <a:rPr kumimoji="1" lang="ja-JP" altLang="en-US" smtClean="0"/>
              <a:t>2021/8/12</a:t>
            </a:fld>
            <a:endParaRPr kumimoji="1" lang="ja-JP" altLang="en-US"/>
          </a:p>
        </p:txBody>
      </p:sp>
      <p:sp>
        <p:nvSpPr>
          <p:cNvPr id="6" name="フッター プレースホルダー 5">
            <a:extLst>
              <a:ext uri="{FF2B5EF4-FFF2-40B4-BE49-F238E27FC236}">
                <a16:creationId xmlns:a16="http://schemas.microsoft.com/office/drawing/2014/main" id="{D0DD33E1-2EE3-3E4D-8198-9B3D407804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38F6CC-3CB6-C448-8117-F127ACEAB360}"/>
              </a:ext>
            </a:extLst>
          </p:cNvPr>
          <p:cNvSpPr>
            <a:spLocks noGrp="1"/>
          </p:cNvSpPr>
          <p:nvPr>
            <p:ph type="sldNum" sz="quarter" idx="12"/>
          </p:nvPr>
        </p:nvSpPr>
        <p:spPr/>
        <p:txBody>
          <a:body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364417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2147C4-4C86-2B4F-AB77-1832FEADC6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ADEB6E-82C6-174E-BAE8-A8E258120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2373285-5179-9845-993A-0BF48106601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8A7B81C-3C22-FF46-9431-9F9EFFC404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DA890F1-F23D-3443-B2D4-DB638902EF2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38DE2A9-7990-FD47-8896-9592EF308CEB}"/>
              </a:ext>
            </a:extLst>
          </p:cNvPr>
          <p:cNvSpPr>
            <a:spLocks noGrp="1"/>
          </p:cNvSpPr>
          <p:nvPr>
            <p:ph type="dt" sz="half" idx="10"/>
          </p:nvPr>
        </p:nvSpPr>
        <p:spPr/>
        <p:txBody>
          <a:bodyPr/>
          <a:lstStyle/>
          <a:p>
            <a:fld id="{9BD88C1D-448B-E747-B134-BBDE311BDD5E}" type="datetimeFigureOut">
              <a:rPr kumimoji="1" lang="ja-JP" altLang="en-US" smtClean="0"/>
              <a:t>2021/8/12</a:t>
            </a:fld>
            <a:endParaRPr kumimoji="1" lang="ja-JP" altLang="en-US"/>
          </a:p>
        </p:txBody>
      </p:sp>
      <p:sp>
        <p:nvSpPr>
          <p:cNvPr id="8" name="フッター プレースホルダー 7">
            <a:extLst>
              <a:ext uri="{FF2B5EF4-FFF2-40B4-BE49-F238E27FC236}">
                <a16:creationId xmlns:a16="http://schemas.microsoft.com/office/drawing/2014/main" id="{72E40F0C-3D65-E148-B9DE-AE0B4179503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663D66-D681-7C43-88A0-9E4A2B99DF30}"/>
              </a:ext>
            </a:extLst>
          </p:cNvPr>
          <p:cNvSpPr>
            <a:spLocks noGrp="1"/>
          </p:cNvSpPr>
          <p:nvPr>
            <p:ph type="sldNum" sz="quarter" idx="12"/>
          </p:nvPr>
        </p:nvSpPr>
        <p:spPr/>
        <p:txBody>
          <a:body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106008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AD1CF-D1D4-0C4A-9A61-FF205985F50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19F40-D5F9-8647-BEB9-990A87958FAC}"/>
              </a:ext>
            </a:extLst>
          </p:cNvPr>
          <p:cNvSpPr>
            <a:spLocks noGrp="1"/>
          </p:cNvSpPr>
          <p:nvPr>
            <p:ph type="dt" sz="half" idx="10"/>
          </p:nvPr>
        </p:nvSpPr>
        <p:spPr/>
        <p:txBody>
          <a:bodyPr/>
          <a:lstStyle/>
          <a:p>
            <a:fld id="{9BD88C1D-448B-E747-B134-BBDE311BDD5E}" type="datetimeFigureOut">
              <a:rPr kumimoji="1" lang="ja-JP" altLang="en-US" smtClean="0"/>
              <a:t>2021/8/12</a:t>
            </a:fld>
            <a:endParaRPr kumimoji="1" lang="ja-JP" altLang="en-US"/>
          </a:p>
        </p:txBody>
      </p:sp>
      <p:sp>
        <p:nvSpPr>
          <p:cNvPr id="4" name="フッター プレースホルダー 3">
            <a:extLst>
              <a:ext uri="{FF2B5EF4-FFF2-40B4-BE49-F238E27FC236}">
                <a16:creationId xmlns:a16="http://schemas.microsoft.com/office/drawing/2014/main" id="{C14D1B39-BE6B-0E46-85EC-C758EF7A4C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EA1A1B-10D2-C443-A8C0-E50AE443F463}"/>
              </a:ext>
            </a:extLst>
          </p:cNvPr>
          <p:cNvSpPr>
            <a:spLocks noGrp="1"/>
          </p:cNvSpPr>
          <p:nvPr>
            <p:ph type="sldNum" sz="quarter" idx="12"/>
          </p:nvPr>
        </p:nvSpPr>
        <p:spPr/>
        <p:txBody>
          <a:body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142248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EEE118C-608D-2840-8875-C0557E6C6F29}"/>
              </a:ext>
            </a:extLst>
          </p:cNvPr>
          <p:cNvSpPr>
            <a:spLocks noGrp="1"/>
          </p:cNvSpPr>
          <p:nvPr>
            <p:ph type="dt" sz="half" idx="10"/>
          </p:nvPr>
        </p:nvSpPr>
        <p:spPr/>
        <p:txBody>
          <a:bodyPr/>
          <a:lstStyle/>
          <a:p>
            <a:fld id="{9BD88C1D-448B-E747-B134-BBDE311BDD5E}" type="datetimeFigureOut">
              <a:rPr kumimoji="1" lang="ja-JP" altLang="en-US" smtClean="0"/>
              <a:t>2021/8/12</a:t>
            </a:fld>
            <a:endParaRPr kumimoji="1" lang="ja-JP" altLang="en-US"/>
          </a:p>
        </p:txBody>
      </p:sp>
      <p:sp>
        <p:nvSpPr>
          <p:cNvPr id="3" name="フッター プレースホルダー 2">
            <a:extLst>
              <a:ext uri="{FF2B5EF4-FFF2-40B4-BE49-F238E27FC236}">
                <a16:creationId xmlns:a16="http://schemas.microsoft.com/office/drawing/2014/main" id="{9F4336B0-7D07-A749-8F23-B7079EA8FD2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1E4B7BD-2137-6046-8B25-40CFB50385DE}"/>
              </a:ext>
            </a:extLst>
          </p:cNvPr>
          <p:cNvSpPr>
            <a:spLocks noGrp="1"/>
          </p:cNvSpPr>
          <p:nvPr>
            <p:ph type="sldNum" sz="quarter" idx="12"/>
          </p:nvPr>
        </p:nvSpPr>
        <p:spPr/>
        <p:txBody>
          <a:body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112070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F3F36-BE1F-4B45-9FCF-3574BE8FA3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29CC8E-7EC4-FB44-B760-6F7D58E01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321B4C6-CE47-114F-9267-DAEE161B3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8202BD-64D1-7E45-A5C6-AE4E82C9F187}"/>
              </a:ext>
            </a:extLst>
          </p:cNvPr>
          <p:cNvSpPr>
            <a:spLocks noGrp="1"/>
          </p:cNvSpPr>
          <p:nvPr>
            <p:ph type="dt" sz="half" idx="10"/>
          </p:nvPr>
        </p:nvSpPr>
        <p:spPr/>
        <p:txBody>
          <a:bodyPr/>
          <a:lstStyle/>
          <a:p>
            <a:fld id="{9BD88C1D-448B-E747-B134-BBDE311BDD5E}" type="datetimeFigureOut">
              <a:rPr kumimoji="1" lang="ja-JP" altLang="en-US" smtClean="0"/>
              <a:t>2021/8/12</a:t>
            </a:fld>
            <a:endParaRPr kumimoji="1" lang="ja-JP" altLang="en-US"/>
          </a:p>
        </p:txBody>
      </p:sp>
      <p:sp>
        <p:nvSpPr>
          <p:cNvPr id="6" name="フッター プレースホルダー 5">
            <a:extLst>
              <a:ext uri="{FF2B5EF4-FFF2-40B4-BE49-F238E27FC236}">
                <a16:creationId xmlns:a16="http://schemas.microsoft.com/office/drawing/2014/main" id="{1F2FDBDF-F6E1-EE4A-B50D-96DBD2DA61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B4DAEF-B114-2242-8468-77699F5F8512}"/>
              </a:ext>
            </a:extLst>
          </p:cNvPr>
          <p:cNvSpPr>
            <a:spLocks noGrp="1"/>
          </p:cNvSpPr>
          <p:nvPr>
            <p:ph type="sldNum" sz="quarter" idx="12"/>
          </p:nvPr>
        </p:nvSpPr>
        <p:spPr/>
        <p:txBody>
          <a:body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4186758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406518-0833-804C-99F4-8ADEA232264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C704748-42E2-4549-BBA8-19E35AEF15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B2915B-9486-EA4C-9D75-05F5D9130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139410B-2B3C-4048-AC72-BCAE5F1480D1}"/>
              </a:ext>
            </a:extLst>
          </p:cNvPr>
          <p:cNvSpPr>
            <a:spLocks noGrp="1"/>
          </p:cNvSpPr>
          <p:nvPr>
            <p:ph type="dt" sz="half" idx="10"/>
          </p:nvPr>
        </p:nvSpPr>
        <p:spPr/>
        <p:txBody>
          <a:bodyPr/>
          <a:lstStyle/>
          <a:p>
            <a:fld id="{9BD88C1D-448B-E747-B134-BBDE311BDD5E}" type="datetimeFigureOut">
              <a:rPr kumimoji="1" lang="ja-JP" altLang="en-US" smtClean="0"/>
              <a:t>2021/8/12</a:t>
            </a:fld>
            <a:endParaRPr kumimoji="1" lang="ja-JP" altLang="en-US"/>
          </a:p>
        </p:txBody>
      </p:sp>
      <p:sp>
        <p:nvSpPr>
          <p:cNvPr id="6" name="フッター プレースホルダー 5">
            <a:extLst>
              <a:ext uri="{FF2B5EF4-FFF2-40B4-BE49-F238E27FC236}">
                <a16:creationId xmlns:a16="http://schemas.microsoft.com/office/drawing/2014/main" id="{6AA413C2-49E4-0149-8FB7-40E13A888A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07BA4B-D537-684B-BF5D-9C93EF8913A4}"/>
              </a:ext>
            </a:extLst>
          </p:cNvPr>
          <p:cNvSpPr>
            <a:spLocks noGrp="1"/>
          </p:cNvSpPr>
          <p:nvPr>
            <p:ph type="sldNum" sz="quarter" idx="12"/>
          </p:nvPr>
        </p:nvSpPr>
        <p:spPr/>
        <p:txBody>
          <a:body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2431492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74541B2-1E48-AC41-AB80-A1B31569C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333C30-400B-1D41-B9AF-61DC0034D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3F32A3-9751-BA49-BF32-8929B3F6D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88C1D-448B-E747-B134-BBDE311BDD5E}" type="datetimeFigureOut">
              <a:rPr kumimoji="1" lang="ja-JP" altLang="en-US" smtClean="0"/>
              <a:t>2021/8/12</a:t>
            </a:fld>
            <a:endParaRPr kumimoji="1" lang="ja-JP" altLang="en-US"/>
          </a:p>
        </p:txBody>
      </p:sp>
      <p:sp>
        <p:nvSpPr>
          <p:cNvPr id="5" name="フッター プレースホルダー 4">
            <a:extLst>
              <a:ext uri="{FF2B5EF4-FFF2-40B4-BE49-F238E27FC236}">
                <a16:creationId xmlns:a16="http://schemas.microsoft.com/office/drawing/2014/main" id="{6963EC2B-298D-5B44-B43E-7985E086A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561022E-6658-BF4A-B4D4-0B8FC8FA1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08BE8-2687-A741-BDBD-BDE328D71DBD}" type="slidenum">
              <a:rPr kumimoji="1" lang="ja-JP" altLang="en-US" smtClean="0"/>
              <a:t>‹#›</a:t>
            </a:fld>
            <a:endParaRPr kumimoji="1" lang="ja-JP" altLang="en-US"/>
          </a:p>
        </p:txBody>
      </p:sp>
    </p:spTree>
    <p:extLst>
      <p:ext uri="{BB962C8B-B14F-4D97-AF65-F5344CB8AC3E}">
        <p14:creationId xmlns:p14="http://schemas.microsoft.com/office/powerpoint/2010/main" val="4093912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qiita.com/tanakadaichi_1989/items/c655d93a1fae56f2be0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DB9ACA-2459-684C-9B88-3977989D1E71}"/>
              </a:ext>
            </a:extLst>
          </p:cNvPr>
          <p:cNvSpPr>
            <a:spLocks noGrp="1"/>
          </p:cNvSpPr>
          <p:nvPr>
            <p:ph type="ctrTitle"/>
          </p:nvPr>
        </p:nvSpPr>
        <p:spPr/>
        <p:txBody>
          <a:bodyPr/>
          <a:lstStyle/>
          <a:p>
            <a:r>
              <a:rPr lang="ja-JP" altLang="en-US" b="1"/>
              <a:t>サマーセミナー成果報告</a:t>
            </a:r>
            <a:endParaRPr kumimoji="1" lang="ja-JP" altLang="en-US" b="1"/>
          </a:p>
        </p:txBody>
      </p:sp>
      <p:sp>
        <p:nvSpPr>
          <p:cNvPr id="3" name="字幕 2">
            <a:extLst>
              <a:ext uri="{FF2B5EF4-FFF2-40B4-BE49-F238E27FC236}">
                <a16:creationId xmlns:a16="http://schemas.microsoft.com/office/drawing/2014/main" id="{2A0869EE-BE59-5C44-B187-15E448A1D4C1}"/>
              </a:ext>
            </a:extLst>
          </p:cNvPr>
          <p:cNvSpPr>
            <a:spLocks noGrp="1"/>
          </p:cNvSpPr>
          <p:nvPr>
            <p:ph type="subTitle" idx="1"/>
          </p:nvPr>
        </p:nvSpPr>
        <p:spPr>
          <a:xfrm>
            <a:off x="1639615" y="3971651"/>
            <a:ext cx="9028385" cy="873618"/>
          </a:xfrm>
        </p:spPr>
        <p:txBody>
          <a:bodyPr>
            <a:normAutofit/>
          </a:bodyPr>
          <a:lstStyle/>
          <a:p>
            <a:r>
              <a:rPr kumimoji="1" lang="ja-JP" altLang="en-US" sz="3600"/>
              <a:t>龍谷大学</a:t>
            </a:r>
            <a:r>
              <a:rPr kumimoji="1" lang="en-US" altLang="ja-JP" sz="3600" dirty="0"/>
              <a:t> B2</a:t>
            </a:r>
            <a:r>
              <a:rPr lang="en-US" altLang="ja-JP" sz="3600" dirty="0"/>
              <a:t> </a:t>
            </a:r>
            <a:r>
              <a:rPr kumimoji="1" lang="ja-JP" altLang="en-US" sz="3600"/>
              <a:t>夏見</a:t>
            </a:r>
            <a:r>
              <a:rPr kumimoji="1" lang="en-US" altLang="ja-JP" sz="3600" dirty="0"/>
              <a:t> </a:t>
            </a:r>
            <a:r>
              <a:rPr kumimoji="1" lang="ja-JP" altLang="en-US" sz="3600"/>
              <a:t>昂樹</a:t>
            </a:r>
          </a:p>
        </p:txBody>
      </p:sp>
      <p:sp>
        <p:nvSpPr>
          <p:cNvPr id="4" name="テキスト ボックス 3">
            <a:extLst>
              <a:ext uri="{FF2B5EF4-FFF2-40B4-BE49-F238E27FC236}">
                <a16:creationId xmlns:a16="http://schemas.microsoft.com/office/drawing/2014/main" id="{564C8C2E-4A64-014D-9D2F-8A7B0EC71885}"/>
              </a:ext>
            </a:extLst>
          </p:cNvPr>
          <p:cNvSpPr txBox="1"/>
          <p:nvPr/>
        </p:nvSpPr>
        <p:spPr>
          <a:xfrm>
            <a:off x="10331669" y="6158852"/>
            <a:ext cx="2564524" cy="369332"/>
          </a:xfrm>
          <a:prstGeom prst="rect">
            <a:avLst/>
          </a:prstGeom>
          <a:noFill/>
        </p:spPr>
        <p:txBody>
          <a:bodyPr wrap="square" rtlCol="0">
            <a:spAutoFit/>
          </a:bodyPr>
          <a:lstStyle/>
          <a:p>
            <a:r>
              <a:rPr lang="en-US" altLang="ja-JP" dirty="0"/>
              <a:t>2021/8/12</a:t>
            </a:r>
            <a:endParaRPr kumimoji="1" lang="ja-JP" altLang="en-US"/>
          </a:p>
        </p:txBody>
      </p:sp>
    </p:spTree>
    <p:extLst>
      <p:ext uri="{BB962C8B-B14F-4D97-AF65-F5344CB8AC3E}">
        <p14:creationId xmlns:p14="http://schemas.microsoft.com/office/powerpoint/2010/main" val="423095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B9E2E992-8049-8646-B78E-23B84009A8BC}"/>
              </a:ext>
            </a:extLst>
          </p:cNvPr>
          <p:cNvSpPr>
            <a:spLocks noGrp="1"/>
          </p:cNvSpPr>
          <p:nvPr>
            <p:ph type="title"/>
          </p:nvPr>
        </p:nvSpPr>
        <p:spPr>
          <a:xfrm>
            <a:off x="1115568" y="548640"/>
            <a:ext cx="10168128" cy="1179576"/>
          </a:xfrm>
        </p:spPr>
        <p:txBody>
          <a:bodyPr>
            <a:normAutofit/>
          </a:bodyPr>
          <a:lstStyle/>
          <a:p>
            <a:r>
              <a:rPr kumimoji="1" lang="ja-JP" altLang="en-US" sz="4800" b="1"/>
              <a:t>目標</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67BCF497-3BA9-E744-901F-212BA7C27262}"/>
              </a:ext>
            </a:extLst>
          </p:cNvPr>
          <p:cNvSpPr>
            <a:spLocks noGrp="1"/>
          </p:cNvSpPr>
          <p:nvPr>
            <p:ph idx="1"/>
          </p:nvPr>
        </p:nvSpPr>
        <p:spPr>
          <a:xfrm>
            <a:off x="1115568" y="2481943"/>
            <a:ext cx="10168128" cy="3695020"/>
          </a:xfrm>
        </p:spPr>
        <p:txBody>
          <a:bodyPr>
            <a:normAutofit/>
          </a:bodyPr>
          <a:lstStyle/>
          <a:p>
            <a:r>
              <a:rPr kumimoji="1" lang="en-US" altLang="ja-JP" sz="3200" dirty="0"/>
              <a:t>M5stack</a:t>
            </a:r>
            <a:r>
              <a:rPr lang="ja-JP" altLang="en-US" sz="3200"/>
              <a:t>に搭載されている</a:t>
            </a:r>
            <a:r>
              <a:rPr lang="en-US" altLang="ja-JP" sz="3200" dirty="0"/>
              <a:t>9</a:t>
            </a:r>
            <a:r>
              <a:rPr lang="ja-JP" altLang="en-US" sz="3200"/>
              <a:t>軸センサを用いて球種を判別できるようにする。</a:t>
            </a:r>
            <a:endParaRPr lang="en-US" altLang="ja-JP" sz="3200" dirty="0"/>
          </a:p>
          <a:p>
            <a:r>
              <a:rPr lang="en-US" altLang="ja-JP" sz="3200" dirty="0"/>
              <a:t>3</a:t>
            </a:r>
            <a:r>
              <a:rPr lang="ja-JP" altLang="en-US" sz="3200"/>
              <a:t>球種程度</a:t>
            </a:r>
            <a:r>
              <a:rPr lang="en-US" altLang="ja-JP" sz="3200" dirty="0"/>
              <a:t>(</a:t>
            </a:r>
            <a:r>
              <a:rPr lang="ja-JP" altLang="en-US" sz="3200"/>
              <a:t>ストレート、カーブ、シュート）は認識したい。</a:t>
            </a:r>
            <a:endParaRPr lang="en-US" altLang="ja-JP" sz="3200" dirty="0"/>
          </a:p>
          <a:p>
            <a:r>
              <a:rPr kumimoji="1" lang="ja-JP" altLang="en-US" sz="3200"/>
              <a:t>リアルタイムで認識できるようする。</a:t>
            </a:r>
          </a:p>
        </p:txBody>
      </p:sp>
    </p:spTree>
    <p:extLst>
      <p:ext uri="{BB962C8B-B14F-4D97-AF65-F5344CB8AC3E}">
        <p14:creationId xmlns:p14="http://schemas.microsoft.com/office/powerpoint/2010/main" val="61657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7DF18F4-11E3-7545-AC40-2A4C41DE159C}"/>
              </a:ext>
            </a:extLst>
          </p:cNvPr>
          <p:cNvSpPr>
            <a:spLocks noGrp="1"/>
          </p:cNvSpPr>
          <p:nvPr>
            <p:ph type="title"/>
          </p:nvPr>
        </p:nvSpPr>
        <p:spPr>
          <a:xfrm>
            <a:off x="612648" y="1078992"/>
            <a:ext cx="6268770" cy="1536192"/>
          </a:xfrm>
        </p:spPr>
        <p:txBody>
          <a:bodyPr anchor="b">
            <a:normAutofit/>
          </a:bodyPr>
          <a:lstStyle/>
          <a:p>
            <a:r>
              <a:rPr kumimoji="1" lang="ja-JP" altLang="en-US" sz="5200" b="1"/>
              <a:t>手法</a:t>
            </a:r>
          </a:p>
        </p:txBody>
      </p:sp>
      <p:sp>
        <p:nvSpPr>
          <p:cNvPr id="11"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8E08C0F1-1E35-2E40-BFE0-6F8CAECE9623}"/>
              </a:ext>
            </a:extLst>
          </p:cNvPr>
          <p:cNvSpPr>
            <a:spLocks noGrp="1"/>
          </p:cNvSpPr>
          <p:nvPr>
            <p:ph idx="1"/>
          </p:nvPr>
        </p:nvSpPr>
        <p:spPr>
          <a:xfrm>
            <a:off x="615458" y="3355848"/>
            <a:ext cx="6268770" cy="2825496"/>
          </a:xfrm>
        </p:spPr>
        <p:txBody>
          <a:bodyPr>
            <a:noAutofit/>
          </a:bodyPr>
          <a:lstStyle/>
          <a:p>
            <a:r>
              <a:rPr lang="en-US" altLang="ja-JP" sz="2000" dirty="0"/>
              <a:t>M5stack</a:t>
            </a:r>
            <a:r>
              <a:rPr lang="ja-JP" altLang="en-US" sz="2000"/>
              <a:t>を手の甲に固定することでリリース時に特徴的な手首の動きを測定</a:t>
            </a:r>
            <a:r>
              <a:rPr lang="en-US" altLang="ja-JP" sz="2000" dirty="0"/>
              <a:t>(Bluetooth</a:t>
            </a:r>
            <a:r>
              <a:rPr lang="ja-JP" altLang="en-US" sz="2000"/>
              <a:t>接続</a:t>
            </a:r>
            <a:r>
              <a:rPr lang="en-US" altLang="ja-JP" sz="2000" dirty="0"/>
              <a:t>)</a:t>
            </a:r>
            <a:r>
              <a:rPr lang="ja-JP" altLang="en-US" sz="2000"/>
              <a:t>。</a:t>
            </a:r>
            <a:endParaRPr lang="en-US" altLang="ja-JP" sz="2000" dirty="0"/>
          </a:p>
          <a:p>
            <a:r>
              <a:rPr lang="ja-JP" altLang="en-US" sz="2000"/>
              <a:t>収集した</a:t>
            </a:r>
            <a:r>
              <a:rPr lang="en-US" altLang="ja-JP" sz="2000" dirty="0"/>
              <a:t>csv</a:t>
            </a:r>
            <a:r>
              <a:rPr lang="ja-JP" altLang="en-US" sz="2000"/>
              <a:t>データから特徴的な区間</a:t>
            </a:r>
            <a:r>
              <a:rPr lang="en-US" altLang="ja-JP" sz="2000" dirty="0"/>
              <a:t>(150</a:t>
            </a:r>
            <a:r>
              <a:rPr lang="ja-JP" altLang="en-US" sz="2000"/>
              <a:t>フレーム</a:t>
            </a:r>
            <a:r>
              <a:rPr lang="en-US" altLang="ja-JP" sz="2000" dirty="0"/>
              <a:t>)</a:t>
            </a:r>
            <a:r>
              <a:rPr lang="ja-JP" altLang="en-US" sz="2000"/>
              <a:t>を抽出、温度データは必要ないので削除し、新たに球種ラベル</a:t>
            </a:r>
            <a:r>
              <a:rPr lang="en-US" altLang="ja-JP" sz="2000" dirty="0"/>
              <a:t>(type)</a:t>
            </a:r>
            <a:r>
              <a:rPr lang="ja-JP" altLang="en-US" sz="2000"/>
              <a:t>を追加した。</a:t>
            </a:r>
            <a:endParaRPr lang="en-US" altLang="ja-JP" sz="2000" dirty="0"/>
          </a:p>
          <a:p>
            <a:r>
              <a:rPr kumimoji="1" lang="ja-JP" altLang="en-US" sz="2000"/>
              <a:t>三層のニューラルネットワークを用いて学習</a:t>
            </a:r>
            <a:r>
              <a:rPr kumimoji="1" lang="en-US" altLang="ja-JP" sz="2000" dirty="0"/>
              <a:t>(epoch</a:t>
            </a:r>
            <a:r>
              <a:rPr lang="en-US" altLang="ja-JP" sz="2000" dirty="0"/>
              <a:t>=1000)</a:t>
            </a:r>
            <a:r>
              <a:rPr lang="ja-JP" altLang="en-US" sz="2000"/>
              <a:t>。</a:t>
            </a:r>
            <a:endParaRPr lang="en-US" altLang="ja-JP" sz="2000" dirty="0"/>
          </a:p>
          <a:p>
            <a:r>
              <a:rPr kumimoji="1" lang="ja-JP" altLang="en-US" sz="2000"/>
              <a:t>学習データを用いて</a:t>
            </a:r>
            <a:r>
              <a:rPr lang="ja-JP" altLang="en-US" sz="2000"/>
              <a:t>受信した</a:t>
            </a:r>
            <a:r>
              <a:rPr lang="en-US" altLang="ja-JP" sz="2000" dirty="0"/>
              <a:t>M5stack</a:t>
            </a:r>
            <a:r>
              <a:rPr lang="ja-JP" altLang="en-US" sz="2000"/>
              <a:t>のセンサ情報からリアルタイムに球種を解析する。</a:t>
            </a:r>
            <a:endParaRPr kumimoji="1" lang="ja-JP" altLang="en-US" sz="2000"/>
          </a:p>
        </p:txBody>
      </p:sp>
      <p:pic>
        <p:nvPicPr>
          <p:cNvPr id="4" name="コンテンツ プレースホルダー 4">
            <a:extLst>
              <a:ext uri="{FF2B5EF4-FFF2-40B4-BE49-F238E27FC236}">
                <a16:creationId xmlns:a16="http://schemas.microsoft.com/office/drawing/2014/main" id="{B1BFA612-6C10-BA49-8ED2-990C188A9994}"/>
              </a:ext>
            </a:extLst>
          </p:cNvPr>
          <p:cNvPicPr>
            <a:picLocks noChangeAspect="1"/>
          </p:cNvPicPr>
          <p:nvPr/>
        </p:nvPicPr>
        <p:blipFill rotWithShape="1">
          <a:blip r:embed="rId2"/>
          <a:srcRect t="2931" b="9424"/>
          <a:stretch/>
        </p:blipFill>
        <p:spPr>
          <a:xfrm rot="5400000">
            <a:off x="6509002" y="1175003"/>
            <a:ext cx="6858000" cy="4507993"/>
          </a:xfrm>
          <a:prstGeom prst="rect">
            <a:avLst/>
          </a:prstGeom>
        </p:spPr>
      </p:pic>
    </p:spTree>
    <p:extLst>
      <p:ext uri="{BB962C8B-B14F-4D97-AF65-F5344CB8AC3E}">
        <p14:creationId xmlns:p14="http://schemas.microsoft.com/office/powerpoint/2010/main" val="425107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DE4E1E03-6184-6743-975C-2894A690C385}"/>
              </a:ext>
            </a:extLst>
          </p:cNvPr>
          <p:cNvSpPr>
            <a:spLocks noGrp="1"/>
          </p:cNvSpPr>
          <p:nvPr>
            <p:ph type="title"/>
          </p:nvPr>
        </p:nvSpPr>
        <p:spPr>
          <a:xfrm>
            <a:off x="1115568" y="548640"/>
            <a:ext cx="10168128" cy="1179576"/>
          </a:xfrm>
        </p:spPr>
        <p:txBody>
          <a:bodyPr>
            <a:normAutofit/>
          </a:bodyPr>
          <a:lstStyle/>
          <a:p>
            <a:r>
              <a:rPr lang="ja-JP" altLang="en-US" sz="4000" b="1"/>
              <a:t>工夫点</a:t>
            </a:r>
            <a:endParaRPr kumimoji="1" lang="ja-JP" altLang="en-US" sz="4000" b="1"/>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コンテンツ プレースホルダー 6">
            <a:extLst>
              <a:ext uri="{FF2B5EF4-FFF2-40B4-BE49-F238E27FC236}">
                <a16:creationId xmlns:a16="http://schemas.microsoft.com/office/drawing/2014/main" id="{4A06EEC0-C96D-224C-8DA8-F96243E86953}"/>
              </a:ext>
            </a:extLst>
          </p:cNvPr>
          <p:cNvSpPr>
            <a:spLocks noGrp="1"/>
          </p:cNvSpPr>
          <p:nvPr>
            <p:ph idx="1"/>
          </p:nvPr>
        </p:nvSpPr>
        <p:spPr>
          <a:xfrm>
            <a:off x="1115568" y="2481943"/>
            <a:ext cx="10168128" cy="3695020"/>
          </a:xfrm>
        </p:spPr>
        <p:txBody>
          <a:bodyPr>
            <a:normAutofit/>
          </a:bodyPr>
          <a:lstStyle/>
          <a:p>
            <a:r>
              <a:rPr lang="ja-JP" altLang="en-US"/>
              <a:t>投球動作中のみ計測できるように</a:t>
            </a:r>
            <a:r>
              <a:rPr lang="en-US" altLang="ja-JP" dirty="0"/>
              <a:t>M5stack</a:t>
            </a:r>
            <a:r>
              <a:rPr lang="ja-JP" altLang="en-US"/>
              <a:t>のボタンで開始と終了を制御できるようにした。</a:t>
            </a:r>
            <a:endParaRPr lang="en-US" altLang="ja-JP" dirty="0"/>
          </a:p>
          <a:p>
            <a:r>
              <a:rPr lang="ja-JP" altLang="en-US"/>
              <a:t>このプログラムを応用して連続的に得られるセンサ情報を</a:t>
            </a:r>
            <a:r>
              <a:rPr lang="en-US" altLang="ja-JP" dirty="0"/>
              <a:t>PC</a:t>
            </a:r>
            <a:r>
              <a:rPr lang="ja-JP" altLang="en-US"/>
              <a:t>側に送信することで測定区間内でリアルタイムに分析することを可能にした。</a:t>
            </a:r>
          </a:p>
        </p:txBody>
      </p:sp>
    </p:spTree>
    <p:extLst>
      <p:ext uri="{BB962C8B-B14F-4D97-AF65-F5344CB8AC3E}">
        <p14:creationId xmlns:p14="http://schemas.microsoft.com/office/powerpoint/2010/main" val="36456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コンテンツ プレースホルダー 5" descr="グラフ&#10;&#10;自動的に生成された説明">
            <a:extLst>
              <a:ext uri="{FF2B5EF4-FFF2-40B4-BE49-F238E27FC236}">
                <a16:creationId xmlns:a16="http://schemas.microsoft.com/office/drawing/2014/main" id="{E6B07C3C-668E-024E-874B-6B2F7914AD92}"/>
              </a:ext>
            </a:extLst>
          </p:cNvPr>
          <p:cNvPicPr>
            <a:picLocks noGrp="1" noChangeAspect="1"/>
          </p:cNvPicPr>
          <p:nvPr>
            <p:ph idx="1"/>
          </p:nvPr>
        </p:nvPicPr>
        <p:blipFill>
          <a:blip r:embed="rId2"/>
          <a:stretch>
            <a:fillRect/>
          </a:stretch>
        </p:blipFill>
        <p:spPr>
          <a:xfrm>
            <a:off x="1216025" y="2384425"/>
            <a:ext cx="4845050" cy="3616325"/>
          </a:xfrm>
        </p:spPr>
      </p:pic>
      <p:pic>
        <p:nvPicPr>
          <p:cNvPr id="8" name="図 7" descr="グラフ, ヒストグラム&#10;&#10;自動的に生成された説明">
            <a:extLst>
              <a:ext uri="{FF2B5EF4-FFF2-40B4-BE49-F238E27FC236}">
                <a16:creationId xmlns:a16="http://schemas.microsoft.com/office/drawing/2014/main" id="{96E0D011-C69A-4E4A-90F6-75D6B9F88F82}"/>
              </a:ext>
            </a:extLst>
          </p:cNvPr>
          <p:cNvPicPr>
            <a:picLocks noChangeAspect="1"/>
          </p:cNvPicPr>
          <p:nvPr/>
        </p:nvPicPr>
        <p:blipFill>
          <a:blip r:embed="rId3"/>
          <a:stretch>
            <a:fillRect/>
          </a:stretch>
        </p:blipFill>
        <p:spPr>
          <a:xfrm>
            <a:off x="6127750" y="2384425"/>
            <a:ext cx="4845050" cy="3616325"/>
          </a:xfrm>
          <a:prstGeom prst="rect">
            <a:avLst/>
          </a:prstGeom>
        </p:spPr>
      </p:pic>
      <p:sp>
        <p:nvSpPr>
          <p:cNvPr id="2" name="タイトル 1">
            <a:extLst>
              <a:ext uri="{FF2B5EF4-FFF2-40B4-BE49-F238E27FC236}">
                <a16:creationId xmlns:a16="http://schemas.microsoft.com/office/drawing/2014/main" id="{BD9EDEAA-CC75-A842-A6A8-6D30CEE202F2}"/>
              </a:ext>
            </a:extLst>
          </p:cNvPr>
          <p:cNvSpPr>
            <a:spLocks noGrp="1"/>
          </p:cNvSpPr>
          <p:nvPr>
            <p:ph type="title"/>
          </p:nvPr>
        </p:nvSpPr>
        <p:spPr>
          <a:xfrm>
            <a:off x="870204" y="606564"/>
            <a:ext cx="10451592" cy="1325563"/>
          </a:xfrm>
        </p:spPr>
        <p:txBody>
          <a:bodyPr anchor="ctr">
            <a:normAutofit/>
          </a:bodyPr>
          <a:lstStyle/>
          <a:p>
            <a:r>
              <a:rPr lang="ja-JP" altLang="en-US" b="1"/>
              <a:t>結果</a:t>
            </a:r>
            <a:endParaRPr kumimoji="1" lang="ja-JP" altLang="en-US" b="1"/>
          </a:p>
        </p:txBody>
      </p:sp>
      <p:sp>
        <p:nvSpPr>
          <p:cNvPr id="9" name="テキスト ボックス 8">
            <a:extLst>
              <a:ext uri="{FF2B5EF4-FFF2-40B4-BE49-F238E27FC236}">
                <a16:creationId xmlns:a16="http://schemas.microsoft.com/office/drawing/2014/main" id="{36073534-AC92-A741-A9B3-553859B1B7AB}"/>
              </a:ext>
            </a:extLst>
          </p:cNvPr>
          <p:cNvSpPr txBox="1"/>
          <p:nvPr/>
        </p:nvSpPr>
        <p:spPr>
          <a:xfrm>
            <a:off x="9539111" y="6129867"/>
            <a:ext cx="1782685" cy="369332"/>
          </a:xfrm>
          <a:prstGeom prst="rect">
            <a:avLst/>
          </a:prstGeom>
          <a:noFill/>
        </p:spPr>
        <p:txBody>
          <a:bodyPr wrap="square" rtlCol="0">
            <a:spAutoFit/>
          </a:bodyPr>
          <a:lstStyle/>
          <a:p>
            <a:r>
              <a:rPr lang="en-US" altLang="ja-JP" dirty="0"/>
              <a:t>accuracy:0.796</a:t>
            </a:r>
            <a:endParaRPr kumimoji="1" lang="ja-JP" altLang="en-US"/>
          </a:p>
        </p:txBody>
      </p:sp>
      <p:sp>
        <p:nvSpPr>
          <p:cNvPr id="10" name="テキスト ボックス 9">
            <a:extLst>
              <a:ext uri="{FF2B5EF4-FFF2-40B4-BE49-F238E27FC236}">
                <a16:creationId xmlns:a16="http://schemas.microsoft.com/office/drawing/2014/main" id="{F09B10A9-A0E5-F84D-A7CB-C9B9EC931D75}"/>
              </a:ext>
            </a:extLst>
          </p:cNvPr>
          <p:cNvSpPr txBox="1"/>
          <p:nvPr/>
        </p:nvSpPr>
        <p:spPr>
          <a:xfrm>
            <a:off x="6218061" y="1269345"/>
            <a:ext cx="3953228" cy="646331"/>
          </a:xfrm>
          <a:prstGeom prst="rect">
            <a:avLst/>
          </a:prstGeom>
          <a:noFill/>
        </p:spPr>
        <p:txBody>
          <a:bodyPr wrap="square" rtlCol="0">
            <a:spAutoFit/>
          </a:bodyPr>
          <a:lstStyle/>
          <a:p>
            <a:r>
              <a:rPr kumimoji="1" lang="ja-JP" altLang="en-US"/>
              <a:t>データ件数</a:t>
            </a:r>
            <a:r>
              <a:rPr kumimoji="1" lang="en-US" altLang="ja-JP" dirty="0"/>
              <a:t>:150(</a:t>
            </a:r>
            <a:r>
              <a:rPr kumimoji="1" lang="ja-JP" altLang="en-US"/>
              <a:t>フレーム区間</a:t>
            </a:r>
            <a:r>
              <a:rPr kumimoji="1" lang="en-US" altLang="ja-JP" dirty="0"/>
              <a:t>)×5(</a:t>
            </a:r>
            <a:r>
              <a:rPr kumimoji="1" lang="ja-JP" altLang="en-US"/>
              <a:t>各球種</a:t>
            </a:r>
            <a:r>
              <a:rPr lang="en-US" altLang="ja-JP" dirty="0"/>
              <a:t>5</a:t>
            </a:r>
            <a:r>
              <a:rPr lang="ja-JP" altLang="en-US"/>
              <a:t>投</a:t>
            </a:r>
            <a:r>
              <a:rPr lang="en-US" altLang="ja-JP" dirty="0"/>
              <a:t>)</a:t>
            </a:r>
            <a:r>
              <a:rPr kumimoji="1" lang="en-US" altLang="ja-JP" dirty="0"/>
              <a:t>×3(</a:t>
            </a:r>
            <a:r>
              <a:rPr kumimoji="1" lang="ja-JP" altLang="en-US"/>
              <a:t>球種</a:t>
            </a:r>
            <a:r>
              <a:rPr kumimoji="1" lang="en-US" altLang="ja-JP" dirty="0"/>
              <a:t>) = 2250</a:t>
            </a:r>
            <a:endParaRPr kumimoji="1" lang="ja-JP" altLang="en-US"/>
          </a:p>
        </p:txBody>
      </p:sp>
    </p:spTree>
    <p:extLst>
      <p:ext uri="{BB962C8B-B14F-4D97-AF65-F5344CB8AC3E}">
        <p14:creationId xmlns:p14="http://schemas.microsoft.com/office/powerpoint/2010/main" val="286465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6622CE3A-A254-5748-8C90-1275E94F59DF}"/>
              </a:ext>
            </a:extLst>
          </p:cNvPr>
          <p:cNvSpPr>
            <a:spLocks noGrp="1"/>
          </p:cNvSpPr>
          <p:nvPr>
            <p:ph type="title"/>
          </p:nvPr>
        </p:nvSpPr>
        <p:spPr>
          <a:xfrm>
            <a:off x="1115568" y="548640"/>
            <a:ext cx="10168128" cy="1179576"/>
          </a:xfrm>
        </p:spPr>
        <p:txBody>
          <a:bodyPr>
            <a:normAutofit/>
          </a:bodyPr>
          <a:lstStyle/>
          <a:p>
            <a:r>
              <a:rPr kumimoji="1" lang="ja-JP" altLang="en-US" sz="4000" b="1"/>
              <a:t>考察、課題点</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77D9B105-B778-1E49-AA03-012B6EEDDA75}"/>
              </a:ext>
            </a:extLst>
          </p:cNvPr>
          <p:cNvSpPr>
            <a:spLocks noGrp="1"/>
          </p:cNvSpPr>
          <p:nvPr>
            <p:ph idx="1"/>
          </p:nvPr>
        </p:nvSpPr>
        <p:spPr>
          <a:xfrm>
            <a:off x="1115568" y="2481943"/>
            <a:ext cx="10168128" cy="3695020"/>
          </a:xfrm>
        </p:spPr>
        <p:txBody>
          <a:bodyPr>
            <a:normAutofit/>
          </a:bodyPr>
          <a:lstStyle/>
          <a:p>
            <a:r>
              <a:rPr kumimoji="1" lang="ja-JP" altLang="en-US" sz="2400"/>
              <a:t>訓練精度に対してテスト精度が非常に近似していたことから、データ数が少なかった点が影響していると考えた。今回は</a:t>
            </a:r>
            <a:r>
              <a:rPr kumimoji="1" lang="en-US" altLang="ja-JP" sz="2400" dirty="0"/>
              <a:t>3</a:t>
            </a:r>
            <a:r>
              <a:rPr kumimoji="1" lang="ja-JP" altLang="en-US" sz="2400"/>
              <a:t>クラス分類問題だったので</a:t>
            </a:r>
            <a:r>
              <a:rPr lang="ja-JP" altLang="en-US" sz="2400"/>
              <a:t>雑な分析方法を用いたが、あまり</a:t>
            </a:r>
            <a:r>
              <a:rPr kumimoji="1" lang="ja-JP" altLang="en-US" sz="2400"/>
              <a:t>精度が下がることがなかった</a:t>
            </a:r>
            <a:r>
              <a:rPr lang="ja-JP" altLang="en-US" sz="2400"/>
              <a:t>と推測する</a:t>
            </a:r>
            <a:r>
              <a:rPr kumimoji="1" lang="ja-JP" altLang="en-US" sz="2400"/>
              <a:t>。</a:t>
            </a:r>
            <a:endParaRPr kumimoji="1" lang="en-US" altLang="ja-JP" sz="2400" dirty="0"/>
          </a:p>
          <a:p>
            <a:r>
              <a:rPr kumimoji="1" lang="ja-JP" altLang="en-US" sz="2400"/>
              <a:t>連続データを連続値として扱っていないので精度が低下したことが考えられるので、連続値として学習できるようにしたい。</a:t>
            </a:r>
            <a:endParaRPr kumimoji="1" lang="en-US" altLang="ja-JP" sz="2400" dirty="0"/>
          </a:p>
          <a:p>
            <a:r>
              <a:rPr kumimoji="1" lang="ja-JP" altLang="en-US" sz="2400"/>
              <a:t>自分の投球フォームでの測定しかしていないので、他者のデータも収集することでより汎用性を高めることができると考えた。</a:t>
            </a:r>
          </a:p>
        </p:txBody>
      </p:sp>
    </p:spTree>
    <p:extLst>
      <p:ext uri="{BB962C8B-B14F-4D97-AF65-F5344CB8AC3E}">
        <p14:creationId xmlns:p14="http://schemas.microsoft.com/office/powerpoint/2010/main" val="161723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8ABEC-5DB4-A641-8F4E-DF7335AA486F}"/>
              </a:ext>
            </a:extLst>
          </p:cNvPr>
          <p:cNvSpPr>
            <a:spLocks noGrp="1"/>
          </p:cNvSpPr>
          <p:nvPr>
            <p:ph type="title"/>
          </p:nvPr>
        </p:nvSpPr>
        <p:spPr/>
        <p:txBody>
          <a:bodyPr/>
          <a:lstStyle/>
          <a:p>
            <a:r>
              <a:rPr kumimoji="1" lang="ja-JP" altLang="en-US" b="1"/>
              <a:t>参考資料</a:t>
            </a:r>
          </a:p>
        </p:txBody>
      </p:sp>
      <p:sp>
        <p:nvSpPr>
          <p:cNvPr id="3" name="コンテンツ プレースホルダー 2">
            <a:extLst>
              <a:ext uri="{FF2B5EF4-FFF2-40B4-BE49-F238E27FC236}">
                <a16:creationId xmlns:a16="http://schemas.microsoft.com/office/drawing/2014/main" id="{C37F7546-844C-C64A-9D61-9C53717D2838}"/>
              </a:ext>
            </a:extLst>
          </p:cNvPr>
          <p:cNvSpPr>
            <a:spLocks noGrp="1"/>
          </p:cNvSpPr>
          <p:nvPr>
            <p:ph idx="1"/>
          </p:nvPr>
        </p:nvSpPr>
        <p:spPr/>
        <p:txBody>
          <a:bodyPr/>
          <a:lstStyle/>
          <a:p>
            <a:r>
              <a:rPr lang="en" altLang="ja-JP" dirty="0">
                <a:hlinkClick r:id="rId2"/>
              </a:rPr>
              <a:t>https://qiita.com/tanakadaichi_1989/items/c655d93a1fae56f2be07</a:t>
            </a:r>
            <a:r>
              <a:rPr lang="en" altLang="ja-JP" dirty="0"/>
              <a:t>(</a:t>
            </a:r>
            <a:r>
              <a:rPr lang="ja-JP" altLang="en-US"/>
              <a:t>こちらのワイン評価をするソースコードからヒントを得ました。</a:t>
            </a:r>
            <a:r>
              <a:rPr lang="en-US" altLang="ja-JP" dirty="0"/>
              <a:t>)</a:t>
            </a:r>
          </a:p>
          <a:p>
            <a:r>
              <a:rPr kumimoji="1" lang="ja-JP" altLang="en-US"/>
              <a:t>過学習と学習不足について知る</a:t>
            </a:r>
            <a:r>
              <a:rPr lang="en-US" altLang="ja-JP" dirty="0"/>
              <a:t>:https://</a:t>
            </a:r>
            <a:r>
              <a:rPr lang="en-US" altLang="ja-JP" dirty="0" err="1"/>
              <a:t>www.tensorflow.org</a:t>
            </a:r>
            <a:r>
              <a:rPr lang="en-US" altLang="ja-JP" dirty="0"/>
              <a:t>/tutorials/</a:t>
            </a:r>
            <a:r>
              <a:rPr lang="en-US" altLang="ja-JP" dirty="0" err="1"/>
              <a:t>keras</a:t>
            </a:r>
            <a:r>
              <a:rPr lang="en-US" altLang="ja-JP" dirty="0"/>
              <a:t>/</a:t>
            </a:r>
            <a:r>
              <a:rPr lang="en-US" altLang="ja-JP" dirty="0" err="1"/>
              <a:t>overfit_and_underfit?hl</a:t>
            </a:r>
            <a:r>
              <a:rPr lang="en-US" altLang="ja-JP" dirty="0"/>
              <a:t>=ja</a:t>
            </a:r>
          </a:p>
          <a:p>
            <a:endParaRPr kumimoji="1" lang="ja-JP" altLang="en-US"/>
          </a:p>
        </p:txBody>
      </p:sp>
    </p:spTree>
    <p:extLst>
      <p:ext uri="{BB962C8B-B14F-4D97-AF65-F5344CB8AC3E}">
        <p14:creationId xmlns:p14="http://schemas.microsoft.com/office/powerpoint/2010/main" val="29266276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397</Words>
  <Application>Microsoft Macintosh PowerPoint</Application>
  <PresentationFormat>ワイド画面</PresentationFormat>
  <Paragraphs>25</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Calibri</vt:lpstr>
      <vt:lpstr>Office テーマ</vt:lpstr>
      <vt:lpstr>サマーセミナー成果報告</vt:lpstr>
      <vt:lpstr>目標</vt:lpstr>
      <vt:lpstr>手法</vt:lpstr>
      <vt:lpstr>工夫点</vt:lpstr>
      <vt:lpstr>結果</vt:lpstr>
      <vt:lpstr>考察、課題点</vt:lpstr>
      <vt:lpstr>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サマーセミナー成果報告</dc:title>
  <dc:creator>夏見　昂樹</dc:creator>
  <cp:lastModifiedBy>夏見　昂樹</cp:lastModifiedBy>
  <cp:revision>16</cp:revision>
  <dcterms:created xsi:type="dcterms:W3CDTF">2021-08-12T03:17:26Z</dcterms:created>
  <dcterms:modified xsi:type="dcterms:W3CDTF">2021-08-12T07:20:00Z</dcterms:modified>
</cp:coreProperties>
</file>