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7" r:id="rId2"/>
    <p:sldId id="264" r:id="rId3"/>
    <p:sldId id="263" r:id="rId4"/>
    <p:sldId id="262" r:id="rId5"/>
    <p:sldId id="265" r:id="rId6"/>
    <p:sldId id="261" r:id="rId7"/>
    <p:sldId id="258" r:id="rId8"/>
    <p:sldId id="259" r:id="rId9"/>
    <p:sldId id="260" r:id="rId10"/>
  </p:sldIdLst>
  <p:sldSz cx="6858000" cy="9906000" type="A4"/>
  <p:notesSz cx="7053263" cy="10180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2304" y="-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5938" cy="5095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995738" y="0"/>
            <a:ext cx="3055937" cy="5095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32CE9-1D35-4C04-AB04-1D9A6AE4D44E}" type="datetimeFigureOut">
              <a:rPr kumimoji="1" lang="ja-JP" altLang="en-US" smtClean="0"/>
              <a:t>2021/9/3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36800" y="1273175"/>
            <a:ext cx="2379663" cy="3435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04850" y="4899025"/>
            <a:ext cx="5643563" cy="40084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671050"/>
            <a:ext cx="3055938" cy="5095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995738" y="9671050"/>
            <a:ext cx="3055937" cy="5095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C8D26-DBE5-4CBB-A599-AB4B1EDD2D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2198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C8D26-DBE5-4CBB-A599-AB4B1EDD2D5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7076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C8D26-DBE5-4CBB-A599-AB4B1EDD2D5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637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C8D26-DBE5-4CBB-A599-AB4B1EDD2D5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122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C8D26-DBE5-4CBB-A599-AB4B1EDD2D5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6552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D9E5-2187-4312-94B4-C99642445D92}" type="datetime1">
              <a:rPr kumimoji="1" lang="ja-JP" altLang="en-US" smtClean="0"/>
              <a:t>2021/9/3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56168-44E5-4356-AD6B-C2C5744204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853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44382-CA37-425D-9853-D9D7F92B1610}" type="datetime1">
              <a:rPr kumimoji="1" lang="ja-JP" altLang="en-US" smtClean="0"/>
              <a:t>2021/9/3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56168-44E5-4356-AD6B-C2C5744204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288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A4D07-07AD-4545-9B56-E13FCDE14074}" type="datetime1">
              <a:rPr kumimoji="1" lang="ja-JP" altLang="en-US" smtClean="0"/>
              <a:t>2021/9/3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56168-44E5-4356-AD6B-C2C5744204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090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A812-C449-4FA8-A59F-218983A04179}" type="datetime1">
              <a:rPr kumimoji="1" lang="ja-JP" altLang="en-US" smtClean="0"/>
              <a:t>2021/9/3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56168-44E5-4356-AD6B-C2C5744204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108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48F0-E86A-4F6C-B2F2-3AE000ECB0B9}" type="datetime1">
              <a:rPr kumimoji="1" lang="ja-JP" altLang="en-US" smtClean="0"/>
              <a:t>2021/9/3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56168-44E5-4356-AD6B-C2C5744204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0815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5D7C-68C8-4E29-8242-AE6E693245A9}" type="datetime1">
              <a:rPr kumimoji="1" lang="ja-JP" altLang="en-US" smtClean="0"/>
              <a:t>2021/9/3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56168-44E5-4356-AD6B-C2C5744204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374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69F3F-D444-4156-9A01-3157802627F3}" type="datetime1">
              <a:rPr kumimoji="1" lang="ja-JP" altLang="en-US" smtClean="0"/>
              <a:t>2021/9/3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56168-44E5-4356-AD6B-C2C5744204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3920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3ABEC-63B6-424F-AE74-B9AF6F83B7C6}" type="datetime1">
              <a:rPr kumimoji="1" lang="ja-JP" altLang="en-US" smtClean="0"/>
              <a:t>2021/9/3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56168-44E5-4356-AD6B-C2C5744204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048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457F7-49A5-44F1-8AC5-B3E3AC4B67A4}" type="datetime1">
              <a:rPr kumimoji="1" lang="ja-JP" altLang="en-US" smtClean="0"/>
              <a:t>2021/9/3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56168-44E5-4356-AD6B-C2C5744204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0022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0B11-5BC9-4387-B397-2F43F5A118FD}" type="datetime1">
              <a:rPr kumimoji="1" lang="ja-JP" altLang="en-US" smtClean="0"/>
              <a:t>2021/9/3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56168-44E5-4356-AD6B-C2C5744204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9997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1A540-70FB-4A0A-9292-6E2DA86F0BB6}" type="datetime1">
              <a:rPr kumimoji="1" lang="ja-JP" altLang="en-US" smtClean="0"/>
              <a:t>2021/9/3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56168-44E5-4356-AD6B-C2C5744204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970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37E65-061D-4A47-85F3-38848A3F4955}" type="datetime1">
              <a:rPr kumimoji="1" lang="ja-JP" altLang="en-US" smtClean="0"/>
              <a:t>2021/9/3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56168-44E5-4356-AD6B-C2C5744204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8629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5C65F82-63DB-421D-B927-56691633B6BD}"/>
              </a:ext>
            </a:extLst>
          </p:cNvPr>
          <p:cNvSpPr txBox="1"/>
          <p:nvPr/>
        </p:nvSpPr>
        <p:spPr>
          <a:xfrm>
            <a:off x="257176" y="228945"/>
            <a:ext cx="6362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文書構造の全体像</a:t>
            </a:r>
            <a:endParaRPr kumimoji="1" lang="en-US" altLang="ja-JP" sz="2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247650" y="657224"/>
            <a:ext cx="6400800" cy="11594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600" dirty="0"/>
              <a:t>ヘッダー</a:t>
            </a:r>
            <a:endParaRPr kumimoji="1" lang="en-US" altLang="ja-JP" sz="1600" dirty="0"/>
          </a:p>
          <a:p>
            <a:pPr algn="ctr"/>
            <a:endParaRPr kumimoji="1" lang="ja-JP" altLang="en-US" sz="1600" dirty="0"/>
          </a:p>
        </p:txBody>
      </p:sp>
      <p:sp>
        <p:nvSpPr>
          <p:cNvPr id="10" name="正方形/長方形 9"/>
          <p:cNvSpPr/>
          <p:nvPr/>
        </p:nvSpPr>
        <p:spPr>
          <a:xfrm>
            <a:off x="349210" y="930454"/>
            <a:ext cx="6134100" cy="7429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600" dirty="0"/>
              <a:t>ナビゲーション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480418" y="1246637"/>
            <a:ext cx="5829300" cy="31432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sz="1600" dirty="0"/>
              <a:t>番号なしリスト</a:t>
            </a:r>
            <a:endParaRPr kumimoji="1" lang="ja-JP" altLang="en-US" sz="1600" dirty="0"/>
          </a:p>
        </p:txBody>
      </p:sp>
      <p:sp>
        <p:nvSpPr>
          <p:cNvPr id="16" name="正方形/長方形 15"/>
          <p:cNvSpPr/>
          <p:nvPr/>
        </p:nvSpPr>
        <p:spPr>
          <a:xfrm>
            <a:off x="247650" y="1877145"/>
            <a:ext cx="6400800" cy="162368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/>
              <a:t>div</a:t>
            </a:r>
            <a:r>
              <a:rPr lang="ja-JP" altLang="en-US" dirty="0"/>
              <a:t>クラス「</a:t>
            </a:r>
            <a:r>
              <a:rPr lang="en-US" altLang="ja-JP" dirty="0" err="1"/>
              <a:t>main_visual</a:t>
            </a:r>
            <a:r>
              <a:rPr lang="ja-JP" altLang="en-US" dirty="0"/>
              <a:t>」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1887379" y="2195591"/>
            <a:ext cx="2987040" cy="120261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600" dirty="0"/>
              <a:t>div</a:t>
            </a:r>
            <a:endParaRPr kumimoji="1" lang="ja-JP" altLang="en-US" sz="1600" dirty="0"/>
          </a:p>
        </p:txBody>
      </p:sp>
      <p:sp>
        <p:nvSpPr>
          <p:cNvPr id="18" name="正方形/長方形 17"/>
          <p:cNvSpPr/>
          <p:nvPr/>
        </p:nvSpPr>
        <p:spPr>
          <a:xfrm>
            <a:off x="233362" y="3603447"/>
            <a:ext cx="6400800" cy="60923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dirty="0"/>
              <a:t>メイン</a:t>
            </a:r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381000" y="3880767"/>
            <a:ext cx="6134100" cy="34496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セクション①クラス「</a:t>
            </a:r>
            <a:r>
              <a:rPr kumimoji="1" lang="en-US" altLang="ja-JP" dirty="0"/>
              <a:t>news</a:t>
            </a:r>
            <a:r>
              <a:rPr kumimoji="1" lang="ja-JP" altLang="en-US" dirty="0"/>
              <a:t>」 </a:t>
            </a:r>
            <a:r>
              <a:rPr kumimoji="1" lang="en-US" altLang="ja-JP" dirty="0"/>
              <a:t>ID</a:t>
            </a:r>
            <a:r>
              <a:rPr kumimoji="1" lang="ja-JP" altLang="en-US" dirty="0"/>
              <a:t>「</a:t>
            </a:r>
            <a:r>
              <a:rPr kumimoji="1" lang="en-US" altLang="ja-JP" dirty="0"/>
              <a:t>news</a:t>
            </a:r>
            <a:r>
              <a:rPr kumimoji="1" lang="ja-JP" altLang="en-US" dirty="0"/>
              <a:t>」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2209800" y="4256786"/>
            <a:ext cx="2300288" cy="39356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dirty="0"/>
              <a:t>見出し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/>
        </p:nvSpPr>
        <p:spPr>
          <a:xfrm>
            <a:off x="2372443" y="2356121"/>
            <a:ext cx="1929405" cy="2937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/>
              <a:t>画像「</a:t>
            </a:r>
            <a:r>
              <a:rPr lang="en-US" altLang="ja-JP" sz="1400" dirty="0" err="1"/>
              <a:t>logo.svg</a:t>
            </a:r>
            <a:r>
              <a:rPr lang="ja-JP" altLang="en-US" sz="1400" dirty="0"/>
              <a:t>」</a:t>
            </a:r>
            <a:endParaRPr kumimoji="1" lang="ja-JP" altLang="en-US" sz="1400" dirty="0"/>
          </a:p>
        </p:txBody>
      </p:sp>
      <p:sp>
        <p:nvSpPr>
          <p:cNvPr id="37" name="正方形/長方形 36"/>
          <p:cNvSpPr/>
          <p:nvPr/>
        </p:nvSpPr>
        <p:spPr>
          <a:xfrm>
            <a:off x="2474118" y="2733741"/>
            <a:ext cx="1813561" cy="2439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見出し</a:t>
            </a:r>
            <a:r>
              <a:rPr lang="en-US" altLang="ja-JP" sz="1400" dirty="0">
                <a:solidFill>
                  <a:schemeClr val="tx1"/>
                </a:solidFill>
              </a:rPr>
              <a:t>1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26926A68-C2F3-47CE-A2E0-50598020FFA0}"/>
              </a:ext>
            </a:extLst>
          </p:cNvPr>
          <p:cNvSpPr/>
          <p:nvPr/>
        </p:nvSpPr>
        <p:spPr>
          <a:xfrm>
            <a:off x="469821" y="4760982"/>
            <a:ext cx="5892879" cy="18988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/>
              <a:t>div</a:t>
            </a:r>
            <a:r>
              <a:rPr kumimoji="1" lang="ja-JP" altLang="en-US" dirty="0"/>
              <a:t>クラス「</a:t>
            </a:r>
            <a:r>
              <a:rPr lang="en-US" altLang="ja-JP" dirty="0"/>
              <a:t>news-container</a:t>
            </a:r>
            <a:r>
              <a:rPr kumimoji="1" lang="ja-JP" altLang="en-US" dirty="0"/>
              <a:t>」</a:t>
            </a:r>
          </a:p>
        </p:txBody>
      </p:sp>
      <p:sp>
        <p:nvSpPr>
          <p:cNvPr id="23" name="正方形/長方形 22"/>
          <p:cNvSpPr/>
          <p:nvPr/>
        </p:nvSpPr>
        <p:spPr>
          <a:xfrm>
            <a:off x="544830" y="5109326"/>
            <a:ext cx="1664970" cy="139815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/>
              <a:t>article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/>
        </p:nvSpPr>
        <p:spPr>
          <a:xfrm>
            <a:off x="610553" y="5428486"/>
            <a:ext cx="1533524" cy="5958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画像</a:t>
            </a:r>
            <a:r>
              <a:rPr lang="en-US" altLang="ja-JP" sz="1400" dirty="0"/>
              <a:t>news_img1.jpg</a:t>
            </a:r>
            <a:endParaRPr kumimoji="1" lang="ja-JP" altLang="en-US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1468E2D6-707B-4CEF-8BE2-AE320AF36B6B}"/>
              </a:ext>
            </a:extLst>
          </p:cNvPr>
          <p:cNvSpPr/>
          <p:nvPr/>
        </p:nvSpPr>
        <p:spPr>
          <a:xfrm>
            <a:off x="2535555" y="5068295"/>
            <a:ext cx="1664970" cy="139815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/>
              <a:t>article</a:t>
            </a:r>
            <a:endParaRPr kumimoji="1" lang="ja-JP" altLang="en-US" dirty="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B493CF06-11D8-4368-90EC-2C2F8DD5B4A4}"/>
              </a:ext>
            </a:extLst>
          </p:cNvPr>
          <p:cNvSpPr/>
          <p:nvPr/>
        </p:nvSpPr>
        <p:spPr>
          <a:xfrm>
            <a:off x="4480326" y="5026787"/>
            <a:ext cx="1664970" cy="139815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/>
              <a:t>article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2605088" y="5396150"/>
            <a:ext cx="1533524" cy="5658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600" dirty="0"/>
              <a:t>画像</a:t>
            </a:r>
            <a:endParaRPr kumimoji="1" lang="en-US" altLang="ja-JP" sz="1600" dirty="0"/>
          </a:p>
          <a:p>
            <a:pPr algn="ctr"/>
            <a:r>
              <a:rPr lang="en-US" altLang="ja-JP" sz="1200" dirty="0"/>
              <a:t>news_img2.jpg</a:t>
            </a:r>
            <a:endParaRPr kumimoji="1" lang="ja-JP" altLang="en-US" sz="1600" dirty="0"/>
          </a:p>
        </p:txBody>
      </p:sp>
      <p:sp>
        <p:nvSpPr>
          <p:cNvPr id="39" name="正方形/長方形 38"/>
          <p:cNvSpPr/>
          <p:nvPr/>
        </p:nvSpPr>
        <p:spPr>
          <a:xfrm>
            <a:off x="4546049" y="5426369"/>
            <a:ext cx="1533524" cy="5766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画像</a:t>
            </a:r>
            <a:r>
              <a:rPr lang="en-US" altLang="ja-JP" sz="1400" dirty="0"/>
              <a:t>news_img3.jpg</a:t>
            </a:r>
            <a:endParaRPr kumimoji="1" lang="ja-JP" altLang="en-US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27C96B7E-B478-44C0-A83E-3BAEEC78B561}"/>
              </a:ext>
            </a:extLst>
          </p:cNvPr>
          <p:cNvSpPr/>
          <p:nvPr/>
        </p:nvSpPr>
        <p:spPr>
          <a:xfrm>
            <a:off x="2488287" y="3061596"/>
            <a:ext cx="1813561" cy="2439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段落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2070D453-9128-4853-88F5-79FAFADE098A}"/>
              </a:ext>
            </a:extLst>
          </p:cNvPr>
          <p:cNvSpPr/>
          <p:nvPr/>
        </p:nvSpPr>
        <p:spPr>
          <a:xfrm>
            <a:off x="610553" y="6118314"/>
            <a:ext cx="1533525" cy="2864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段落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642CE4F3-1203-43FB-ADE0-6B69AC1D90E4}"/>
              </a:ext>
            </a:extLst>
          </p:cNvPr>
          <p:cNvSpPr/>
          <p:nvPr/>
        </p:nvSpPr>
        <p:spPr>
          <a:xfrm>
            <a:off x="2589847" y="6072618"/>
            <a:ext cx="1533525" cy="2864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段落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6C4CA872-7F9D-413C-B462-88895D715161}"/>
              </a:ext>
            </a:extLst>
          </p:cNvPr>
          <p:cNvSpPr/>
          <p:nvPr/>
        </p:nvSpPr>
        <p:spPr>
          <a:xfrm>
            <a:off x="4546049" y="6072618"/>
            <a:ext cx="1533525" cy="2864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段落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590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5C65F82-63DB-421D-B927-56691633B6BD}"/>
              </a:ext>
            </a:extLst>
          </p:cNvPr>
          <p:cNvSpPr txBox="1"/>
          <p:nvPr/>
        </p:nvSpPr>
        <p:spPr>
          <a:xfrm>
            <a:off x="257176" y="228945"/>
            <a:ext cx="6362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文書構造の全体像</a:t>
            </a:r>
            <a:endParaRPr kumimoji="1" lang="en-US" altLang="ja-JP" sz="2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247650" y="944880"/>
            <a:ext cx="6400800" cy="64922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dirty="0"/>
              <a:t>メイン</a:t>
            </a:r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381000" y="1372269"/>
            <a:ext cx="6134100" cy="35807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セクション</a:t>
            </a:r>
            <a:r>
              <a:rPr lang="ja-JP" altLang="en-US" dirty="0"/>
              <a:t>②</a:t>
            </a:r>
            <a:r>
              <a:rPr kumimoji="1" lang="ja-JP" altLang="en-US" dirty="0"/>
              <a:t>クラス「</a:t>
            </a:r>
            <a:r>
              <a:rPr kumimoji="1" lang="en-US" altLang="ja-JP" dirty="0"/>
              <a:t>access</a:t>
            </a:r>
            <a:r>
              <a:rPr kumimoji="1" lang="ja-JP" altLang="en-US" dirty="0"/>
              <a:t>」 」 </a:t>
            </a:r>
            <a:r>
              <a:rPr kumimoji="1" lang="en-US" altLang="ja-JP" dirty="0"/>
              <a:t>ID</a:t>
            </a:r>
            <a:r>
              <a:rPr kumimoji="1" lang="ja-JP" altLang="en-US" dirty="0"/>
              <a:t>「</a:t>
            </a:r>
            <a:r>
              <a:rPr kumimoji="1" lang="en-US" altLang="ja-JP" dirty="0"/>
              <a:t>access</a:t>
            </a:r>
            <a:r>
              <a:rPr kumimoji="1" lang="ja-JP" altLang="en-US" dirty="0"/>
              <a:t>」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2144077" y="1738359"/>
            <a:ext cx="2300288" cy="27848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dirty="0"/>
              <a:t>見出し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26926A68-C2F3-47CE-A2E0-50598020FFA0}"/>
              </a:ext>
            </a:extLst>
          </p:cNvPr>
          <p:cNvSpPr/>
          <p:nvPr/>
        </p:nvSpPr>
        <p:spPr>
          <a:xfrm>
            <a:off x="504824" y="2259838"/>
            <a:ext cx="5697856" cy="23256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/>
              <a:t>div</a:t>
            </a:r>
            <a:r>
              <a:rPr kumimoji="1" lang="ja-JP" altLang="en-US" dirty="0"/>
              <a:t>クラス「</a:t>
            </a:r>
            <a:r>
              <a:rPr lang="en-US" altLang="ja-JP" dirty="0"/>
              <a:t>access-container</a:t>
            </a:r>
            <a:r>
              <a:rPr kumimoji="1" lang="ja-JP" altLang="en-US" dirty="0"/>
              <a:t>」</a:t>
            </a:r>
          </a:p>
        </p:txBody>
      </p:sp>
      <p:sp>
        <p:nvSpPr>
          <p:cNvPr id="39" name="正方形/長方形 38"/>
          <p:cNvSpPr/>
          <p:nvPr/>
        </p:nvSpPr>
        <p:spPr>
          <a:xfrm>
            <a:off x="903688" y="2869664"/>
            <a:ext cx="2037632" cy="129148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/>
              <a:t>figure</a:t>
            </a:r>
          </a:p>
          <a:p>
            <a:pPr algn="ctr"/>
            <a:r>
              <a:rPr kumimoji="1" lang="ja-JP" altLang="en-US" dirty="0"/>
              <a:t>画像</a:t>
            </a:r>
            <a:r>
              <a:rPr lang="en-US" altLang="ja-JP" sz="1400" dirty="0"/>
              <a:t>shop_img.jpg</a:t>
            </a:r>
            <a:endParaRPr kumimoji="1" lang="ja-JP" altLang="en-US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E4434608-78B9-405F-A316-2F5B1290BB2E}"/>
              </a:ext>
            </a:extLst>
          </p:cNvPr>
          <p:cNvSpPr/>
          <p:nvPr/>
        </p:nvSpPr>
        <p:spPr>
          <a:xfrm>
            <a:off x="3448050" y="2869664"/>
            <a:ext cx="2344579" cy="129148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/>
              <a:t>table</a:t>
            </a:r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206AF49D-1BAE-4B9A-BDB4-4DBCB6D91FB4}"/>
              </a:ext>
            </a:extLst>
          </p:cNvPr>
          <p:cNvSpPr/>
          <p:nvPr/>
        </p:nvSpPr>
        <p:spPr>
          <a:xfrm>
            <a:off x="257176" y="7863076"/>
            <a:ext cx="6400800" cy="7763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dirty="0"/>
              <a:t>フッタ</a:t>
            </a:r>
            <a:r>
              <a:rPr kumimoji="1" lang="ja-JP" altLang="en-US" dirty="0"/>
              <a:t>ー</a:t>
            </a:r>
            <a:endParaRPr kumimoji="1" lang="en-US" altLang="ja-JP" dirty="0"/>
          </a:p>
          <a:p>
            <a:pPr algn="ctr"/>
            <a:endParaRPr kumimoji="1" lang="ja-JP" altLang="en-US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A8A0C8BF-5062-4B01-8BD6-D9E5D0A53045}"/>
              </a:ext>
            </a:extLst>
          </p:cNvPr>
          <p:cNvSpPr/>
          <p:nvPr/>
        </p:nvSpPr>
        <p:spPr>
          <a:xfrm>
            <a:off x="504824" y="8167641"/>
            <a:ext cx="5829300" cy="31432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著作権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D1BE9730-ED97-4C70-851C-BF883CEFDAEA}"/>
              </a:ext>
            </a:extLst>
          </p:cNvPr>
          <p:cNvSpPr/>
          <p:nvPr/>
        </p:nvSpPr>
        <p:spPr>
          <a:xfrm>
            <a:off x="381000" y="5350866"/>
            <a:ext cx="6134100" cy="20862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セクション③クラス「</a:t>
            </a:r>
            <a:r>
              <a:rPr kumimoji="1" lang="en-US" altLang="ja-JP" dirty="0"/>
              <a:t>map</a:t>
            </a:r>
            <a:r>
              <a:rPr kumimoji="1" lang="ja-JP" altLang="en-US" dirty="0"/>
              <a:t>」 」 </a:t>
            </a:r>
            <a:r>
              <a:rPr kumimoji="1" lang="en-US" altLang="ja-JP" dirty="0"/>
              <a:t>ID</a:t>
            </a:r>
            <a:r>
              <a:rPr kumimoji="1" lang="ja-JP" altLang="en-US" dirty="0"/>
              <a:t>「</a:t>
            </a:r>
            <a:r>
              <a:rPr kumimoji="1" lang="en-US" altLang="ja-JP" dirty="0"/>
              <a:t>map</a:t>
            </a:r>
            <a:r>
              <a:rPr kumimoji="1" lang="ja-JP" altLang="en-US" dirty="0"/>
              <a:t>」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1468E2D6-707B-4CEF-8BE2-AE320AF36B6B}"/>
              </a:ext>
            </a:extLst>
          </p:cNvPr>
          <p:cNvSpPr/>
          <p:nvPr/>
        </p:nvSpPr>
        <p:spPr>
          <a:xfrm>
            <a:off x="383381" y="6234080"/>
            <a:ext cx="6093619" cy="9157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dirty="0"/>
              <a:t>iframe</a:t>
            </a:r>
            <a:endParaRPr kumimoji="1" lang="ja-JP" altLang="en-US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7F18CC20-CD93-446A-AFAF-151706801EA8}"/>
              </a:ext>
            </a:extLst>
          </p:cNvPr>
          <p:cNvSpPr/>
          <p:nvPr/>
        </p:nvSpPr>
        <p:spPr>
          <a:xfrm>
            <a:off x="2203608" y="5701326"/>
            <a:ext cx="2300288" cy="37530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dirty="0"/>
              <a:t>見出し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7918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5C65F82-63DB-421D-B927-56691633B6BD}"/>
              </a:ext>
            </a:extLst>
          </p:cNvPr>
          <p:cNvSpPr txBox="1"/>
          <p:nvPr/>
        </p:nvSpPr>
        <p:spPr>
          <a:xfrm>
            <a:off x="257176" y="183225"/>
            <a:ext cx="6362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文書構造の記述内容</a:t>
            </a:r>
            <a:endParaRPr kumimoji="1" lang="en-US" altLang="ja-JP" sz="2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9801A404-ADDA-4969-8F32-8F0B6A0DA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468891"/>
              </p:ext>
            </p:extLst>
          </p:nvPr>
        </p:nvGraphicFramePr>
        <p:xfrm>
          <a:off x="203836" y="797290"/>
          <a:ext cx="6495840" cy="78028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59204">
                  <a:extLst>
                    <a:ext uri="{9D8B030D-6E8A-4147-A177-3AD203B41FA5}">
                      <a16:colId xmlns:a16="http://schemas.microsoft.com/office/drawing/2014/main" val="1070720312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09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135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記述位置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種類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クラス名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内容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6534994"/>
                  </a:ext>
                </a:extLst>
              </a:tr>
              <a:tr h="28305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ナビゲーション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番号なしリスト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-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/>
                        <a:t>・</a:t>
                      </a:r>
                      <a:r>
                        <a:rPr kumimoji="1" lang="en-US" altLang="ja-JP" sz="1200" dirty="0"/>
                        <a:t>HOME</a:t>
                      </a:r>
                      <a:br>
                        <a:rPr kumimoji="1" lang="en-US" altLang="ja-JP" sz="1200" dirty="0"/>
                      </a:br>
                      <a:r>
                        <a:rPr kumimoji="1" lang="ja-JP" altLang="en-US" sz="1200" dirty="0"/>
                        <a:t>・</a:t>
                      </a:r>
                      <a:r>
                        <a:rPr kumimoji="1" lang="en-US" altLang="ja-JP" sz="1200" dirty="0"/>
                        <a:t>NEWS</a:t>
                      </a:r>
                      <a:br>
                        <a:rPr kumimoji="1" lang="en-US" altLang="ja-JP" sz="1200" dirty="0"/>
                      </a:br>
                      <a:r>
                        <a:rPr kumimoji="1" lang="ja-JP" altLang="en-US" sz="1200" dirty="0"/>
                        <a:t>・</a:t>
                      </a:r>
                      <a:r>
                        <a:rPr kumimoji="1" lang="en-US" altLang="ja-JP" sz="1200" dirty="0"/>
                        <a:t>ACCESS</a:t>
                      </a:r>
                    </a:p>
                    <a:p>
                      <a:pPr algn="l"/>
                      <a:r>
                        <a:rPr kumimoji="1" lang="ja-JP" altLang="en-US" sz="1200" dirty="0"/>
                        <a:t>・</a:t>
                      </a:r>
                      <a:r>
                        <a:rPr kumimoji="1" lang="en-US" altLang="ja-JP" sz="1200" dirty="0"/>
                        <a:t>MAP</a:t>
                      </a:r>
                      <a:br>
                        <a:rPr kumimoji="1" lang="en-US" altLang="ja-JP" sz="1200" dirty="0"/>
                      </a:br>
                      <a:r>
                        <a:rPr kumimoji="1" lang="ja-JP" altLang="en-US" sz="1200" dirty="0"/>
                        <a:t>それぞれリストで作成し</a:t>
                      </a:r>
                      <a:br>
                        <a:rPr kumimoji="1" lang="en-US" altLang="ja-JP" sz="1200" dirty="0"/>
                      </a:br>
                      <a:r>
                        <a:rPr kumimoji="1" lang="ja-JP" altLang="en-US" sz="1200" dirty="0"/>
                        <a:t>リスト内の文字をリンクタグで囲いなさい</a:t>
                      </a:r>
                      <a:br>
                        <a:rPr kumimoji="1" lang="en-US" altLang="ja-JP" sz="1200" dirty="0"/>
                      </a:br>
                      <a:r>
                        <a:rPr kumimoji="1" lang="ja-JP" altLang="en-US" sz="1200" dirty="0"/>
                        <a:t>リンク先「</a:t>
                      </a:r>
                      <a:r>
                        <a:rPr kumimoji="1" lang="en-US" altLang="ja-JP" sz="1200" dirty="0"/>
                        <a:t>ID</a:t>
                      </a:r>
                      <a:r>
                        <a:rPr kumimoji="1" lang="ja-JP" altLang="en-US" sz="1200" dirty="0"/>
                        <a:t>で指定すること」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7859370"/>
                  </a:ext>
                </a:extLst>
              </a:tr>
              <a:tr h="2830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div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err="1"/>
                        <a:t>main_visual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0655589"/>
                  </a:ext>
                </a:extLst>
              </a:tr>
              <a:tr h="283053"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画像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/>
                        <a:t>使用画像「</a:t>
                      </a:r>
                      <a:r>
                        <a:rPr kumimoji="1" lang="en-US" altLang="ja-JP" sz="1200" dirty="0" err="1"/>
                        <a:t>logo.svg</a:t>
                      </a:r>
                      <a:r>
                        <a:rPr kumimoji="1" lang="ja-JP" altLang="en-US" sz="1200" dirty="0"/>
                        <a:t>」</a:t>
                      </a:r>
                      <a:br>
                        <a:rPr kumimoji="1" lang="en-US" altLang="ja-JP" sz="1200" dirty="0"/>
                      </a:br>
                      <a:r>
                        <a:rPr kumimoji="1" lang="ja-JP" altLang="en-US" sz="1200" dirty="0"/>
                        <a:t>代替テキスト「ロゴ」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053"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見出し</a:t>
                      </a:r>
                      <a:r>
                        <a:rPr kumimoji="1" lang="en-US" altLang="ja-JP" sz="1400" dirty="0"/>
                        <a:t>1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/>
                        <a:t>CAFE FOFA</a:t>
                      </a:r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053"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段落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/>
                        <a:t>美味しいドリンクとスイーツでひとときを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05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セクション①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見出し</a:t>
                      </a:r>
                      <a:r>
                        <a:rPr kumimoji="1" lang="en-US" altLang="ja-JP" sz="1400" dirty="0"/>
                        <a:t>2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/>
                        <a:t>NEWS</a:t>
                      </a:r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05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アーティクル①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3053"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画像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/>
                        <a:t>使用画像「</a:t>
                      </a:r>
                      <a:r>
                        <a:rPr kumimoji="1" lang="en-US" altLang="ja-JP" sz="1200" dirty="0"/>
                        <a:t>news_img1.jpg</a:t>
                      </a:r>
                      <a:r>
                        <a:rPr kumimoji="1" lang="ja-JP" altLang="en-US" sz="1200" dirty="0"/>
                        <a:t>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3053"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段落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/>
                        <a:t>12/25</a:t>
                      </a:r>
                      <a:r>
                        <a:rPr kumimoji="1" lang="ja-JP" altLang="en-US" sz="1200" dirty="0"/>
                        <a:t>年末年始の営業時間のお知らせ↩</a:t>
                      </a:r>
                      <a:endParaRPr kumimoji="1" lang="en-US" altLang="ja-JP" sz="1200" dirty="0"/>
                    </a:p>
                    <a:p>
                      <a:pPr algn="l"/>
                      <a:r>
                        <a:rPr kumimoji="1" lang="en-US" altLang="ja-JP" sz="1200" dirty="0"/>
                        <a:t>12</a:t>
                      </a:r>
                      <a:r>
                        <a:rPr kumimoji="1" lang="ja-JP" altLang="en-US" sz="1200" dirty="0"/>
                        <a:t>月</a:t>
                      </a:r>
                      <a:r>
                        <a:rPr kumimoji="1" lang="en-US" altLang="ja-JP" sz="1200" dirty="0"/>
                        <a:t>28</a:t>
                      </a:r>
                      <a:r>
                        <a:rPr kumimoji="1" lang="ja-JP" altLang="en-US" sz="1200" dirty="0"/>
                        <a:t>日から</a:t>
                      </a:r>
                      <a:r>
                        <a:rPr kumimoji="1" lang="en-US" altLang="ja-JP" sz="1200" dirty="0"/>
                        <a:t>1</a:t>
                      </a:r>
                      <a:r>
                        <a:rPr kumimoji="1" lang="ja-JP" altLang="en-US" sz="1200" dirty="0"/>
                        <a:t>月</a:t>
                      </a:r>
                      <a:r>
                        <a:rPr kumimoji="1" lang="en-US" altLang="ja-JP" sz="1200" dirty="0"/>
                        <a:t>4</a:t>
                      </a:r>
                      <a:r>
                        <a:rPr kumimoji="1" lang="ja-JP" altLang="en-US" sz="1200" dirty="0"/>
                        <a:t>日までお休みです。新年は</a:t>
                      </a:r>
                      <a:r>
                        <a:rPr kumimoji="1" lang="en-US" altLang="ja-JP" sz="1200" dirty="0"/>
                        <a:t>1</a:t>
                      </a:r>
                      <a:r>
                        <a:rPr kumimoji="1" lang="ja-JP" altLang="en-US" sz="1200" dirty="0"/>
                        <a:t>月</a:t>
                      </a:r>
                      <a:r>
                        <a:rPr kumimoji="1" lang="en-US" altLang="ja-JP" sz="1200" dirty="0"/>
                        <a:t>5</a:t>
                      </a:r>
                      <a:r>
                        <a:rPr kumimoji="1" lang="ja-JP" altLang="en-US" sz="1200" dirty="0"/>
                        <a:t>日より通常営業いたします。</a:t>
                      </a:r>
                      <a:endParaRPr kumimoji="1" lang="en-US" altLang="ja-JP" sz="1200" dirty="0"/>
                    </a:p>
                    <a:p>
                      <a:pPr algn="l"/>
                      <a:br>
                        <a:rPr kumimoji="1" lang="en-US" altLang="ja-JP" sz="1200" dirty="0"/>
                      </a:br>
                      <a:r>
                        <a:rPr kumimoji="1" lang="ja-JP" altLang="en-US" sz="1200" dirty="0"/>
                        <a:t>上記の内「</a:t>
                      </a:r>
                      <a:r>
                        <a:rPr kumimoji="1" lang="en-US" altLang="ja-JP" sz="1200" dirty="0"/>
                        <a:t>12/25</a:t>
                      </a:r>
                      <a:r>
                        <a:rPr kumimoji="1" lang="ja-JP" altLang="en-US" sz="1200" dirty="0"/>
                        <a:t>」を</a:t>
                      </a:r>
                      <a:r>
                        <a:rPr kumimoji="1" lang="en-US" altLang="ja-JP" sz="1200" dirty="0"/>
                        <a:t>time</a:t>
                      </a:r>
                      <a:r>
                        <a:rPr kumimoji="1" lang="ja-JP" altLang="en-US" sz="1200" dirty="0"/>
                        <a:t>要素で囲み、「年末年始の営業時間のお知らせ」を</a:t>
                      </a:r>
                      <a:r>
                        <a:rPr kumimoji="1" lang="en-US" altLang="ja-JP" sz="1200" dirty="0"/>
                        <a:t>span</a:t>
                      </a:r>
                      <a:r>
                        <a:rPr kumimoji="1" lang="ja-JP" altLang="en-US" sz="1200" dirty="0"/>
                        <a:t>要素で囲みなさい</a:t>
                      </a:r>
                      <a:endParaRPr kumimoji="1" lang="en-US" altLang="ja-JP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305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アーティクル②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画像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/>
                        <a:t>使用画像「</a:t>
                      </a:r>
                      <a:r>
                        <a:rPr kumimoji="1" lang="en-US" altLang="ja-JP" sz="1200" dirty="0"/>
                        <a:t>news_img2.jpg</a:t>
                      </a:r>
                      <a:r>
                        <a:rPr kumimoji="1" lang="ja-JP" altLang="en-US" sz="1200" dirty="0"/>
                        <a:t>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3053"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段落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/>
                        <a:t>12/20</a:t>
                      </a:r>
                      <a:r>
                        <a:rPr kumimoji="1" lang="ja-JP" altLang="en-US" sz="1200" dirty="0"/>
                        <a:t>クリスマスケーキご予約について↩</a:t>
                      </a:r>
                      <a:endParaRPr kumimoji="1" lang="en-US" altLang="ja-JP" sz="1200" dirty="0"/>
                    </a:p>
                    <a:p>
                      <a:pPr algn="l"/>
                      <a:r>
                        <a:rPr kumimoji="1" lang="ja-JP" altLang="en-US" sz="1200" dirty="0"/>
                        <a:t>クリスマスケーキのご予約を始めました。</a:t>
                      </a:r>
                      <a:endParaRPr kumimoji="1" lang="en-US" altLang="ja-JP" sz="1200" dirty="0"/>
                    </a:p>
                    <a:p>
                      <a:pPr algn="l"/>
                      <a:br>
                        <a:rPr kumimoji="1" lang="en-US" altLang="ja-JP" sz="1200" dirty="0"/>
                      </a:br>
                      <a:r>
                        <a:rPr kumimoji="1" lang="ja-JP" altLang="en-US" sz="1200" dirty="0"/>
                        <a:t>上記の内「</a:t>
                      </a:r>
                      <a:r>
                        <a:rPr kumimoji="1" lang="en-US" altLang="ja-JP" sz="1200" dirty="0"/>
                        <a:t>12/20</a:t>
                      </a:r>
                      <a:r>
                        <a:rPr kumimoji="1" lang="ja-JP" altLang="en-US" sz="1200" dirty="0"/>
                        <a:t>」を</a:t>
                      </a:r>
                      <a:r>
                        <a:rPr kumimoji="1" lang="en-US" altLang="ja-JP" sz="1200" dirty="0"/>
                        <a:t>time</a:t>
                      </a:r>
                      <a:r>
                        <a:rPr kumimoji="1" lang="ja-JP" altLang="en-US" sz="1200" dirty="0"/>
                        <a:t>要素で囲み、「クリスマスケーキご予約について」を</a:t>
                      </a:r>
                      <a:r>
                        <a:rPr kumimoji="1" lang="en-US" altLang="ja-JP" sz="1200" dirty="0"/>
                        <a:t>span</a:t>
                      </a:r>
                      <a:r>
                        <a:rPr kumimoji="1" lang="ja-JP" altLang="en-US" sz="1200" dirty="0"/>
                        <a:t>要素で囲みなさい</a:t>
                      </a:r>
                      <a:endParaRPr kumimoji="1" lang="en-US" altLang="ja-JP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56168-44E5-4356-AD6B-C2C5744204C3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1396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9801A404-ADDA-4969-8F32-8F0B6A0DA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783699"/>
              </p:ext>
            </p:extLst>
          </p:nvPr>
        </p:nvGraphicFramePr>
        <p:xfrm>
          <a:off x="258960" y="197200"/>
          <a:ext cx="6340080" cy="5821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35505">
                  <a:extLst>
                    <a:ext uri="{9D8B030D-6E8A-4147-A177-3AD203B41FA5}">
                      <a16:colId xmlns:a16="http://schemas.microsoft.com/office/drawing/2014/main" val="1070720312"/>
                    </a:ext>
                  </a:extLst>
                </a:gridCol>
                <a:gridCol w="962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135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記述位置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種類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クラス名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内容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6534994"/>
                  </a:ext>
                </a:extLst>
              </a:tr>
              <a:tr h="28305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アーティクル③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画像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/>
                        <a:t>使用画像「</a:t>
                      </a:r>
                      <a:r>
                        <a:rPr kumimoji="1" lang="en-US" altLang="ja-JP" sz="1200" dirty="0"/>
                        <a:t>news_img3.jpg</a:t>
                      </a:r>
                      <a:r>
                        <a:rPr kumimoji="1" lang="ja-JP" altLang="en-US" sz="1200" dirty="0"/>
                        <a:t>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053"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段落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/>
                        <a:t>11/01</a:t>
                      </a:r>
                      <a:r>
                        <a:rPr kumimoji="1" lang="ja-JP" altLang="en-US" sz="1200" dirty="0"/>
                        <a:t>カフェ始めました↩</a:t>
                      </a:r>
                      <a:endParaRPr kumimoji="1" lang="en-US" altLang="ja-JP" sz="1200" dirty="0"/>
                    </a:p>
                    <a:p>
                      <a:pPr algn="l"/>
                      <a:r>
                        <a:rPr kumimoji="1" lang="ja-JP" altLang="en-US" sz="1200" dirty="0"/>
                        <a:t>店内でお好きなスィーツと可愛いドリンクを楽しめるようになりました。</a:t>
                      </a:r>
                      <a:endParaRPr kumimoji="1" lang="en-US" altLang="ja-JP" sz="1200" dirty="0"/>
                    </a:p>
                    <a:p>
                      <a:pPr algn="l"/>
                      <a:br>
                        <a:rPr kumimoji="1" lang="en-US" altLang="ja-JP" sz="1200" dirty="0"/>
                      </a:br>
                      <a:r>
                        <a:rPr kumimoji="1" lang="ja-JP" altLang="en-US" sz="1200" dirty="0"/>
                        <a:t>上記の内「</a:t>
                      </a:r>
                      <a:r>
                        <a:rPr kumimoji="1" lang="en-US" altLang="ja-JP" sz="1200" dirty="0"/>
                        <a:t>11/01</a:t>
                      </a:r>
                      <a:r>
                        <a:rPr kumimoji="1" lang="ja-JP" altLang="en-US" sz="1200" dirty="0"/>
                        <a:t>」を</a:t>
                      </a:r>
                      <a:r>
                        <a:rPr kumimoji="1" lang="en-US" altLang="ja-JP" sz="1200" dirty="0"/>
                        <a:t>time</a:t>
                      </a:r>
                      <a:r>
                        <a:rPr kumimoji="1" lang="ja-JP" altLang="en-US" sz="1200" dirty="0"/>
                        <a:t>要素で囲み、「カフェ始めました」を</a:t>
                      </a:r>
                      <a:r>
                        <a:rPr kumimoji="1" lang="en-US" altLang="ja-JP" sz="1200" dirty="0"/>
                        <a:t>span</a:t>
                      </a:r>
                      <a:r>
                        <a:rPr kumimoji="1" lang="ja-JP" altLang="en-US" sz="1200" dirty="0"/>
                        <a:t>要素で囲みなさい</a:t>
                      </a:r>
                      <a:endParaRPr kumimoji="1" lang="en-US" altLang="ja-JP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05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セクション②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access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053"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見出し２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ACCESS</a:t>
                      </a:r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0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figure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shop_img.jpg</a:t>
                      </a:r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30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table</a:t>
                      </a:r>
                    </a:p>
                    <a:p>
                      <a:pPr algn="ctr"/>
                      <a:r>
                        <a:rPr kumimoji="1" lang="en-US" altLang="ja-JP" sz="1400" dirty="0"/>
                        <a:t>3</a:t>
                      </a:r>
                      <a:r>
                        <a:rPr kumimoji="1" lang="ja-JP" altLang="en-US" sz="1400" dirty="0"/>
                        <a:t>行</a:t>
                      </a:r>
                      <a:r>
                        <a:rPr kumimoji="1" lang="en-US" altLang="ja-JP" sz="1400" dirty="0"/>
                        <a:t>2</a:t>
                      </a:r>
                      <a:r>
                        <a:rPr kumimoji="1" lang="ja-JP" altLang="en-US" sz="1400" dirty="0"/>
                        <a:t>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err="1"/>
                        <a:t>th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ADDRESS</a:t>
                      </a:r>
                      <a:br>
                        <a:rPr kumimoji="1" lang="en-US" altLang="ja-JP" sz="1200" dirty="0"/>
                      </a:br>
                      <a:r>
                        <a:rPr kumimoji="1" lang="en-US" altLang="ja-JP" sz="1200" dirty="0"/>
                        <a:t>TEL</a:t>
                      </a:r>
                      <a:br>
                        <a:rPr kumimoji="1" lang="en-US" altLang="ja-JP" sz="1200" dirty="0"/>
                      </a:br>
                      <a:r>
                        <a:rPr kumimoji="1" lang="en-US" altLang="ja-JP" sz="1200" dirty="0"/>
                        <a:t>OPEN/CLOSE</a:t>
                      </a:r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30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</a:t>
                      </a:r>
                      <a:r>
                        <a:rPr kumimoji="1" lang="ja-JP" altLang="en-US" sz="1400" dirty="0"/>
                        <a:t>行目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td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〒</a:t>
                      </a:r>
                      <a:r>
                        <a:rPr kumimoji="1" lang="en-US" altLang="ja-JP" sz="1200" dirty="0"/>
                        <a:t>550-0015</a:t>
                      </a:r>
                      <a:r>
                        <a:rPr kumimoji="1" lang="ja-JP" altLang="en-US" sz="1200" dirty="0"/>
                        <a:t>↩</a:t>
                      </a:r>
                      <a:endParaRPr kumimoji="1" lang="en-US" altLang="ja-JP" sz="1200" dirty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大阪府大阪市西区南堀江</a:t>
                      </a:r>
                      <a:r>
                        <a:rPr kumimoji="1" lang="en-US" altLang="ja-JP" sz="1200" dirty="0"/>
                        <a:t>1-16</a:t>
                      </a:r>
                      <a:r>
                        <a:rPr kumimoji="1" lang="ja-JP" altLang="en-US" sz="1200" dirty="0"/>
                        <a:t>↩</a:t>
                      </a:r>
                      <a:endParaRPr kumimoji="1" lang="en-US" altLang="ja-JP" sz="1200" dirty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最寄駅：地下鉄四ツ橋線 四ツ橋駅</a:t>
                      </a:r>
                      <a:r>
                        <a:rPr kumimoji="1" lang="en-US" altLang="ja-JP" sz="1200" dirty="0"/>
                        <a:t>6</a:t>
                      </a:r>
                      <a:r>
                        <a:rPr kumimoji="1" lang="ja-JP" altLang="en-US" sz="1200" dirty="0"/>
                        <a:t>番出口 徒歩</a:t>
                      </a:r>
                      <a:r>
                        <a:rPr kumimoji="1" lang="en-US" altLang="ja-JP" sz="1200" dirty="0"/>
                        <a:t>6</a:t>
                      </a:r>
                      <a:r>
                        <a:rPr kumimoji="1" lang="ja-JP" altLang="en-US" sz="1200" dirty="0"/>
                        <a:t>分↩</a:t>
                      </a:r>
                      <a:endParaRPr kumimoji="1" lang="en-US" altLang="ja-JP" sz="1200" dirty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地下鉄御堂筋線 なんば駅 徒歩</a:t>
                      </a:r>
                      <a:r>
                        <a:rPr kumimoji="1" lang="en-US" altLang="ja-JP" sz="1200" dirty="0"/>
                        <a:t>5</a:t>
                      </a:r>
                      <a:r>
                        <a:rPr kumimoji="1" lang="ja-JP" altLang="en-US" sz="1200" dirty="0"/>
                        <a:t>分</a:t>
                      </a:r>
                      <a:endParaRPr kumimoji="1" lang="en-US" altLang="ja-JP" sz="1200" dirty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kumimoji="1" lang="en-US" altLang="ja-JP" sz="1200" dirty="0"/>
                      </a:br>
                      <a:br>
                        <a:rPr kumimoji="1" lang="en-US" altLang="ja-JP" sz="1200" dirty="0"/>
                      </a:br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3053"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56168-44E5-4356-AD6B-C2C5744204C3}" type="slidenum">
              <a:rPr kumimoji="1" lang="ja-JP" altLang="en-US" smtClean="0"/>
              <a:t>4</a:t>
            </a:fld>
            <a:endParaRPr kumimoji="1" lang="ja-JP" altLang="en-US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F655E688-1F53-4577-A9FD-A17755B59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886885"/>
              </p:ext>
            </p:extLst>
          </p:nvPr>
        </p:nvGraphicFramePr>
        <p:xfrm>
          <a:off x="258960" y="6018880"/>
          <a:ext cx="6364844" cy="15240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59204">
                  <a:extLst>
                    <a:ext uri="{9D8B030D-6E8A-4147-A177-3AD203B41FA5}">
                      <a16:colId xmlns:a16="http://schemas.microsoft.com/office/drawing/2014/main" val="1070720312"/>
                    </a:ext>
                  </a:extLst>
                </a:gridCol>
                <a:gridCol w="1249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6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30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td2</a:t>
                      </a:r>
                      <a:r>
                        <a:rPr kumimoji="1" lang="ja-JP" altLang="en-US" sz="1400" dirty="0"/>
                        <a:t>行目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/>
                        <a:t>06-6535-xxxx</a:t>
                      </a:r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0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td 3</a:t>
                      </a:r>
                      <a:r>
                        <a:rPr kumimoji="1" lang="ja-JP" altLang="en-US" sz="1400" dirty="0"/>
                        <a:t>行目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/>
                        <a:t>11:30</a:t>
                      </a:r>
                      <a:r>
                        <a:rPr kumimoji="1" lang="ja-JP" altLang="en-US" sz="1200" dirty="0"/>
                        <a:t>～翌</a:t>
                      </a:r>
                      <a:r>
                        <a:rPr kumimoji="1" lang="en-US" altLang="ja-JP" sz="1200" dirty="0"/>
                        <a:t>5:00 (L.O.4:00)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05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セクション③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</a:t>
                      </a:r>
                      <a:r>
                        <a:rPr kumimoji="1" lang="ja-JP" altLang="en-US" sz="1400" dirty="0"/>
                        <a:t>＝“</a:t>
                      </a:r>
                      <a:r>
                        <a:rPr kumimoji="1" lang="en-US" altLang="ja-JP" sz="1400" dirty="0"/>
                        <a:t>map”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0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iframe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配布するコードを張り付けて使用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05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著作権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注釈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©︎CAFE FOFA All </a:t>
                      </a:r>
                      <a:r>
                        <a:rPr kumimoji="1" lang="en-US" altLang="ja-JP" sz="1200" dirty="0" err="1"/>
                        <a:t>Ridhts</a:t>
                      </a:r>
                      <a:r>
                        <a:rPr kumimoji="1" lang="en-US" altLang="ja-JP" sz="1200" dirty="0"/>
                        <a:t> Reserved. </a:t>
                      </a:r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3149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9801A404-ADDA-4969-8F32-8F0B6A0DA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093173"/>
              </p:ext>
            </p:extLst>
          </p:nvPr>
        </p:nvGraphicFramePr>
        <p:xfrm>
          <a:off x="203836" y="772525"/>
          <a:ext cx="6364844" cy="20726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59204">
                  <a:extLst>
                    <a:ext uri="{9D8B030D-6E8A-4147-A177-3AD203B41FA5}">
                      <a16:colId xmlns:a16="http://schemas.microsoft.com/office/drawing/2014/main" val="1070720312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135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記述位置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種類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クラス名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内容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6534994"/>
                  </a:ext>
                </a:extLst>
              </a:tr>
              <a:tr h="2830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td2</a:t>
                      </a:r>
                      <a:r>
                        <a:rPr kumimoji="1" lang="ja-JP" altLang="en-US" sz="1400" dirty="0"/>
                        <a:t>行目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/>
                        <a:t>06-6535-xxxx</a:t>
                      </a:r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0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td 3</a:t>
                      </a:r>
                      <a:r>
                        <a:rPr kumimoji="1" lang="ja-JP" altLang="en-US" sz="1400" dirty="0"/>
                        <a:t>行目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/>
                        <a:t>11:30</a:t>
                      </a:r>
                      <a:r>
                        <a:rPr kumimoji="1" lang="ja-JP" altLang="en-US" sz="1200" dirty="0"/>
                        <a:t>～翌</a:t>
                      </a:r>
                      <a:r>
                        <a:rPr kumimoji="1" lang="en-US" altLang="ja-JP" sz="1200" dirty="0"/>
                        <a:t>5:00 (L.O.4:00)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05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セクション③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</a:t>
                      </a:r>
                      <a:r>
                        <a:rPr kumimoji="1" lang="ja-JP" altLang="en-US" sz="1400" dirty="0"/>
                        <a:t>＝“</a:t>
                      </a:r>
                      <a:r>
                        <a:rPr kumimoji="1" lang="en-US" altLang="ja-JP" sz="1400" dirty="0"/>
                        <a:t>map”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0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iframe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配布するコードを張り付けて使用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05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著作権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注釈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©︎copyright CAFE FOFA All </a:t>
                      </a:r>
                      <a:r>
                        <a:rPr kumimoji="1" lang="en-US" altLang="ja-JP" sz="1200" dirty="0" err="1"/>
                        <a:t>Ridhts</a:t>
                      </a:r>
                      <a:r>
                        <a:rPr kumimoji="1" lang="en-US" altLang="ja-JP" sz="1200" dirty="0"/>
                        <a:t> Reserved. </a:t>
                      </a:r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56168-44E5-4356-AD6B-C2C5744204C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2832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5C65F82-63DB-421D-B927-56691633B6BD}"/>
              </a:ext>
            </a:extLst>
          </p:cNvPr>
          <p:cNvSpPr txBox="1"/>
          <p:nvPr/>
        </p:nvSpPr>
        <p:spPr>
          <a:xfrm>
            <a:off x="257176" y="228945"/>
            <a:ext cx="6362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スタイル</a:t>
            </a:r>
            <a:r>
              <a:rPr lang="ja-JP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の記述内容</a:t>
            </a:r>
            <a:endParaRPr kumimoji="1" lang="en-US" altLang="ja-JP" sz="2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9801A404-ADDA-4969-8F32-8F0B6A0DA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690562"/>
              </p:ext>
            </p:extLst>
          </p:nvPr>
        </p:nvGraphicFramePr>
        <p:xfrm>
          <a:off x="234225" y="856345"/>
          <a:ext cx="6429375" cy="944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235404">
                  <a:extLst>
                    <a:ext uri="{9D8B030D-6E8A-4147-A177-3AD203B41FA5}">
                      <a16:colId xmlns:a16="http://schemas.microsoft.com/office/drawing/2014/main" val="1070720312"/>
                    </a:ext>
                  </a:extLst>
                </a:gridCol>
                <a:gridCol w="3193971">
                  <a:extLst>
                    <a:ext uri="{9D8B030D-6E8A-4147-A177-3AD203B41FA5}">
                      <a16:colId xmlns:a16="http://schemas.microsoft.com/office/drawing/2014/main" val="3126626107"/>
                    </a:ext>
                  </a:extLst>
                </a:gridCol>
              </a:tblGrid>
              <a:tr h="311358">
                <a:tc gridSpan="2"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/>
                        <a:t>セレクタ：全称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6534994"/>
                  </a:ext>
                </a:extLst>
              </a:tr>
              <a:tr h="28305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マージン（上右下左）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</a:t>
                      </a:r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7859370"/>
                  </a:ext>
                </a:extLst>
              </a:tr>
              <a:tr h="28305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パディング（上右下左）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</a:t>
                      </a:r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0655589"/>
                  </a:ext>
                </a:extLst>
              </a:tr>
            </a:tbl>
          </a:graphicData>
        </a:graphic>
      </p:graphicFrame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9801A404-ADDA-4969-8F32-8F0B6A0DA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082475"/>
              </p:ext>
            </p:extLst>
          </p:nvPr>
        </p:nvGraphicFramePr>
        <p:xfrm>
          <a:off x="234225" y="4653010"/>
          <a:ext cx="6429375" cy="640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235404">
                  <a:extLst>
                    <a:ext uri="{9D8B030D-6E8A-4147-A177-3AD203B41FA5}">
                      <a16:colId xmlns:a16="http://schemas.microsoft.com/office/drawing/2014/main" val="1070720312"/>
                    </a:ext>
                  </a:extLst>
                </a:gridCol>
                <a:gridCol w="3193971">
                  <a:extLst>
                    <a:ext uri="{9D8B030D-6E8A-4147-A177-3AD203B41FA5}">
                      <a16:colId xmlns:a16="http://schemas.microsoft.com/office/drawing/2014/main" val="3126626107"/>
                    </a:ext>
                  </a:extLst>
                </a:gridCol>
              </a:tblGrid>
              <a:tr h="311358">
                <a:tc gridSpan="2"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/>
                        <a:t>セレクタ：ヘッダー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6534994"/>
                  </a:ext>
                </a:extLst>
              </a:tr>
              <a:tr h="28305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背景色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#ed143d</a:t>
                      </a:r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7859370"/>
                  </a:ext>
                </a:extLst>
              </a:tr>
            </a:tbl>
          </a:graphicData>
        </a:graphic>
      </p:graphicFrame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9801A404-ADDA-4969-8F32-8F0B6A0DA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661842"/>
              </p:ext>
            </p:extLst>
          </p:nvPr>
        </p:nvGraphicFramePr>
        <p:xfrm>
          <a:off x="234225" y="5495020"/>
          <a:ext cx="6429375" cy="2164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235404">
                  <a:extLst>
                    <a:ext uri="{9D8B030D-6E8A-4147-A177-3AD203B41FA5}">
                      <a16:colId xmlns:a16="http://schemas.microsoft.com/office/drawing/2014/main" val="1070720312"/>
                    </a:ext>
                  </a:extLst>
                </a:gridCol>
                <a:gridCol w="3193971">
                  <a:extLst>
                    <a:ext uri="{9D8B030D-6E8A-4147-A177-3AD203B41FA5}">
                      <a16:colId xmlns:a16="http://schemas.microsoft.com/office/drawing/2014/main" val="3126626107"/>
                    </a:ext>
                  </a:extLst>
                </a:gridCol>
              </a:tblGrid>
              <a:tr h="311358">
                <a:tc gridSpan="2"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/>
                        <a:t>セレクタ：ナビゲーション内の番号なしリスト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6534994"/>
                  </a:ext>
                </a:extLst>
              </a:tr>
              <a:tr h="28305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表示形式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フレックス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7859370"/>
                  </a:ext>
                </a:extLst>
              </a:tr>
              <a:tr h="28305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文字の配置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中央揃え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0655589"/>
                  </a:ext>
                </a:extLst>
              </a:tr>
              <a:tr h="28305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横幅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60%</a:t>
                      </a:r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4488410"/>
                  </a:ext>
                </a:extLst>
              </a:tr>
              <a:tr h="28305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マージン（左右）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auto</a:t>
                      </a:r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05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パディング（上下）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10px</a:t>
                      </a:r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05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行頭番号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なし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9801A404-ADDA-4969-8F32-8F0B6A0DA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621286"/>
              </p:ext>
            </p:extLst>
          </p:nvPr>
        </p:nvGraphicFramePr>
        <p:xfrm>
          <a:off x="234225" y="7868650"/>
          <a:ext cx="6429375" cy="640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235404">
                  <a:extLst>
                    <a:ext uri="{9D8B030D-6E8A-4147-A177-3AD203B41FA5}">
                      <a16:colId xmlns:a16="http://schemas.microsoft.com/office/drawing/2014/main" val="1070720312"/>
                    </a:ext>
                  </a:extLst>
                </a:gridCol>
                <a:gridCol w="3193971">
                  <a:extLst>
                    <a:ext uri="{9D8B030D-6E8A-4147-A177-3AD203B41FA5}">
                      <a16:colId xmlns:a16="http://schemas.microsoft.com/office/drawing/2014/main" val="3126626107"/>
                    </a:ext>
                  </a:extLst>
                </a:gridCol>
              </a:tblGrid>
              <a:tr h="311358">
                <a:tc gridSpan="2"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/>
                        <a:t>セレクタ：ナビゲーション内のリスト項目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6534994"/>
                  </a:ext>
                </a:extLst>
              </a:tr>
              <a:tr h="28305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フレックス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1</a:t>
                      </a:r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7859370"/>
                  </a:ext>
                </a:extLst>
              </a:tr>
            </a:tbl>
          </a:graphicData>
        </a:graphic>
      </p:graphicFrame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9801A404-ADDA-4969-8F32-8F0B6A0DA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85431"/>
              </p:ext>
            </p:extLst>
          </p:nvPr>
        </p:nvGraphicFramePr>
        <p:xfrm>
          <a:off x="234225" y="1961245"/>
          <a:ext cx="6429375" cy="640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235404">
                  <a:extLst>
                    <a:ext uri="{9D8B030D-6E8A-4147-A177-3AD203B41FA5}">
                      <a16:colId xmlns:a16="http://schemas.microsoft.com/office/drawing/2014/main" val="1070720312"/>
                    </a:ext>
                  </a:extLst>
                </a:gridCol>
                <a:gridCol w="3193971">
                  <a:extLst>
                    <a:ext uri="{9D8B030D-6E8A-4147-A177-3AD203B41FA5}">
                      <a16:colId xmlns:a16="http://schemas.microsoft.com/office/drawing/2014/main" val="3126626107"/>
                    </a:ext>
                  </a:extLst>
                </a:gridCol>
              </a:tblGrid>
              <a:tr h="311358">
                <a:tc gridSpan="2"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/>
                        <a:t>セレクタ：</a:t>
                      </a:r>
                      <a:r>
                        <a:rPr kumimoji="1" lang="en-US" altLang="ja-JP" sz="1600" dirty="0" err="1"/>
                        <a:t>img</a:t>
                      </a:r>
                      <a:endParaRPr kumimoji="1" lang="ja-JP" alt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6534994"/>
                  </a:ext>
                </a:extLst>
              </a:tr>
              <a:tr h="28305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要素の幅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100%</a:t>
                      </a:r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7859370"/>
                  </a:ext>
                </a:extLst>
              </a:tr>
            </a:tbl>
          </a:graphicData>
        </a:graphic>
      </p:graphicFrame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9801A404-ADDA-4969-8F32-8F0B6A0DA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064156"/>
              </p:ext>
            </p:extLst>
          </p:nvPr>
        </p:nvGraphicFramePr>
        <p:xfrm>
          <a:off x="234225" y="2725150"/>
          <a:ext cx="6429375" cy="944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235404">
                  <a:extLst>
                    <a:ext uri="{9D8B030D-6E8A-4147-A177-3AD203B41FA5}">
                      <a16:colId xmlns:a16="http://schemas.microsoft.com/office/drawing/2014/main" val="1070720312"/>
                    </a:ext>
                  </a:extLst>
                </a:gridCol>
                <a:gridCol w="3193971">
                  <a:extLst>
                    <a:ext uri="{9D8B030D-6E8A-4147-A177-3AD203B41FA5}">
                      <a16:colId xmlns:a16="http://schemas.microsoft.com/office/drawing/2014/main" val="3126626107"/>
                    </a:ext>
                  </a:extLst>
                </a:gridCol>
              </a:tblGrid>
              <a:tr h="311358">
                <a:tc gridSpan="2"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/>
                        <a:t>セレクタ：アンカー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6534994"/>
                  </a:ext>
                </a:extLst>
              </a:tr>
              <a:tr h="28305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文字色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親要素を継承（</a:t>
                      </a:r>
                      <a:r>
                        <a:rPr kumimoji="1" lang="en-US" altLang="ja-JP" sz="1400" dirty="0"/>
                        <a:t>inherit</a:t>
                      </a:r>
                      <a:r>
                        <a:rPr kumimoji="1" lang="ja-JP" altLang="en-US" sz="1400" dirty="0"/>
                        <a:t>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7859370"/>
                  </a:ext>
                </a:extLst>
              </a:tr>
              <a:tr h="28305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文字装飾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なし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9801A404-ADDA-4969-8F32-8F0B6A0DA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294755"/>
              </p:ext>
            </p:extLst>
          </p:nvPr>
        </p:nvGraphicFramePr>
        <p:xfrm>
          <a:off x="234225" y="3784330"/>
          <a:ext cx="6429375" cy="640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235404">
                  <a:extLst>
                    <a:ext uri="{9D8B030D-6E8A-4147-A177-3AD203B41FA5}">
                      <a16:colId xmlns:a16="http://schemas.microsoft.com/office/drawing/2014/main" val="1070720312"/>
                    </a:ext>
                  </a:extLst>
                </a:gridCol>
                <a:gridCol w="3193971">
                  <a:extLst>
                    <a:ext uri="{9D8B030D-6E8A-4147-A177-3AD203B41FA5}">
                      <a16:colId xmlns:a16="http://schemas.microsoft.com/office/drawing/2014/main" val="3126626107"/>
                    </a:ext>
                  </a:extLst>
                </a:gridCol>
              </a:tblGrid>
              <a:tr h="311358">
                <a:tc gridSpan="2"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/>
                        <a:t>セレクタ：アンカー（ホバー時）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6534994"/>
                  </a:ext>
                </a:extLst>
              </a:tr>
              <a:tr h="28305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透明度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0.6</a:t>
                      </a:r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7859370"/>
                  </a:ext>
                </a:extLst>
              </a:tr>
            </a:tbl>
          </a:graphicData>
        </a:graphic>
      </p:graphicFrame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56168-44E5-4356-AD6B-C2C5744204C3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9408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9801A404-ADDA-4969-8F32-8F0B6A0DA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01995"/>
              </p:ext>
            </p:extLst>
          </p:nvPr>
        </p:nvGraphicFramePr>
        <p:xfrm>
          <a:off x="234225" y="3839575"/>
          <a:ext cx="6429375" cy="1554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235404">
                  <a:extLst>
                    <a:ext uri="{9D8B030D-6E8A-4147-A177-3AD203B41FA5}">
                      <a16:colId xmlns:a16="http://schemas.microsoft.com/office/drawing/2014/main" val="1070720312"/>
                    </a:ext>
                  </a:extLst>
                </a:gridCol>
                <a:gridCol w="3193971">
                  <a:extLst>
                    <a:ext uri="{9D8B030D-6E8A-4147-A177-3AD203B41FA5}">
                      <a16:colId xmlns:a16="http://schemas.microsoft.com/office/drawing/2014/main" val="3126626107"/>
                    </a:ext>
                  </a:extLst>
                </a:gridCol>
              </a:tblGrid>
              <a:tr h="311358">
                <a:tc gridSpan="2"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/>
                        <a:t>セレクタ：見出し</a:t>
                      </a:r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6534994"/>
                  </a:ext>
                </a:extLst>
              </a:tr>
              <a:tr h="28305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文字の大きさ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4em</a:t>
                      </a:r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7859370"/>
                  </a:ext>
                </a:extLst>
              </a:tr>
              <a:tr h="28305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文字間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0.2em</a:t>
                      </a:r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0655589"/>
                  </a:ext>
                </a:extLst>
              </a:tr>
              <a:tr h="28305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マージン（左）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0.2em</a:t>
                      </a:r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05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マージン（下）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10px</a:t>
                      </a:r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9801A404-ADDA-4969-8F32-8F0B6A0DA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50770"/>
              </p:ext>
            </p:extLst>
          </p:nvPr>
        </p:nvGraphicFramePr>
        <p:xfrm>
          <a:off x="234225" y="5558087"/>
          <a:ext cx="6429375" cy="640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235404">
                  <a:extLst>
                    <a:ext uri="{9D8B030D-6E8A-4147-A177-3AD203B41FA5}">
                      <a16:colId xmlns:a16="http://schemas.microsoft.com/office/drawing/2014/main" val="1070720312"/>
                    </a:ext>
                  </a:extLst>
                </a:gridCol>
                <a:gridCol w="3193971">
                  <a:extLst>
                    <a:ext uri="{9D8B030D-6E8A-4147-A177-3AD203B41FA5}">
                      <a16:colId xmlns:a16="http://schemas.microsoft.com/office/drawing/2014/main" val="3126626107"/>
                    </a:ext>
                  </a:extLst>
                </a:gridCol>
              </a:tblGrid>
              <a:tr h="311358">
                <a:tc gridSpan="2"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/>
                        <a:t>セレクタ：クラス「</a:t>
                      </a:r>
                      <a:r>
                        <a:rPr kumimoji="1" lang="en-US" altLang="ja-JP" sz="1600" dirty="0" err="1"/>
                        <a:t>main_visual</a:t>
                      </a:r>
                      <a:r>
                        <a:rPr kumimoji="1" lang="ja-JP" altLang="en-US" sz="1600" dirty="0"/>
                        <a:t>」内の段落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6534994"/>
                  </a:ext>
                </a:extLst>
              </a:tr>
              <a:tr h="28305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文字の大きさ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18px</a:t>
                      </a:r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7859370"/>
                  </a:ext>
                </a:extLst>
              </a:tr>
            </a:tbl>
          </a:graphicData>
        </a:graphic>
      </p:graphicFrame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9801A404-ADDA-4969-8F32-8F0B6A0DA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396009"/>
              </p:ext>
            </p:extLst>
          </p:nvPr>
        </p:nvGraphicFramePr>
        <p:xfrm>
          <a:off x="234225" y="6354075"/>
          <a:ext cx="6429375" cy="640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235404">
                  <a:extLst>
                    <a:ext uri="{9D8B030D-6E8A-4147-A177-3AD203B41FA5}">
                      <a16:colId xmlns:a16="http://schemas.microsoft.com/office/drawing/2014/main" val="1070720312"/>
                    </a:ext>
                  </a:extLst>
                </a:gridCol>
                <a:gridCol w="3193971">
                  <a:extLst>
                    <a:ext uri="{9D8B030D-6E8A-4147-A177-3AD203B41FA5}">
                      <a16:colId xmlns:a16="http://schemas.microsoft.com/office/drawing/2014/main" val="3126626107"/>
                    </a:ext>
                  </a:extLst>
                </a:gridCol>
              </a:tblGrid>
              <a:tr h="311358">
                <a:tc gridSpan="2"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/>
                        <a:t>セレクタ：クラス「</a:t>
                      </a:r>
                      <a:r>
                        <a:rPr kumimoji="1" lang="en-US" altLang="ja-JP" sz="1600" dirty="0" err="1"/>
                        <a:t>main_visual</a:t>
                      </a:r>
                      <a:r>
                        <a:rPr kumimoji="1" lang="ja-JP" altLang="en-US" sz="1600" dirty="0"/>
                        <a:t>」内の画像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6534994"/>
                  </a:ext>
                </a:extLst>
              </a:tr>
              <a:tr h="28305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横幅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20%</a:t>
                      </a:r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7859370"/>
                  </a:ext>
                </a:extLst>
              </a:tr>
            </a:tbl>
          </a:graphicData>
        </a:graphic>
      </p:graphicFrame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9801A404-ADDA-4969-8F32-8F0B6A0DA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768140"/>
              </p:ext>
            </p:extLst>
          </p:nvPr>
        </p:nvGraphicFramePr>
        <p:xfrm>
          <a:off x="214312" y="7882391"/>
          <a:ext cx="6429375" cy="1859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235404">
                  <a:extLst>
                    <a:ext uri="{9D8B030D-6E8A-4147-A177-3AD203B41FA5}">
                      <a16:colId xmlns:a16="http://schemas.microsoft.com/office/drawing/2014/main" val="1070720312"/>
                    </a:ext>
                  </a:extLst>
                </a:gridCol>
                <a:gridCol w="3193971">
                  <a:extLst>
                    <a:ext uri="{9D8B030D-6E8A-4147-A177-3AD203B41FA5}">
                      <a16:colId xmlns:a16="http://schemas.microsoft.com/office/drawing/2014/main" val="3126626107"/>
                    </a:ext>
                  </a:extLst>
                </a:gridCol>
              </a:tblGrid>
              <a:tr h="305742">
                <a:tc gridSpan="2"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/>
                        <a:t>セレクタ：見出し</a:t>
                      </a:r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6534994"/>
                  </a:ext>
                </a:extLst>
              </a:tr>
              <a:tr h="28305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文字の配置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中央揃え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7859370"/>
                  </a:ext>
                </a:extLst>
              </a:tr>
              <a:tr h="28305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ボーダー（下）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1px </a:t>
                      </a:r>
                      <a:r>
                        <a:rPr kumimoji="1" lang="ja-JP" altLang="en-US" sz="1400" dirty="0"/>
                        <a:t>実線（</a:t>
                      </a:r>
                      <a:r>
                        <a:rPr kumimoji="1" lang="en-US" altLang="ja-JP" sz="1400" dirty="0"/>
                        <a:t>solid</a:t>
                      </a:r>
                      <a:r>
                        <a:rPr kumimoji="1" lang="ja-JP" altLang="en-US" sz="1400" dirty="0"/>
                        <a:t>） </a:t>
                      </a:r>
                      <a:r>
                        <a:rPr kumimoji="1" lang="en-US" altLang="ja-JP" sz="1400" dirty="0"/>
                        <a:t>pink</a:t>
                      </a:r>
                      <a:r>
                        <a:rPr kumimoji="1" lang="ja-JP" altLang="en-US" sz="1400" dirty="0"/>
                        <a:t>（</a:t>
                      </a:r>
                      <a:r>
                        <a:rPr kumimoji="1" lang="en-US" altLang="ja-JP" sz="1400" dirty="0"/>
                        <a:t>#FFC0CB</a:t>
                      </a:r>
                      <a:r>
                        <a:rPr kumimoji="1" lang="ja-JP" altLang="en-US" sz="1400" dirty="0"/>
                        <a:t>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05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マージン（上）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20px</a:t>
                      </a:r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05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マージン（下）</a:t>
                      </a:r>
                      <a:endParaRPr kumimoji="1" lang="en-US" altLang="ja-JP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10px</a:t>
                      </a:r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05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文字間</a:t>
                      </a:r>
                      <a:endParaRPr kumimoji="1" lang="en-US" altLang="ja-JP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0.2rem</a:t>
                      </a:r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585602"/>
                  </a:ext>
                </a:extLst>
              </a:tr>
            </a:tbl>
          </a:graphicData>
        </a:graphic>
      </p:graphicFrame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9801A404-ADDA-4969-8F32-8F0B6A0DA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584430"/>
              </p:ext>
            </p:extLst>
          </p:nvPr>
        </p:nvGraphicFramePr>
        <p:xfrm>
          <a:off x="234225" y="319135"/>
          <a:ext cx="6429375" cy="3383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235404">
                  <a:extLst>
                    <a:ext uri="{9D8B030D-6E8A-4147-A177-3AD203B41FA5}">
                      <a16:colId xmlns:a16="http://schemas.microsoft.com/office/drawing/2014/main" val="1070720312"/>
                    </a:ext>
                  </a:extLst>
                </a:gridCol>
                <a:gridCol w="3193971">
                  <a:extLst>
                    <a:ext uri="{9D8B030D-6E8A-4147-A177-3AD203B41FA5}">
                      <a16:colId xmlns:a16="http://schemas.microsoft.com/office/drawing/2014/main" val="3126626107"/>
                    </a:ext>
                  </a:extLst>
                </a:gridCol>
              </a:tblGrid>
              <a:tr h="311358">
                <a:tc gridSpan="2"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/>
                        <a:t>セレクタ：クラス「</a:t>
                      </a:r>
                      <a:r>
                        <a:rPr kumimoji="1" lang="en-US" altLang="ja-JP" sz="1600" dirty="0" err="1"/>
                        <a:t>main_visual</a:t>
                      </a:r>
                      <a:r>
                        <a:rPr kumimoji="1" lang="ja-JP" altLang="en-US" sz="1600" dirty="0"/>
                        <a:t>」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6534994"/>
                  </a:ext>
                </a:extLst>
              </a:tr>
              <a:tr h="28305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表示形式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フレックス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7859370"/>
                  </a:ext>
                </a:extLst>
              </a:tr>
              <a:tr h="28305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フレックスアイテムの垂直配置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中央揃え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05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フレックスアイテムの水平配置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中央揃え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05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高さ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50vh</a:t>
                      </a:r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05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高さの最低サイズ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340px</a:t>
                      </a:r>
                      <a:r>
                        <a:rPr kumimoji="1" lang="ja-JP" altLang="en-US" sz="1400" dirty="0"/>
                        <a:t>以上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05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背景画像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top_img.jpg</a:t>
                      </a:r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05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背景画像の位置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中央（</a:t>
                      </a:r>
                      <a:r>
                        <a:rPr kumimoji="1" lang="en-US" altLang="ja-JP" sz="1400" dirty="0"/>
                        <a:t>center</a:t>
                      </a:r>
                      <a:r>
                        <a:rPr kumimoji="1" lang="ja-JP" altLang="en-US" sz="1400" dirty="0"/>
                        <a:t>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305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背景画像のサイズ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領域全体（</a:t>
                      </a:r>
                      <a:r>
                        <a:rPr kumimoji="1" lang="en-US" altLang="ja-JP" sz="1400" dirty="0"/>
                        <a:t>cover</a:t>
                      </a:r>
                      <a:r>
                        <a:rPr kumimoji="1" lang="ja-JP" altLang="en-US" sz="1400" dirty="0"/>
                        <a:t>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305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文字の配置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中央揃え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305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文字の色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#fff</a:t>
                      </a:r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6223918"/>
                  </a:ext>
                </a:extLst>
              </a:tr>
            </a:tbl>
          </a:graphicData>
        </a:graphic>
      </p:graphicFrame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9801A404-ADDA-4969-8F32-8F0B6A0DA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782840"/>
              </p:ext>
            </p:extLst>
          </p:nvPr>
        </p:nvGraphicFramePr>
        <p:xfrm>
          <a:off x="234225" y="7127656"/>
          <a:ext cx="6429375" cy="640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235404">
                  <a:extLst>
                    <a:ext uri="{9D8B030D-6E8A-4147-A177-3AD203B41FA5}">
                      <a16:colId xmlns:a16="http://schemas.microsoft.com/office/drawing/2014/main" val="1070720312"/>
                    </a:ext>
                  </a:extLst>
                </a:gridCol>
                <a:gridCol w="3193971">
                  <a:extLst>
                    <a:ext uri="{9D8B030D-6E8A-4147-A177-3AD203B41FA5}">
                      <a16:colId xmlns:a16="http://schemas.microsoft.com/office/drawing/2014/main" val="3126626107"/>
                    </a:ext>
                  </a:extLst>
                </a:gridCol>
              </a:tblGrid>
              <a:tr h="311358">
                <a:tc gridSpan="2"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/>
                        <a:t>セレクタ：メイン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6534994"/>
                  </a:ext>
                </a:extLst>
              </a:tr>
              <a:tr h="28305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文字色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濃い灰色（</a:t>
                      </a:r>
                      <a:r>
                        <a:rPr kumimoji="1" lang="en-US" altLang="ja-JP" sz="1400" dirty="0"/>
                        <a:t>#333</a:t>
                      </a:r>
                      <a:r>
                        <a:rPr kumimoji="1" lang="ja-JP" altLang="en-US" sz="1400" dirty="0"/>
                        <a:t>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7859370"/>
                  </a:ext>
                </a:extLst>
              </a:tr>
            </a:tbl>
          </a:graphicData>
        </a:graphic>
      </p:graphicFrame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56168-44E5-4356-AD6B-C2C5744204C3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9123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9801A404-ADDA-4969-8F32-8F0B6A0DA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956212"/>
              </p:ext>
            </p:extLst>
          </p:nvPr>
        </p:nvGraphicFramePr>
        <p:xfrm>
          <a:off x="234225" y="4931538"/>
          <a:ext cx="6429375" cy="1859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235404">
                  <a:extLst>
                    <a:ext uri="{9D8B030D-6E8A-4147-A177-3AD203B41FA5}">
                      <a16:colId xmlns:a16="http://schemas.microsoft.com/office/drawing/2014/main" val="1070720312"/>
                    </a:ext>
                  </a:extLst>
                </a:gridCol>
                <a:gridCol w="3193971">
                  <a:extLst>
                    <a:ext uri="{9D8B030D-6E8A-4147-A177-3AD203B41FA5}">
                      <a16:colId xmlns:a16="http://schemas.microsoft.com/office/drawing/2014/main" val="3126626107"/>
                    </a:ext>
                  </a:extLst>
                </a:gridCol>
              </a:tblGrid>
              <a:tr h="311358">
                <a:tc gridSpan="2"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/>
                        <a:t>セレクタ：</a:t>
                      </a:r>
                      <a:r>
                        <a:rPr kumimoji="1" lang="en-US" altLang="ja-JP" sz="1600" dirty="0"/>
                        <a:t>time</a:t>
                      </a:r>
                      <a:r>
                        <a:rPr kumimoji="1" lang="ja-JP" altLang="en-US" sz="1600" dirty="0"/>
                        <a:t>要素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6534994"/>
                  </a:ext>
                </a:extLst>
              </a:tr>
              <a:tr h="28305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背景色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red</a:t>
                      </a:r>
                      <a:r>
                        <a:rPr kumimoji="1" lang="ja-JP" altLang="en-US" sz="1400" dirty="0"/>
                        <a:t>（</a:t>
                      </a:r>
                      <a:r>
                        <a:rPr kumimoji="1" lang="en-US" altLang="ja-JP" sz="1400" dirty="0"/>
                        <a:t>#F00</a:t>
                      </a:r>
                      <a:r>
                        <a:rPr kumimoji="1" lang="ja-JP" altLang="en-US" sz="1400" dirty="0"/>
                        <a:t>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7859370"/>
                  </a:ext>
                </a:extLst>
              </a:tr>
              <a:tr h="28305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文字色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white</a:t>
                      </a:r>
                      <a:r>
                        <a:rPr kumimoji="1" lang="ja-JP" altLang="en-US" sz="1400" dirty="0"/>
                        <a:t>（</a:t>
                      </a:r>
                      <a:r>
                        <a:rPr kumimoji="1" lang="en-US" altLang="ja-JP" sz="1400" dirty="0"/>
                        <a:t>#FFF</a:t>
                      </a:r>
                      <a:r>
                        <a:rPr kumimoji="1" lang="ja-JP" altLang="en-US" sz="1400" dirty="0"/>
                        <a:t>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0655589"/>
                  </a:ext>
                </a:extLst>
              </a:tr>
              <a:tr h="28305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文字の大きさ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12px</a:t>
                      </a:r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05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ボックスの</a:t>
                      </a:r>
                      <a:r>
                        <a:rPr kumimoji="1" lang="en-US" altLang="ja-JP" sz="1400" dirty="0"/>
                        <a:t>4</a:t>
                      </a:r>
                      <a:r>
                        <a:rPr kumimoji="1" lang="ja-JP" altLang="en-US" sz="1400" dirty="0"/>
                        <a:t>つ角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半径</a:t>
                      </a:r>
                      <a:r>
                        <a:rPr kumimoji="1" lang="en-US" altLang="ja-JP" sz="1400" dirty="0"/>
                        <a:t>10px</a:t>
                      </a:r>
                      <a:r>
                        <a:rPr kumimoji="1" lang="ja-JP" altLang="en-US" sz="1400" dirty="0"/>
                        <a:t>で丸くする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05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パディング（左右）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5px</a:t>
                      </a:r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9801A404-ADDA-4969-8F32-8F0B6A0DA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597849"/>
              </p:ext>
            </p:extLst>
          </p:nvPr>
        </p:nvGraphicFramePr>
        <p:xfrm>
          <a:off x="214312" y="6903611"/>
          <a:ext cx="6429375" cy="944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235404">
                  <a:extLst>
                    <a:ext uri="{9D8B030D-6E8A-4147-A177-3AD203B41FA5}">
                      <a16:colId xmlns:a16="http://schemas.microsoft.com/office/drawing/2014/main" val="1070720312"/>
                    </a:ext>
                  </a:extLst>
                </a:gridCol>
                <a:gridCol w="3193971">
                  <a:extLst>
                    <a:ext uri="{9D8B030D-6E8A-4147-A177-3AD203B41FA5}">
                      <a16:colId xmlns:a16="http://schemas.microsoft.com/office/drawing/2014/main" val="3126626107"/>
                    </a:ext>
                  </a:extLst>
                </a:gridCol>
              </a:tblGrid>
              <a:tr h="311358">
                <a:tc gridSpan="2"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/>
                        <a:t>セレクタ：クラス「</a:t>
                      </a:r>
                      <a:r>
                        <a:rPr kumimoji="1" lang="en-US" altLang="ja-JP" sz="1600" dirty="0"/>
                        <a:t>news</a:t>
                      </a:r>
                      <a:r>
                        <a:rPr kumimoji="1" lang="ja-JP" altLang="en-US" sz="1600" dirty="0"/>
                        <a:t>」内の</a:t>
                      </a:r>
                      <a:r>
                        <a:rPr kumimoji="1" lang="en-US" altLang="ja-JP" sz="1600" dirty="0"/>
                        <a:t>span</a:t>
                      </a:r>
                      <a:endParaRPr kumimoji="1" lang="ja-JP" alt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6534994"/>
                  </a:ext>
                </a:extLst>
              </a:tr>
              <a:tr h="28305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文字の大きさ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14px</a:t>
                      </a:r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7859370"/>
                  </a:ext>
                </a:extLst>
              </a:tr>
              <a:tr h="28305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文字色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（</a:t>
                      </a:r>
                      <a:r>
                        <a:rPr kumimoji="1" lang="en-US" altLang="ja-JP" sz="1400" dirty="0"/>
                        <a:t>#6495ED</a:t>
                      </a:r>
                      <a:r>
                        <a:rPr kumimoji="1" lang="ja-JP" altLang="en-US" sz="1400" dirty="0"/>
                        <a:t>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9801A404-ADDA-4969-8F32-8F0B6A0DA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909982"/>
              </p:ext>
            </p:extLst>
          </p:nvPr>
        </p:nvGraphicFramePr>
        <p:xfrm>
          <a:off x="234225" y="3569065"/>
          <a:ext cx="6429375" cy="1249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235404">
                  <a:extLst>
                    <a:ext uri="{9D8B030D-6E8A-4147-A177-3AD203B41FA5}">
                      <a16:colId xmlns:a16="http://schemas.microsoft.com/office/drawing/2014/main" val="1070720312"/>
                    </a:ext>
                  </a:extLst>
                </a:gridCol>
                <a:gridCol w="3193971">
                  <a:extLst>
                    <a:ext uri="{9D8B030D-6E8A-4147-A177-3AD203B41FA5}">
                      <a16:colId xmlns:a16="http://schemas.microsoft.com/office/drawing/2014/main" val="3126626107"/>
                    </a:ext>
                  </a:extLst>
                </a:gridCol>
              </a:tblGrid>
              <a:tr h="311358">
                <a:tc gridSpan="2"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/>
                        <a:t>セレクタ：アーティクル内の</a:t>
                      </a:r>
                      <a:r>
                        <a:rPr kumimoji="1" lang="en-US" altLang="ja-JP" sz="1600" dirty="0"/>
                        <a:t>p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6534994"/>
                  </a:ext>
                </a:extLst>
              </a:tr>
              <a:tr h="28305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パディング（左）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1rem</a:t>
                      </a:r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7859370"/>
                  </a:ext>
                </a:extLst>
              </a:tr>
              <a:tr h="28305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パディング（右）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1rem</a:t>
                      </a:r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427724"/>
                  </a:ext>
                </a:extLst>
              </a:tr>
              <a:tr h="28305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文字の配置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両端揃え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7464829"/>
                  </a:ext>
                </a:extLst>
              </a:tr>
            </a:tbl>
          </a:graphicData>
        </a:graphic>
      </p:graphicFrame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9801A404-ADDA-4969-8F32-8F0B6A0DA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365843"/>
              </p:ext>
            </p:extLst>
          </p:nvPr>
        </p:nvGraphicFramePr>
        <p:xfrm>
          <a:off x="234225" y="2187940"/>
          <a:ext cx="6429375" cy="1249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235404">
                  <a:extLst>
                    <a:ext uri="{9D8B030D-6E8A-4147-A177-3AD203B41FA5}">
                      <a16:colId xmlns:a16="http://schemas.microsoft.com/office/drawing/2014/main" val="1070720312"/>
                    </a:ext>
                  </a:extLst>
                </a:gridCol>
                <a:gridCol w="3193971">
                  <a:extLst>
                    <a:ext uri="{9D8B030D-6E8A-4147-A177-3AD203B41FA5}">
                      <a16:colId xmlns:a16="http://schemas.microsoft.com/office/drawing/2014/main" val="3126626107"/>
                    </a:ext>
                  </a:extLst>
                </a:gridCol>
              </a:tblGrid>
              <a:tr h="311358">
                <a:tc gridSpan="2"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/>
                        <a:t>セレクタ：クラス「</a:t>
                      </a:r>
                      <a:r>
                        <a:rPr kumimoji="1" lang="en-US" altLang="ja-JP" sz="1600" dirty="0"/>
                        <a:t>news</a:t>
                      </a:r>
                      <a:r>
                        <a:rPr kumimoji="1" lang="ja-JP" altLang="en-US" sz="1600" dirty="0"/>
                        <a:t>」内のアーティクル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6534994"/>
                  </a:ext>
                </a:extLst>
              </a:tr>
              <a:tr h="28305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フレックス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伸縮なしの幅</a:t>
                      </a:r>
                      <a:r>
                        <a:rPr kumimoji="1" lang="en-US" altLang="ja-JP" sz="1400" dirty="0"/>
                        <a:t>300px</a:t>
                      </a:r>
                      <a:r>
                        <a:rPr kumimoji="1" lang="ja-JP" altLang="en-US" sz="1400" dirty="0"/>
                        <a:t>（</a:t>
                      </a:r>
                      <a:r>
                        <a:rPr kumimoji="1" lang="en-US" altLang="ja-JP" sz="1400" dirty="0"/>
                        <a:t>0</a:t>
                      </a:r>
                      <a:r>
                        <a:rPr kumimoji="1" lang="ja-JP" altLang="en-US" sz="1400" baseline="0" dirty="0"/>
                        <a:t> </a:t>
                      </a:r>
                      <a:r>
                        <a:rPr kumimoji="1" lang="en-US" altLang="ja-JP" sz="1400" dirty="0"/>
                        <a:t>0</a:t>
                      </a:r>
                      <a:r>
                        <a:rPr kumimoji="1" lang="ja-JP" altLang="en-US" sz="1400" dirty="0"/>
                        <a:t> </a:t>
                      </a:r>
                      <a:r>
                        <a:rPr kumimoji="1" lang="en-US" altLang="ja-JP" sz="1400" dirty="0"/>
                        <a:t>300px</a:t>
                      </a:r>
                      <a:r>
                        <a:rPr kumimoji="1" lang="ja-JP" altLang="en-US" sz="1400" dirty="0"/>
                        <a:t>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7859370"/>
                  </a:ext>
                </a:extLst>
              </a:tr>
              <a:tr h="28305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パディング（下）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20px</a:t>
                      </a:r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05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ボックスの影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 0 10px #ddd</a:t>
                      </a:r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9801A404-ADDA-4969-8F32-8F0B6A0DA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387694"/>
              </p:ext>
            </p:extLst>
          </p:nvPr>
        </p:nvGraphicFramePr>
        <p:xfrm>
          <a:off x="234225" y="288655"/>
          <a:ext cx="6429375" cy="1767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235404">
                  <a:extLst>
                    <a:ext uri="{9D8B030D-6E8A-4147-A177-3AD203B41FA5}">
                      <a16:colId xmlns:a16="http://schemas.microsoft.com/office/drawing/2014/main" val="1070720312"/>
                    </a:ext>
                  </a:extLst>
                </a:gridCol>
                <a:gridCol w="3193971">
                  <a:extLst>
                    <a:ext uri="{9D8B030D-6E8A-4147-A177-3AD203B41FA5}">
                      <a16:colId xmlns:a16="http://schemas.microsoft.com/office/drawing/2014/main" val="3126626107"/>
                    </a:ext>
                  </a:extLst>
                </a:gridCol>
              </a:tblGrid>
              <a:tr h="311358">
                <a:tc gridSpan="2"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/>
                        <a:t>セレクタ：クラス「</a:t>
                      </a:r>
                      <a:r>
                        <a:rPr kumimoji="1" lang="en-US" altLang="ja-JP" sz="1600" dirty="0"/>
                        <a:t>news-container</a:t>
                      </a:r>
                      <a:r>
                        <a:rPr kumimoji="1" lang="ja-JP" altLang="en-US" sz="1600" dirty="0"/>
                        <a:t>」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6534994"/>
                  </a:ext>
                </a:extLst>
              </a:tr>
              <a:tr h="28305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表示形式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フレックス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7859370"/>
                  </a:ext>
                </a:extLst>
              </a:tr>
              <a:tr h="28305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フレックスアイテムの水平配置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アイテムに余白をもって等間隔</a:t>
                      </a:r>
                      <a:br>
                        <a:rPr kumimoji="1" lang="en-US" altLang="ja-JP" sz="1400" dirty="0"/>
                      </a:br>
                      <a:r>
                        <a:rPr kumimoji="1" lang="ja-JP" altLang="en-US" sz="1400" dirty="0"/>
                        <a:t>（</a:t>
                      </a:r>
                      <a:r>
                        <a:rPr kumimoji="1" lang="en-US" altLang="ja-JP" sz="1400" dirty="0"/>
                        <a:t>space-evenly</a:t>
                      </a:r>
                      <a:r>
                        <a:rPr kumimoji="1" lang="ja-JP" altLang="en-US" sz="1400" dirty="0"/>
                        <a:t>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05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要素の最大横幅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1180px</a:t>
                      </a:r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05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マージン（左右）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auto</a:t>
                      </a:r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56168-44E5-4356-AD6B-C2C5744204C3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0720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9801A404-ADDA-4969-8F32-8F0B6A0DA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158750"/>
              </p:ext>
            </p:extLst>
          </p:nvPr>
        </p:nvGraphicFramePr>
        <p:xfrm>
          <a:off x="214310" y="7266188"/>
          <a:ext cx="6429375" cy="1554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235404">
                  <a:extLst>
                    <a:ext uri="{9D8B030D-6E8A-4147-A177-3AD203B41FA5}">
                      <a16:colId xmlns:a16="http://schemas.microsoft.com/office/drawing/2014/main" val="1070720312"/>
                    </a:ext>
                  </a:extLst>
                </a:gridCol>
                <a:gridCol w="3193971">
                  <a:extLst>
                    <a:ext uri="{9D8B030D-6E8A-4147-A177-3AD203B41FA5}">
                      <a16:colId xmlns:a16="http://schemas.microsoft.com/office/drawing/2014/main" val="3126626107"/>
                    </a:ext>
                  </a:extLst>
                </a:gridCol>
              </a:tblGrid>
              <a:tr h="311358">
                <a:tc gridSpan="2"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/>
                        <a:t>セレクタ：フッター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6534994"/>
                  </a:ext>
                </a:extLst>
              </a:tr>
              <a:tr h="28305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背景色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#ed143d</a:t>
                      </a:r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7859370"/>
                  </a:ext>
                </a:extLst>
              </a:tr>
              <a:tr h="28305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高さ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30px</a:t>
                      </a:r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05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文字の配置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中央揃え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05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文字の色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#fff</a:t>
                      </a:r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7098370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9801A404-ADDA-4969-8F32-8F0B6A0DA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176636"/>
              </p:ext>
            </p:extLst>
          </p:nvPr>
        </p:nvGraphicFramePr>
        <p:xfrm>
          <a:off x="234225" y="4485362"/>
          <a:ext cx="6429375" cy="944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235404">
                  <a:extLst>
                    <a:ext uri="{9D8B030D-6E8A-4147-A177-3AD203B41FA5}">
                      <a16:colId xmlns:a16="http://schemas.microsoft.com/office/drawing/2014/main" val="1070720312"/>
                    </a:ext>
                  </a:extLst>
                </a:gridCol>
                <a:gridCol w="3193971">
                  <a:extLst>
                    <a:ext uri="{9D8B030D-6E8A-4147-A177-3AD203B41FA5}">
                      <a16:colId xmlns:a16="http://schemas.microsoft.com/office/drawing/2014/main" val="3126626107"/>
                    </a:ext>
                  </a:extLst>
                </a:gridCol>
              </a:tblGrid>
              <a:tr h="311358">
                <a:tc gridSpan="2"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/>
                        <a:t>セレクタ：</a:t>
                      </a:r>
                      <a:r>
                        <a:rPr kumimoji="1" lang="en-US" altLang="ja-JP" sz="1600" dirty="0"/>
                        <a:t>table</a:t>
                      </a:r>
                      <a:r>
                        <a:rPr kumimoji="1" lang="ja-JP" altLang="en-US" sz="1600" dirty="0"/>
                        <a:t>要素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6534994"/>
                  </a:ext>
                </a:extLst>
              </a:tr>
              <a:tr h="28305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マージン（左）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20px</a:t>
                      </a:r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05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ボーダー（上）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0.5px dotted #000</a:t>
                      </a:r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3348370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9801A404-ADDA-4969-8F32-8F0B6A0DA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863982"/>
              </p:ext>
            </p:extLst>
          </p:nvPr>
        </p:nvGraphicFramePr>
        <p:xfrm>
          <a:off x="214311" y="2677510"/>
          <a:ext cx="6429375" cy="640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235404">
                  <a:extLst>
                    <a:ext uri="{9D8B030D-6E8A-4147-A177-3AD203B41FA5}">
                      <a16:colId xmlns:a16="http://schemas.microsoft.com/office/drawing/2014/main" val="1070720312"/>
                    </a:ext>
                  </a:extLst>
                </a:gridCol>
                <a:gridCol w="3193971">
                  <a:extLst>
                    <a:ext uri="{9D8B030D-6E8A-4147-A177-3AD203B41FA5}">
                      <a16:colId xmlns:a16="http://schemas.microsoft.com/office/drawing/2014/main" val="3126626107"/>
                    </a:ext>
                  </a:extLst>
                </a:gridCol>
              </a:tblGrid>
              <a:tr h="311358">
                <a:tc gridSpan="2"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/>
                        <a:t>セレクタ：クラス「</a:t>
                      </a:r>
                      <a:r>
                        <a:rPr kumimoji="1" lang="en-US" altLang="ja-JP" sz="1600" dirty="0"/>
                        <a:t>access-container</a:t>
                      </a:r>
                      <a:r>
                        <a:rPr kumimoji="1" lang="ja-JP" altLang="en-US" sz="1600" dirty="0"/>
                        <a:t>」内の</a:t>
                      </a:r>
                      <a:r>
                        <a:rPr kumimoji="1" lang="en-US" altLang="ja-JP" sz="1600" dirty="0"/>
                        <a:t>figure</a:t>
                      </a:r>
                      <a:endParaRPr kumimoji="1" lang="ja-JP" alt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6534994"/>
                  </a:ext>
                </a:extLst>
              </a:tr>
              <a:tr h="28305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フレックス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伸縮なしの幅</a:t>
                      </a:r>
                      <a:r>
                        <a:rPr kumimoji="1" lang="en-US" altLang="ja-JP" sz="1400" dirty="0"/>
                        <a:t>300px</a:t>
                      </a:r>
                      <a:r>
                        <a:rPr kumimoji="1" lang="ja-JP" altLang="en-US" sz="1400" dirty="0"/>
                        <a:t>（</a:t>
                      </a:r>
                      <a:r>
                        <a:rPr kumimoji="1" lang="en-US" altLang="ja-JP" sz="1400" dirty="0"/>
                        <a:t>0</a:t>
                      </a:r>
                      <a:r>
                        <a:rPr kumimoji="1" lang="ja-JP" altLang="en-US" sz="1400" baseline="0" dirty="0"/>
                        <a:t> </a:t>
                      </a:r>
                      <a:r>
                        <a:rPr kumimoji="1" lang="en-US" altLang="ja-JP" sz="1400" dirty="0"/>
                        <a:t>0</a:t>
                      </a:r>
                      <a:r>
                        <a:rPr kumimoji="1" lang="ja-JP" altLang="en-US" sz="1400" dirty="0"/>
                        <a:t> </a:t>
                      </a:r>
                      <a:r>
                        <a:rPr kumimoji="1" lang="en-US" altLang="ja-JP" sz="1400" dirty="0"/>
                        <a:t>300px</a:t>
                      </a:r>
                      <a:r>
                        <a:rPr kumimoji="1" lang="ja-JP" altLang="en-US" sz="1400" dirty="0"/>
                        <a:t>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7859370"/>
                  </a:ext>
                </a:extLst>
              </a:tr>
            </a:tbl>
          </a:graphicData>
        </a:graphic>
      </p:graphicFrame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9801A404-ADDA-4969-8F32-8F0B6A0DA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720394"/>
              </p:ext>
            </p:extLst>
          </p:nvPr>
        </p:nvGraphicFramePr>
        <p:xfrm>
          <a:off x="234225" y="5601124"/>
          <a:ext cx="6429375" cy="1554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235404">
                  <a:extLst>
                    <a:ext uri="{9D8B030D-6E8A-4147-A177-3AD203B41FA5}">
                      <a16:colId xmlns:a16="http://schemas.microsoft.com/office/drawing/2014/main" val="1070720312"/>
                    </a:ext>
                  </a:extLst>
                </a:gridCol>
                <a:gridCol w="3193971">
                  <a:extLst>
                    <a:ext uri="{9D8B030D-6E8A-4147-A177-3AD203B41FA5}">
                      <a16:colId xmlns:a16="http://schemas.microsoft.com/office/drawing/2014/main" val="3126626107"/>
                    </a:ext>
                  </a:extLst>
                </a:gridCol>
              </a:tblGrid>
              <a:tr h="311358">
                <a:tc gridSpan="2"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/>
                        <a:t>セレクタ：</a:t>
                      </a:r>
                      <a:r>
                        <a:rPr kumimoji="1" lang="en-US" altLang="ja-JP" sz="1600" dirty="0" err="1"/>
                        <a:t>th</a:t>
                      </a:r>
                      <a:r>
                        <a:rPr kumimoji="1" lang="ja-JP" altLang="en-US" sz="1600" dirty="0"/>
                        <a:t>要素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6534994"/>
                  </a:ext>
                </a:extLst>
              </a:tr>
              <a:tr h="28305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文字の垂直配置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上（</a:t>
                      </a:r>
                      <a:r>
                        <a:rPr kumimoji="1" lang="en-US" altLang="ja-JP" sz="1400" dirty="0"/>
                        <a:t>top</a:t>
                      </a:r>
                      <a:r>
                        <a:rPr kumimoji="1" lang="ja-JP" altLang="en-US" sz="1400" dirty="0"/>
                        <a:t>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7859370"/>
                  </a:ext>
                </a:extLst>
              </a:tr>
              <a:tr h="28305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パディング（上）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1rem</a:t>
                      </a:r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3527590"/>
                  </a:ext>
                </a:extLst>
              </a:tr>
              <a:tr h="28305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パディング（下）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1rem</a:t>
                      </a:r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3733874"/>
                  </a:ext>
                </a:extLst>
              </a:tr>
              <a:tr h="28305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ボーダー（下）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0.5px dotted</a:t>
                      </a:r>
                      <a:r>
                        <a:rPr kumimoji="1" lang="ja-JP" altLang="en-US" sz="1400" dirty="0"/>
                        <a:t> </a:t>
                      </a:r>
                      <a:r>
                        <a:rPr kumimoji="1" lang="en-US" altLang="ja-JP" sz="1400" dirty="0"/>
                        <a:t>#000</a:t>
                      </a:r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412130"/>
                  </a:ext>
                </a:extLst>
              </a:tr>
            </a:tbl>
          </a:graphicData>
        </a:graphic>
      </p:graphicFrame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56168-44E5-4356-AD6B-C2C5744204C3}" type="slidenum">
              <a:rPr kumimoji="1" lang="ja-JP" altLang="en-US" smtClean="0"/>
              <a:t>9</a:t>
            </a:fld>
            <a:endParaRPr kumimoji="1" lang="ja-JP" altLang="en-US"/>
          </a:p>
        </p:txBody>
      </p:sp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9801A404-ADDA-4969-8F32-8F0B6A0DA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162800"/>
              </p:ext>
            </p:extLst>
          </p:nvPr>
        </p:nvGraphicFramePr>
        <p:xfrm>
          <a:off x="234225" y="3451437"/>
          <a:ext cx="6429375" cy="853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235404">
                  <a:extLst>
                    <a:ext uri="{9D8B030D-6E8A-4147-A177-3AD203B41FA5}">
                      <a16:colId xmlns:a16="http://schemas.microsoft.com/office/drawing/2014/main" val="1070720312"/>
                    </a:ext>
                  </a:extLst>
                </a:gridCol>
                <a:gridCol w="3193971">
                  <a:extLst>
                    <a:ext uri="{9D8B030D-6E8A-4147-A177-3AD203B41FA5}">
                      <a16:colId xmlns:a16="http://schemas.microsoft.com/office/drawing/2014/main" val="3126626107"/>
                    </a:ext>
                  </a:extLst>
                </a:gridCol>
              </a:tblGrid>
              <a:tr h="311358">
                <a:tc gridSpan="2"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/>
                        <a:t>セレクタ：</a:t>
                      </a:r>
                      <a:r>
                        <a:rPr kumimoji="1" lang="en-US" altLang="ja-JP" sz="1600" dirty="0" err="1"/>
                        <a:t>iframe</a:t>
                      </a:r>
                      <a:endParaRPr kumimoji="1" lang="ja-JP" alt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6534994"/>
                  </a:ext>
                </a:extLst>
              </a:tr>
              <a:tr h="28305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文字の垂直配置</a:t>
                      </a:r>
                      <a:endParaRPr kumimoji="1" lang="en-US" altLang="ja-JP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下（</a:t>
                      </a:r>
                      <a:r>
                        <a:rPr kumimoji="1" lang="en-US" altLang="ja-JP" sz="1400" dirty="0"/>
                        <a:t>bottom</a:t>
                      </a:r>
                      <a:r>
                        <a:rPr kumimoji="1" lang="ja-JP" altLang="en-US" sz="1400" dirty="0"/>
                        <a:t>）</a:t>
                      </a:r>
                      <a:endParaRPr kumimoji="1" lang="en-US" altLang="ja-JP" sz="1400" dirty="0"/>
                    </a:p>
                    <a:p>
                      <a:r>
                        <a:rPr kumimoji="1" lang="en-US" altLang="ja-JP" sz="1400" dirty="0"/>
                        <a:t>※</a:t>
                      </a:r>
                      <a:r>
                        <a:rPr kumimoji="1" lang="en-US" altLang="ja-JP" sz="1400" dirty="0" err="1"/>
                        <a:t>iframe</a:t>
                      </a:r>
                      <a:r>
                        <a:rPr kumimoji="1" lang="ja-JP" altLang="en-US" sz="1400" dirty="0"/>
                        <a:t>下部の余白削除のため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7859370"/>
                  </a:ext>
                </a:extLst>
              </a:tr>
            </a:tbl>
          </a:graphicData>
        </a:graphic>
      </p:graphicFrame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56C94AEA-07B4-46EA-B7D3-8504CE71C0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195711"/>
              </p:ext>
            </p:extLst>
          </p:nvPr>
        </p:nvGraphicFramePr>
        <p:xfrm>
          <a:off x="214312" y="197200"/>
          <a:ext cx="6429375" cy="2286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235404">
                  <a:extLst>
                    <a:ext uri="{9D8B030D-6E8A-4147-A177-3AD203B41FA5}">
                      <a16:colId xmlns:a16="http://schemas.microsoft.com/office/drawing/2014/main" val="1070720312"/>
                    </a:ext>
                  </a:extLst>
                </a:gridCol>
                <a:gridCol w="3193971">
                  <a:extLst>
                    <a:ext uri="{9D8B030D-6E8A-4147-A177-3AD203B41FA5}">
                      <a16:colId xmlns:a16="http://schemas.microsoft.com/office/drawing/2014/main" val="3126626107"/>
                    </a:ext>
                  </a:extLst>
                </a:gridCol>
              </a:tblGrid>
              <a:tr h="311358">
                <a:tc gridSpan="2"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/>
                        <a:t>セレクタ：クラス「</a:t>
                      </a:r>
                      <a:r>
                        <a:rPr kumimoji="1" lang="en-US" altLang="ja-JP" sz="1600" dirty="0"/>
                        <a:t>access-container</a:t>
                      </a:r>
                      <a:r>
                        <a:rPr kumimoji="1" lang="ja-JP" altLang="en-US" sz="1600" dirty="0"/>
                        <a:t>」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6534994"/>
                  </a:ext>
                </a:extLst>
              </a:tr>
              <a:tr h="28305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表示形式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フレックス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7859370"/>
                  </a:ext>
                </a:extLst>
              </a:tr>
              <a:tr h="28305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フレックスアイテムの縦（垂直）配置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上揃え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05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フレックスアイテムの横（水平）配置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アイテムに余白をもって等間隔</a:t>
                      </a:r>
                      <a:br>
                        <a:rPr kumimoji="1" lang="ja-JP" altLang="en-US" sz="1400" dirty="0"/>
                      </a:br>
                      <a:r>
                        <a:rPr kumimoji="1" lang="ja-JP" altLang="en-US" sz="1400" dirty="0"/>
                        <a:t>（</a:t>
                      </a:r>
                      <a:r>
                        <a:rPr kumimoji="1" lang="en-US" altLang="ja-JP" sz="1400" dirty="0"/>
                        <a:t>space-evenly</a:t>
                      </a:r>
                      <a:r>
                        <a:rPr kumimoji="1" lang="ja-JP" altLang="en-US" sz="1400" dirty="0"/>
                        <a:t>）</a:t>
                      </a:r>
                    </a:p>
                    <a:p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05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要素の最大横幅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1180px</a:t>
                      </a:r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4181798"/>
                  </a:ext>
                </a:extLst>
              </a:tr>
              <a:tr h="28305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マージン（左右）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auto</a:t>
                      </a:r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4401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Calibri"/>
        <a:ea typeface="游ゴシック"/>
        <a:cs typeface=""/>
      </a:majorFont>
      <a:minorFont>
        <a:latin typeface="Calibri"/>
        <a:ea typeface="游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757</TotalTime>
  <Words>1088</Words>
  <Application>Microsoft Office PowerPoint</Application>
  <PresentationFormat>A4 210 x 297 mm</PresentationFormat>
  <Paragraphs>303</Paragraphs>
  <Slides>9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36</cp:revision>
  <cp:lastPrinted>2018-12-28T02:58:33Z</cp:lastPrinted>
  <dcterms:created xsi:type="dcterms:W3CDTF">2018-12-28T00:54:31Z</dcterms:created>
  <dcterms:modified xsi:type="dcterms:W3CDTF">2021-09-03T04:30:04Z</dcterms:modified>
</cp:coreProperties>
</file>