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0"/>
  </p:notesMasterIdLst>
  <p:handoutMasterIdLst>
    <p:handoutMasterId r:id="rId11"/>
  </p:handoutMasterIdLst>
  <p:sldIdLst>
    <p:sldId id="342" r:id="rId5"/>
    <p:sldId id="345" r:id="rId6"/>
    <p:sldId id="346" r:id="rId7"/>
    <p:sldId id="343" r:id="rId8"/>
    <p:sldId id="34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00"/>
    <a:srgbClr val="D8F1FC"/>
    <a:srgbClr val="F07D20"/>
    <a:srgbClr val="E2E2E2"/>
    <a:srgbClr val="FAFAFF"/>
    <a:srgbClr val="575757"/>
    <a:srgbClr val="292929"/>
    <a:srgbClr val="CE504F"/>
    <a:srgbClr val="FFFFFF"/>
    <a:srgbClr val="FF5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049" autoAdjust="0"/>
  </p:normalViewPr>
  <p:slideViewPr>
    <p:cSldViewPr snapToGrid="0">
      <p:cViewPr varScale="1">
        <p:scale>
          <a:sx n="56" d="100"/>
          <a:sy n="56" d="100"/>
        </p:scale>
        <p:origin x="1123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3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14C2B5D-8005-C4BE-7401-DA5D7BBC7A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2F7431-A0F9-F6C7-CC3D-29D2A85714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CD99-151B-4AA8-AF35-B5817A8DFC7A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2E2DF4-2656-7A40-EE29-03347BB1D9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623A27-E805-645E-F491-767FDF494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2454-A5C8-4BCC-A523-6488DDBABC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627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8700-E51A-4E0E-990E-E929709F12AE}" type="datetimeFigureOut">
              <a:rPr kumimoji="1" lang="ja-JP" altLang="en-US" smtClean="0"/>
              <a:t>2023/11/5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0CF7-0C7D-4574-8B9F-1EEE8F74AB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03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tile tx="0" ty="0" sx="95000" sy="93000" flip="none" algn="ctr"/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12975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154" baseline="0">
                <a:solidFill>
                  <a:schemeClr val="lt1"/>
                </a:solidFill>
                <a:latin typeface="Segoe UI" panose="020B0502040204020203" pitchFamily="34" charset="0"/>
                <a:ea typeface="Noto Sans JP" panose="020B05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154"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4542367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54"/>
              </a:spcBef>
              <a:spcAft>
                <a:spcPts val="554"/>
              </a:spcAft>
              <a:buClr>
                <a:schemeClr val="dk2"/>
              </a:buClr>
              <a:buSzPts val="2400"/>
              <a:buNone/>
              <a:defRPr sz="2215" b="1" baseline="0">
                <a:solidFill>
                  <a:schemeClr val="tx1"/>
                </a:solidFill>
                <a:latin typeface="Segoe UI" panose="020B0502040204020203" pitchFamily="34" charset="0"/>
                <a:ea typeface="Noto Sans JP" panose="020B0500000000000000" pitchFamily="34" charset="-128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5">
                <a:solidFill>
                  <a:schemeClr val="dk2"/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dirty="0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6FC94676-966A-49B0-EBE1-B7E592902BDF}"/>
              </a:ext>
            </a:extLst>
          </p:cNvPr>
          <p:cNvSpPr/>
          <p:nvPr userDrawn="1"/>
        </p:nvSpPr>
        <p:spPr>
          <a:xfrm>
            <a:off x="0" y="6276976"/>
            <a:ext cx="9144000" cy="581026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7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白紙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論文紹介デフォ">
  <p:cSld name="TITLE_AND_BODY">
    <p:bg>
      <p:bgPr>
        <a:solidFill>
          <a:srgbClr val="FAFA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76603" y="270130"/>
            <a:ext cx="7590794" cy="61552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 baseline="0">
                <a:solidFill>
                  <a:schemeClr val="bg2"/>
                </a:solidFill>
                <a:latin typeface="Segoe UI" panose="020B0502040204020203" pitchFamily="34" charset="0"/>
                <a:ea typeface="Noto Sans JP" panose="020B05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5" name="Google Shape;9;p1">
            <a:extLst>
              <a:ext uri="{FF2B5EF4-FFF2-40B4-BE49-F238E27FC236}">
                <a16:creationId xmlns:a16="http://schemas.microsoft.com/office/drawing/2014/main" id="{1F2F0932-BA49-1125-0854-EE1A75CB2A71}"/>
              </a:ext>
            </a:extLst>
          </p:cNvPr>
          <p:cNvSpPr txBox="1">
            <a:spLocks noGrp="1"/>
          </p:cNvSpPr>
          <p:nvPr>
            <p:ph idx="13"/>
          </p:nvPr>
        </p:nvSpPr>
        <p:spPr>
          <a:xfrm>
            <a:off x="311700" y="977086"/>
            <a:ext cx="8520600" cy="556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13249" lvl="0" indent="-228606">
              <a:lnSpc>
                <a:spcPct val="115000"/>
              </a:lnSpc>
              <a:spcBef>
                <a:spcPts val="554"/>
              </a:spcBef>
              <a:spcAft>
                <a:spcPts val="554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  <a:latin typeface="Segoe UI" panose="020B0502040204020203" pitchFamily="34" charset="0"/>
                <a:ea typeface="Noto Sans JP" panose="020B0500000000000000" pitchFamily="34" charset="-128"/>
                <a:cs typeface="Meiryo"/>
                <a:sym typeface="Meiryo"/>
              </a:defRPr>
            </a:lvl1pPr>
            <a:lvl2pPr marL="659440" lvl="1" indent="-205159">
              <a:lnSpc>
                <a:spcPct val="115000"/>
              </a:lnSpc>
              <a:spcBef>
                <a:spcPts val="554"/>
              </a:spcBef>
              <a:spcAft>
                <a:spcPts val="554"/>
              </a:spcAft>
              <a:buClr>
                <a:schemeClr val="accent1"/>
              </a:buClr>
              <a:buSzPct val="130000"/>
              <a:buFont typeface="Meiryo UI" panose="020B0604030504040204" pitchFamily="50" charset="-128"/>
              <a:buChar char="﹘"/>
              <a:defRPr sz="1800" baseline="0">
                <a:solidFill>
                  <a:schemeClr val="bg2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Noto Sans" panose="020B0502040504020204" pitchFamily="34" charset="0"/>
                <a:sym typeface="Meiryo"/>
              </a:defRPr>
            </a:lvl2pPr>
            <a:lvl3pPr marL="1266124" lvl="2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688165" lvl="3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●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110207" lvl="4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532248" lvl="5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2954289" lvl="6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●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376331" lvl="7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3798372" lvl="8" indent="-29308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マスター テキストの書式設定</a:t>
            </a:r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4E8E4FDA-D507-C90A-7442-F70916D3CEA2}"/>
              </a:ext>
            </a:extLst>
          </p:cNvPr>
          <p:cNvSpPr/>
          <p:nvPr userDrawn="1"/>
        </p:nvSpPr>
        <p:spPr>
          <a:xfrm>
            <a:off x="0" y="6538357"/>
            <a:ext cx="9144000" cy="319639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7" dirty="0">
              <a:highlight>
                <a:srgbClr val="FFFF00"/>
              </a:highligh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F01E173-366C-371D-608E-E7571FA91B0E}"/>
              </a:ext>
            </a:extLst>
          </p:cNvPr>
          <p:cNvCxnSpPr>
            <a:cxnSpLocks/>
          </p:cNvCxnSpPr>
          <p:nvPr userDrawn="1"/>
        </p:nvCxnSpPr>
        <p:spPr>
          <a:xfrm>
            <a:off x="311700" y="931370"/>
            <a:ext cx="8520599" cy="0"/>
          </a:xfrm>
          <a:prstGeom prst="line">
            <a:avLst/>
          </a:prstGeom>
          <a:ln w="7620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;p1">
            <a:extLst>
              <a:ext uri="{FF2B5EF4-FFF2-40B4-BE49-F238E27FC236}">
                <a16:creationId xmlns:a16="http://schemas.microsoft.com/office/drawing/2014/main" id="{AA66F403-EA52-A40A-2C1E-D5617DA4E315}"/>
              </a:ext>
            </a:extLst>
          </p:cNvPr>
          <p:cNvSpPr/>
          <p:nvPr userDrawn="1"/>
        </p:nvSpPr>
        <p:spPr>
          <a:xfrm>
            <a:off x="0" y="-2742"/>
            <a:ext cx="9144000" cy="319639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7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2100" y="64000"/>
            <a:ext cx="7724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22041" lvl="0" indent="-29308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92"/>
            </a:lvl1pPr>
            <a:lvl2pPr marL="844083" lvl="1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2pPr>
            <a:lvl3pPr marL="1266124" lvl="2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3pPr>
            <a:lvl4pPr marL="1688165" lvl="3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4pPr>
            <a:lvl5pPr marL="2110207" lvl="4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5pPr>
            <a:lvl6pPr marL="2532248" lvl="5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6pPr>
            <a:lvl7pPr marL="2954289" lvl="6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7pPr>
            <a:lvl8pPr marL="3376331" lvl="7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8pPr>
            <a:lvl9pPr marL="3798372" lvl="8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22041" lvl="0" indent="-293084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92"/>
            </a:lvl1pPr>
            <a:lvl2pPr marL="844083" lvl="1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2pPr>
            <a:lvl3pPr marL="1266124" lvl="2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3pPr>
            <a:lvl4pPr marL="1688165" lvl="3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4pPr>
            <a:lvl5pPr marL="2110207" lvl="4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5pPr>
            <a:lvl6pPr marL="2532248" lvl="5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6pPr>
            <a:lvl7pPr marL="2954289" lvl="6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7pPr>
            <a:lvl8pPr marL="3376331" lvl="7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8pPr>
            <a:lvl9pPr marL="3798372" lvl="8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2100" y="64000"/>
            <a:ext cx="7724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215"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22041" lvl="0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1pPr>
            <a:lvl2pPr marL="844083" lvl="1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2pPr>
            <a:lvl3pPr marL="1266124" lvl="2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3pPr>
            <a:lvl4pPr marL="1688165" lvl="3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4pPr>
            <a:lvl5pPr marL="2110207" lvl="4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5pPr>
            <a:lvl6pPr marL="2532248" lvl="5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6pPr>
            <a:lvl7pPr marL="2954289" lvl="6" indent="-28136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8"/>
            </a:lvl7pPr>
            <a:lvl8pPr marL="3376331" lvl="7" indent="-28136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108"/>
            </a:lvl8pPr>
            <a:lvl9pPr marL="3798372" lvl="8" indent="-28136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1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431"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84392" tIns="84392" rIns="84392" bIns="8439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7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877"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39"/>
            </a:lvl9pPr>
          </a:lstStyle>
          <a:p>
            <a:r>
              <a:rPr lang="ja-JP" altLang="en-US"/>
              <a:t>マスター サブタイトルの書式設定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22041" lvl="0" indent="-31653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844083" lvl="1" indent="-29308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6124" lvl="2" indent="-29308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88165" lvl="3" indent="-293084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110207" lvl="4" indent="-29308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32248" lvl="5" indent="-29308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954289" lvl="6" indent="-293084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376331" lvl="7" indent="-29308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798372" lvl="8" indent="-293084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22041" lvl="0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77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22041" lvl="0" indent="-31653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844083" lvl="1" indent="-29308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266124" lvl="2" indent="-293084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688165" lvl="3" indent="-293084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110207" lvl="4" indent="-29308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532248" lvl="5" indent="-293084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954289" lvl="6" indent="-293084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376331" lvl="7" indent="-29308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798372" lvl="8" indent="-293084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054894" y="183400"/>
            <a:ext cx="9549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A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11700" y="106326"/>
            <a:ext cx="7877400" cy="78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11700" y="1208773"/>
            <a:ext cx="8520600" cy="54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  <a:defRPr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●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●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422041" marR="0" lvl="0" indent="-316531" algn="l" defTabSz="84408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  <a:tabLst/>
              <a:defRPr/>
            </a:pPr>
            <a:r>
              <a:rPr lang="ja-JP" altLang="en-US" dirty="0"/>
              <a:t>マスター テキストの書式設定</a:t>
            </a:r>
            <a:endParaRPr lang="en-US" altLang="ja-JP" dirty="0"/>
          </a:p>
          <a:p>
            <a:pPr marL="844083" marR="0" lvl="1" indent="-316531" algn="l" defTabSz="844083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Char char="●"/>
              <a:tabLst/>
              <a:defRPr/>
            </a:pPr>
            <a:endParaRPr lang="ja-JP" alt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89100" y="106326"/>
            <a:ext cx="954900" cy="785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939">
                <a:solidFill>
                  <a:schemeClr val="bg1"/>
                </a:solidFill>
                <a:latin typeface="+mj-lt"/>
              </a:defRPr>
            </a:lvl1pPr>
            <a:lvl2pPr lvl="1" algn="r">
              <a:buNone/>
              <a:defRPr sz="1939">
                <a:solidFill>
                  <a:schemeClr val="lt1"/>
                </a:solidFill>
              </a:defRPr>
            </a:lvl2pPr>
            <a:lvl3pPr lvl="2" algn="r">
              <a:buNone/>
              <a:defRPr sz="1939">
                <a:solidFill>
                  <a:schemeClr val="lt1"/>
                </a:solidFill>
              </a:defRPr>
            </a:lvl3pPr>
            <a:lvl4pPr lvl="3" algn="r">
              <a:buNone/>
              <a:defRPr sz="1939">
                <a:solidFill>
                  <a:schemeClr val="lt1"/>
                </a:solidFill>
              </a:defRPr>
            </a:lvl4pPr>
            <a:lvl5pPr lvl="4" algn="r">
              <a:buNone/>
              <a:defRPr sz="1939">
                <a:solidFill>
                  <a:schemeClr val="lt1"/>
                </a:solidFill>
              </a:defRPr>
            </a:lvl5pPr>
            <a:lvl6pPr lvl="5" algn="r">
              <a:buNone/>
              <a:defRPr sz="1939">
                <a:solidFill>
                  <a:schemeClr val="lt1"/>
                </a:solidFill>
              </a:defRPr>
            </a:lvl6pPr>
            <a:lvl7pPr lvl="6" algn="r">
              <a:buNone/>
              <a:defRPr sz="1939">
                <a:solidFill>
                  <a:schemeClr val="lt1"/>
                </a:solidFill>
              </a:defRPr>
            </a:lvl7pPr>
            <a:lvl8pPr lvl="7" algn="r">
              <a:buNone/>
              <a:defRPr sz="1939">
                <a:solidFill>
                  <a:schemeClr val="lt1"/>
                </a:solidFill>
              </a:defRPr>
            </a:lvl8pPr>
            <a:lvl9pPr lvl="8" algn="r">
              <a:buNone/>
              <a:defRPr sz="1939"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r>
              <a:rPr lang="en-US" altLang="ja" dirty="0"/>
              <a:t>/19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3323" b="1" i="0" u="none" strike="noStrike" cap="none" baseline="0">
          <a:solidFill>
            <a:schemeClr val="tx1"/>
          </a:solidFill>
          <a:latin typeface="Segoe UI" panose="020B0502040204020203" pitchFamily="34" charset="0"/>
          <a:ea typeface="ほのか丸ゴシック" panose="02000600000000000000" pitchFamily="2" charset="-128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22041" marR="0" lvl="0" indent="-316531" algn="l" rtl="0" eaLnBrk="1" hangingPunct="1">
        <a:lnSpc>
          <a:spcPct val="100000"/>
        </a:lnSpc>
        <a:spcBef>
          <a:spcPts val="1108"/>
        </a:spcBef>
        <a:spcAft>
          <a:spcPts val="1108"/>
        </a:spcAft>
        <a:buClr>
          <a:schemeClr val="accent1"/>
        </a:buClr>
        <a:buFont typeface="Wingdings" panose="05000000000000000000" pitchFamily="2" charset="2"/>
        <a:buChar char="n"/>
        <a:defRPr kumimoji="1" sz="1662" b="0" i="0" u="none" strike="noStrike" cap="none" baseline="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Arial"/>
          <a:sym typeface="Arial"/>
        </a:defRPr>
      </a:lvl1pPr>
      <a:lvl2pPr marL="844083" marR="0" lvl="1" indent="-293084" algn="l" rtl="0" eaLnBrk="1" hangingPunct="1">
        <a:lnSpc>
          <a:spcPct val="100000"/>
        </a:lnSpc>
        <a:spcBef>
          <a:spcPts val="1108"/>
        </a:spcBef>
        <a:spcAft>
          <a:spcPts val="1108"/>
        </a:spcAft>
        <a:buClr>
          <a:schemeClr val="accent1"/>
        </a:buClr>
        <a:buSzPct val="150000"/>
        <a:buFont typeface="Meiryo UI" panose="020B0604030504040204" pitchFamily="50" charset="-128"/>
        <a:buChar char="﹘"/>
        <a:defRPr kumimoji="1" sz="1662" b="0" i="0" u="none" strike="noStrike" cap="none" baseline="0">
          <a:solidFill>
            <a:schemeClr val="tx1"/>
          </a:solidFill>
          <a:latin typeface="Segoe UI" panose="020B0502040204020203" pitchFamily="34" charset="0"/>
          <a:ea typeface="Noto Sans JP" panose="020B0500000000000000" pitchFamily="34" charset="-128"/>
          <a:cs typeface="Segoe UI" panose="020B0502040204020203" pitchFamily="34" charset="0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 baseline="0">
          <a:solidFill>
            <a:schemeClr val="tx1"/>
          </a:solidFill>
          <a:latin typeface="Segoe UI" panose="020B0502040204020203" pitchFamily="34" charset="0"/>
          <a:ea typeface="Noto Sans JP" panose="020B0500000000000000" pitchFamily="34" charset="-128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719292-9636-9405-2965-5B86B82A9D73}"/>
              </a:ext>
            </a:extLst>
          </p:cNvPr>
          <p:cNvSpPr/>
          <p:nvPr/>
        </p:nvSpPr>
        <p:spPr>
          <a:xfrm>
            <a:off x="0" y="1257671"/>
            <a:ext cx="9144000" cy="5053676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B3D7-3498-7867-BBF9-4AC11B2BD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79" y="1667376"/>
            <a:ext cx="8013843" cy="1761625"/>
          </a:xfrm>
          <a:solidFill>
            <a:schemeClr val="bg2">
              <a:lumMod val="10000"/>
              <a:lumOff val="90000"/>
            </a:schemeClr>
          </a:solidFill>
        </p:spPr>
        <p:txBody>
          <a:bodyPr anchor="ctr" anchorCtr="0">
            <a:normAutofit/>
          </a:bodyPr>
          <a:lstStyle/>
          <a:p>
            <a:pPr>
              <a:lnSpc>
                <a:spcPts val="4246"/>
              </a:lnSpc>
            </a:pPr>
            <a:r>
              <a:rPr lang="ja-JP" altLang="en-US" sz="3323" dirty="0">
                <a:solidFill>
                  <a:schemeClr val="accent2"/>
                </a:solidFill>
              </a:rPr>
              <a:t>バンダイナムコスタジオ杯 </a:t>
            </a:r>
            <a:r>
              <a:rPr lang="en-US" altLang="ja-JP" sz="3323" dirty="0">
                <a:solidFill>
                  <a:schemeClr val="accent2"/>
                </a:solidFill>
              </a:rPr>
              <a:t> </a:t>
            </a:r>
            <a:br>
              <a:rPr lang="en-US" altLang="ja-JP" sz="3323" dirty="0">
                <a:solidFill>
                  <a:schemeClr val="accent2"/>
                </a:solidFill>
              </a:rPr>
            </a:br>
            <a:r>
              <a:rPr lang="en-US" altLang="ja-JP" sz="3323" dirty="0">
                <a:solidFill>
                  <a:schemeClr val="accent2"/>
                </a:solidFill>
              </a:rPr>
              <a:t>Siv3D </a:t>
            </a:r>
            <a:r>
              <a:rPr lang="ja-JP" altLang="en-US" sz="3323" dirty="0">
                <a:solidFill>
                  <a:schemeClr val="accent2"/>
                </a:solidFill>
              </a:rPr>
              <a:t>ゲームジャム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6EA35A-AE8D-9635-6C16-F2D7762B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459" y="4039434"/>
            <a:ext cx="6319083" cy="975508"/>
          </a:xfrm>
          <a:solidFill>
            <a:schemeClr val="bg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dirty="0" err="1"/>
              <a:t>SandCastle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natsukodachi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ECACDC-5B5E-65B8-EFD3-2D0D7D0D4D6A}"/>
              </a:ext>
            </a:extLst>
          </p:cNvPr>
          <p:cNvSpPr txBox="1"/>
          <p:nvPr/>
        </p:nvSpPr>
        <p:spPr>
          <a:xfrm>
            <a:off x="5353904" y="6538362"/>
            <a:ext cx="3535654" cy="31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大気科学分野卒業研究最終発表会 </a:t>
            </a:r>
          </a:p>
        </p:txBody>
      </p:sp>
    </p:spTree>
    <p:extLst>
      <p:ext uri="{BB962C8B-B14F-4D97-AF65-F5344CB8AC3E}">
        <p14:creationId xmlns:p14="http://schemas.microsoft.com/office/powerpoint/2010/main" val="167686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0CE6C7-69E3-22BC-C1A3-536CCB5B7B42}"/>
              </a:ext>
            </a:extLst>
          </p:cNvPr>
          <p:cNvSpPr/>
          <p:nvPr/>
        </p:nvSpPr>
        <p:spPr>
          <a:xfrm>
            <a:off x="275921" y="963029"/>
            <a:ext cx="8592159" cy="557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75A578-9E76-43CD-4293-3892A83D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E65D37-A910-AF74-4A37-80D6EEB1A9F0}"/>
              </a:ext>
            </a:extLst>
          </p:cNvPr>
          <p:cNvSpPr txBox="1"/>
          <p:nvPr/>
        </p:nvSpPr>
        <p:spPr>
          <a:xfrm>
            <a:off x="311700" y="6"/>
            <a:ext cx="4174575" cy="31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4.</a:t>
            </a:r>
            <a:r>
              <a:rPr kumimoji="1" lang="ja-JP" altLang="en-US" sz="1477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 </a:t>
            </a:r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結果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A435CC-5A94-E4AB-9576-4A7F61007B2B}"/>
              </a:ext>
            </a:extLst>
          </p:cNvPr>
          <p:cNvSpPr txBox="1"/>
          <p:nvPr/>
        </p:nvSpPr>
        <p:spPr>
          <a:xfrm>
            <a:off x="3778370" y="6538362"/>
            <a:ext cx="479773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バンダイナムコスタジオ杯 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| Siv3D </a:t>
            </a:r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ゲームジャム　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11/5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CC196A3D-28D7-14FB-979F-A4E29CE6C4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989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30CE6C7-69E3-22BC-C1A3-536CCB5B7B42}"/>
              </a:ext>
            </a:extLst>
          </p:cNvPr>
          <p:cNvSpPr/>
          <p:nvPr/>
        </p:nvSpPr>
        <p:spPr>
          <a:xfrm>
            <a:off x="275921" y="963029"/>
            <a:ext cx="8592159" cy="557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75A578-9E76-43CD-4293-3892A83D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E65D37-A910-AF74-4A37-80D6EEB1A9F0}"/>
              </a:ext>
            </a:extLst>
          </p:cNvPr>
          <p:cNvSpPr txBox="1"/>
          <p:nvPr/>
        </p:nvSpPr>
        <p:spPr>
          <a:xfrm>
            <a:off x="311700" y="6"/>
            <a:ext cx="4174575" cy="31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77" baseline="0" dirty="0" err="1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SandCastle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A435CC-5A94-E4AB-9576-4A7F61007B2B}"/>
              </a:ext>
            </a:extLst>
          </p:cNvPr>
          <p:cNvSpPr txBox="1"/>
          <p:nvPr/>
        </p:nvSpPr>
        <p:spPr>
          <a:xfrm>
            <a:off x="3778370" y="6538362"/>
            <a:ext cx="479773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バンダイナムコスタジオ杯 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| Siv3D </a:t>
            </a:r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ゲームジャム　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11/5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D74D231-31D4-153E-12AD-1AF75EE7D6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-1713068" y="2426177"/>
            <a:ext cx="12570137" cy="2980273"/>
          </a:xfrm>
        </p:spPr>
        <p:txBody>
          <a:bodyPr wrap="square">
            <a:spAutoFit/>
          </a:bodyPr>
          <a:lstStyle/>
          <a:p>
            <a:pPr marL="0" indent="0" algn="ctr">
              <a:lnSpc>
                <a:spcPts val="2600"/>
              </a:lnSpc>
              <a:buNone/>
            </a:pPr>
            <a:r>
              <a:rPr lang="ja-JP" altLang="en-US" sz="7200" b="1" dirty="0">
                <a:solidFill>
                  <a:srgbClr val="FF0000"/>
                </a:solidFill>
                <a:uFill>
                  <a:solidFill>
                    <a:schemeClr val="accent2"/>
                  </a:solidFill>
                </a:uFill>
              </a:rPr>
              <a:t>完成</a:t>
            </a:r>
            <a:r>
              <a:rPr lang="ja-JP" altLang="en-US" sz="7200" b="1" dirty="0">
                <a:uFill>
                  <a:solidFill>
                    <a:schemeClr val="accent2"/>
                  </a:solidFill>
                </a:uFill>
              </a:rPr>
              <a:t>しませんでした</a:t>
            </a:r>
            <a:br>
              <a:rPr lang="en-US" altLang="ja-JP" sz="7200" dirty="0">
                <a:uFill>
                  <a:solidFill>
                    <a:schemeClr val="accent2"/>
                  </a:solidFill>
                </a:uFill>
              </a:rPr>
            </a:br>
            <a:br>
              <a:rPr lang="en-US" altLang="ja-JP" sz="7200" dirty="0">
                <a:uFill>
                  <a:solidFill>
                    <a:schemeClr val="accent2"/>
                  </a:solidFill>
                </a:uFill>
              </a:rPr>
            </a:br>
            <a:br>
              <a:rPr lang="en-US" altLang="ja-JP" sz="7200" dirty="0">
                <a:uFill>
                  <a:solidFill>
                    <a:schemeClr val="accent2"/>
                  </a:solidFill>
                </a:uFill>
              </a:rPr>
            </a:br>
            <a:br>
              <a:rPr lang="en-US" altLang="ja-JP" sz="7200" dirty="0">
                <a:uFill>
                  <a:solidFill>
                    <a:schemeClr val="accent2"/>
                  </a:solidFill>
                </a:uFill>
              </a:rPr>
            </a:br>
            <a:endParaRPr lang="en-US" altLang="ja-JP" sz="2800" dirty="0">
              <a:uFill>
                <a:solidFill>
                  <a:schemeClr val="accent2"/>
                </a:solidFill>
              </a:uFill>
            </a:endParaRPr>
          </a:p>
          <a:p>
            <a:pPr marL="0" indent="0" algn="ctr">
              <a:lnSpc>
                <a:spcPts val="2600"/>
              </a:lnSpc>
              <a:buNone/>
            </a:pPr>
            <a:r>
              <a:rPr lang="ja-JP" altLang="en-US" sz="2800" dirty="0">
                <a:uFill>
                  <a:solidFill>
                    <a:schemeClr val="accent2"/>
                  </a:solidFill>
                </a:uFill>
              </a:rPr>
              <a:t>来週中には完全版を</a:t>
            </a:r>
            <a:r>
              <a:rPr lang="en-US" altLang="ja-JP" sz="2800" dirty="0" err="1">
                <a:uFill>
                  <a:solidFill>
                    <a:schemeClr val="accent2"/>
                  </a:solidFill>
                </a:uFill>
              </a:rPr>
              <a:t>Github</a:t>
            </a:r>
            <a:r>
              <a:rPr lang="ja-JP" altLang="en-US" sz="2800" dirty="0">
                <a:uFill>
                  <a:solidFill>
                    <a:schemeClr val="accent2"/>
                  </a:solidFill>
                </a:uFill>
              </a:rPr>
              <a:t>にあげます</a:t>
            </a:r>
            <a:endParaRPr lang="en-US" altLang="ja-JP" sz="2800" dirty="0">
              <a:uFill>
                <a:solidFill>
                  <a:schemeClr val="accent2"/>
                </a:solidFill>
              </a:uFill>
            </a:endParaRPr>
          </a:p>
          <a:p>
            <a:pPr marL="0" indent="0" algn="ctr">
              <a:lnSpc>
                <a:spcPts val="2600"/>
              </a:lnSpc>
              <a:buNone/>
            </a:pPr>
            <a:r>
              <a:rPr lang="ja-JP" altLang="en-US" sz="2800" dirty="0">
                <a:uFill>
                  <a:solidFill>
                    <a:schemeClr val="accent2"/>
                  </a:solidFill>
                </a:uFill>
              </a:rPr>
              <a:t>（今一番のバグは、無限に掘れてしまうことです）</a:t>
            </a:r>
            <a:endParaRPr lang="en-US" altLang="ja-JP" sz="2800" dirty="0">
              <a:uFill>
                <a:solidFill>
                  <a:schemeClr val="accent2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643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D9C5D-092A-E1B1-1D1F-920A1363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07445-7FC8-B19F-3449-E68D2E735B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7245" y="1422400"/>
            <a:ext cx="8520600" cy="1646574"/>
          </a:xfrm>
        </p:spPr>
        <p:txBody>
          <a:bodyPr>
            <a:spAutoFit/>
          </a:bodyPr>
          <a:lstStyle/>
          <a:p>
            <a:pPr marL="266700" indent="-266700">
              <a:lnSpc>
                <a:spcPts val="2600"/>
              </a:lnSpc>
            </a:pPr>
            <a:r>
              <a:rPr lang="ja-JP" altLang="en-US" dirty="0">
                <a:uFill>
                  <a:solidFill>
                    <a:schemeClr val="accent2"/>
                  </a:solidFill>
                </a:uFill>
              </a:rPr>
              <a:t>身分：社会人（</a:t>
            </a:r>
            <a:r>
              <a:rPr lang="en-US" altLang="ja-JP" dirty="0">
                <a:uFill>
                  <a:solidFill>
                    <a:schemeClr val="accent2"/>
                  </a:solidFill>
                </a:uFill>
              </a:rPr>
              <a:t>23</a:t>
            </a:r>
            <a:r>
              <a:rPr lang="ja-JP" altLang="en-US" dirty="0">
                <a:uFill>
                  <a:solidFill>
                    <a:schemeClr val="accent2"/>
                  </a:solidFill>
                </a:uFill>
              </a:rPr>
              <a:t>卒、</a:t>
            </a:r>
            <a:r>
              <a:rPr lang="en-US" altLang="ja-JP" dirty="0">
                <a:uFill>
                  <a:solidFill>
                    <a:schemeClr val="accent2"/>
                  </a:solidFill>
                </a:uFill>
              </a:rPr>
              <a:t>not </a:t>
            </a:r>
            <a:r>
              <a:rPr lang="ja-JP" altLang="en-US" dirty="0">
                <a:uFill>
                  <a:solidFill>
                    <a:schemeClr val="accent2"/>
                  </a:solidFill>
                </a:uFill>
              </a:rPr>
              <a:t>情報系</a:t>
            </a:r>
            <a:r>
              <a:rPr lang="en-US" altLang="ja-JP" dirty="0">
                <a:uFill>
                  <a:solidFill>
                    <a:schemeClr val="accent2"/>
                  </a:solidFill>
                </a:uFill>
              </a:rPr>
              <a:t>&amp;</a:t>
            </a:r>
            <a:r>
              <a:rPr lang="ja-JP" altLang="en-US" dirty="0">
                <a:uFill>
                  <a:solidFill>
                    <a:schemeClr val="accent2"/>
                  </a:solidFill>
                </a:uFill>
              </a:rPr>
              <a:t>メディア系出身）</a:t>
            </a:r>
            <a:endParaRPr kumimoji="1" lang="en-US" altLang="ja-JP" dirty="0">
              <a:uFill>
                <a:solidFill>
                  <a:schemeClr val="accent2"/>
                </a:solidFill>
              </a:uFill>
            </a:endParaRPr>
          </a:p>
          <a:p>
            <a:pPr marL="266700" indent="-266700">
              <a:lnSpc>
                <a:spcPts val="2600"/>
              </a:lnSpc>
            </a:pPr>
            <a:r>
              <a:rPr kumimoji="1" lang="ja-JP" altLang="en-US" dirty="0">
                <a:uFill>
                  <a:solidFill>
                    <a:schemeClr val="accent2"/>
                  </a:solidFill>
                </a:uFill>
              </a:rPr>
              <a:t>卒論でやったこと：冬期日本の上空の大気場の分類</a:t>
            </a:r>
            <a:endParaRPr kumimoji="1" lang="en-US" altLang="ja-JP" dirty="0">
              <a:uFill>
                <a:solidFill>
                  <a:schemeClr val="accent2"/>
                </a:solidFill>
              </a:uFill>
            </a:endParaRPr>
          </a:p>
          <a:p>
            <a:pPr marL="266700" indent="-266700">
              <a:lnSpc>
                <a:spcPts val="2600"/>
              </a:lnSpc>
            </a:pPr>
            <a:r>
              <a:rPr lang="ja-JP" altLang="en-US" dirty="0">
                <a:uFill>
                  <a:solidFill>
                    <a:schemeClr val="accent2"/>
                  </a:solidFill>
                </a:uFill>
              </a:rPr>
              <a:t>できるかもしれないこと：</a:t>
            </a:r>
            <a:r>
              <a:rPr lang="en-US" altLang="ja-JP" dirty="0">
                <a:uFill>
                  <a:solidFill>
                    <a:schemeClr val="accent2"/>
                  </a:solidFill>
                </a:uFill>
              </a:rPr>
              <a:t>Fortran90/95, C++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8C0AF3-7C31-A7E1-F42D-8B7141190D08}"/>
              </a:ext>
            </a:extLst>
          </p:cNvPr>
          <p:cNvSpPr txBox="1"/>
          <p:nvPr/>
        </p:nvSpPr>
        <p:spPr>
          <a:xfrm>
            <a:off x="311700" y="7"/>
            <a:ext cx="2084991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77" dirty="0" err="1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SandCastle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FEECAB1-AA7A-6D1C-BD15-85B587259A7D}"/>
              </a:ext>
            </a:extLst>
          </p:cNvPr>
          <p:cNvGrpSpPr/>
          <p:nvPr/>
        </p:nvGrpSpPr>
        <p:grpSpPr>
          <a:xfrm>
            <a:off x="307245" y="1032995"/>
            <a:ext cx="2185789" cy="389405"/>
            <a:chOff x="523982" y="1087702"/>
            <a:chExt cx="2185789" cy="58963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C35AF6F-E86B-A21F-31A4-A1C69CAEE248}"/>
                </a:ext>
              </a:extLst>
            </p:cNvPr>
            <p:cNvSpPr/>
            <p:nvPr/>
          </p:nvSpPr>
          <p:spPr>
            <a:xfrm>
              <a:off x="677913" y="1087702"/>
              <a:ext cx="2031858" cy="589637"/>
            </a:xfrm>
            <a:prstGeom prst="rect">
              <a:avLst/>
            </a:prstGeom>
            <a:solidFill>
              <a:srgbClr val="57575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000" b="1" dirty="0">
                  <a:latin typeface="Segoe UI" panose="020B0502040204020203" pitchFamily="34" charset="0"/>
                  <a:ea typeface="Noto Sans JP" panose="020B0500000000000000" pitchFamily="34" charset="-128"/>
                </a:rPr>
                <a:t>自己紹介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6EDA18-73A0-A0AA-84EF-730E556517C5}"/>
                </a:ext>
              </a:extLst>
            </p:cNvPr>
            <p:cNvSpPr/>
            <p:nvPr/>
          </p:nvSpPr>
          <p:spPr>
            <a:xfrm>
              <a:off x="523982" y="1087702"/>
              <a:ext cx="153931" cy="589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9D89141-27C5-970C-AF71-D0F5ADBE7EE1}"/>
              </a:ext>
            </a:extLst>
          </p:cNvPr>
          <p:cNvSpPr/>
          <p:nvPr/>
        </p:nvSpPr>
        <p:spPr>
          <a:xfrm>
            <a:off x="363903" y="5435601"/>
            <a:ext cx="8438895" cy="969864"/>
          </a:xfrm>
          <a:prstGeom prst="roundRect">
            <a:avLst/>
          </a:prstGeom>
          <a:solidFill>
            <a:schemeClr val="accent2"/>
          </a:solidFill>
          <a:ln w="76200"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ja-JP" altLang="en-US" sz="2000" b="1" dirty="0">
                <a:latin typeface="Segoe UI "/>
                <a:ea typeface="Noto Sans JP" panose="020B0500000000000000" pitchFamily="34" charset="-128"/>
              </a:rPr>
              <a:t>特定の条件下で、重ねたことに価値がある陣取りゲーム</a:t>
            </a:r>
            <a:endParaRPr lang="en-US" altLang="ja-JP" sz="2000" b="1" dirty="0">
              <a:latin typeface="Segoe UI "/>
              <a:ea typeface="Noto Sans JP" panose="020B05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FDB23D3-8E27-D44B-B59F-8D08C9A37966}"/>
              </a:ext>
            </a:extLst>
          </p:cNvPr>
          <p:cNvSpPr txBox="1">
            <a:spLocks/>
          </p:cNvSpPr>
          <p:nvPr/>
        </p:nvSpPr>
        <p:spPr>
          <a:xfrm>
            <a:off x="282198" y="3424512"/>
            <a:ext cx="8607360" cy="197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3249" marR="0" lvl="0" indent="-228606" algn="l" rtl="0" eaLnBrk="1" hangingPunct="1">
              <a:lnSpc>
                <a:spcPct val="115000"/>
              </a:lnSpc>
              <a:spcBef>
                <a:spcPts val="554"/>
              </a:spcBef>
              <a:spcAft>
                <a:spcPts val="554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n"/>
              <a:defRPr kumimoji="1" sz="2000" b="0" i="0" u="none" strike="noStrike" cap="none" baseline="0">
                <a:solidFill>
                  <a:schemeClr val="bg2"/>
                </a:solidFill>
                <a:latin typeface="Segoe UI" panose="020B0502040204020203" pitchFamily="34" charset="0"/>
                <a:ea typeface="Noto Sans JP" panose="020B0500000000000000" pitchFamily="34" charset="-128"/>
                <a:cs typeface="Meiryo"/>
                <a:sym typeface="Meiryo"/>
              </a:defRPr>
            </a:lvl1pPr>
            <a:lvl2pPr marL="659440" marR="0" lvl="1" indent="-205159" algn="l" rtl="0" eaLnBrk="1" hangingPunct="1">
              <a:lnSpc>
                <a:spcPct val="115000"/>
              </a:lnSpc>
              <a:spcBef>
                <a:spcPts val="554"/>
              </a:spcBef>
              <a:spcAft>
                <a:spcPts val="554"/>
              </a:spcAft>
              <a:buClr>
                <a:schemeClr val="accent1"/>
              </a:buClr>
              <a:buSzPct val="130000"/>
              <a:buFont typeface="Meiryo UI" panose="020B0604030504040204" pitchFamily="50" charset="-128"/>
              <a:buChar char="﹘"/>
              <a:defRPr kumimoji="1" sz="1800" b="0" i="0" u="none" strike="noStrike" cap="none" baseline="0">
                <a:solidFill>
                  <a:schemeClr val="bg2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Noto Sans" panose="020B0502040504020204" pitchFamily="34" charset="0"/>
                <a:sym typeface="Meiryo"/>
              </a:defRPr>
            </a:lvl2pPr>
            <a:lvl3pPr marL="1266124" marR="0" lvl="2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 kumimoji="1" sz="1292" b="0" i="0" u="none" strike="noStrike" cap="none" baseline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688165" marR="0" lvl="3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●"/>
              <a:defRPr kumimoji="1" sz="1292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110207" marR="0" lvl="4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 kumimoji="1" sz="1292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532248" marR="0" lvl="5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 kumimoji="1" sz="1292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2954289" marR="0" lvl="6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●"/>
              <a:defRPr kumimoji="1" sz="1292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376331" marR="0" lvl="7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○"/>
              <a:defRPr kumimoji="1" sz="1292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3798372" marR="0" lvl="8" indent="-29308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Char char="■"/>
              <a:defRPr kumimoji="1" sz="1292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266700" indent="-266700">
              <a:lnSpc>
                <a:spcPts val="2600"/>
              </a:lnSpc>
            </a:pPr>
            <a:r>
              <a:rPr lang="ja-JP" altLang="en-US" dirty="0"/>
              <a:t>一つの画面で完結するパズルゲームがいい！ブロックスみたいなゲームが作りたい！スコアアタックなら何度も遊べそう！</a:t>
            </a:r>
            <a:endParaRPr lang="en-US" altLang="ja-JP" dirty="0"/>
          </a:p>
          <a:p>
            <a:pPr marL="266700" indent="-266700">
              <a:lnSpc>
                <a:spcPts val="2600"/>
              </a:lnSpc>
            </a:pPr>
            <a:r>
              <a:rPr lang="ja-JP" altLang="en-US" dirty="0"/>
              <a:t>ブロックを重ねたいな～！（</a:t>
            </a:r>
            <a:r>
              <a:rPr lang="ja-JP" altLang="en-US" b="1" dirty="0"/>
              <a:t>敗因</a:t>
            </a:r>
            <a:r>
              <a:rPr lang="en-US" altLang="ja-JP" b="1" dirty="0"/>
              <a:t>1</a:t>
            </a:r>
            <a:r>
              <a:rPr lang="ja-JP" altLang="en-US" dirty="0"/>
              <a:t>）</a:t>
            </a:r>
            <a:endParaRPr lang="en-US" altLang="ja-JP" dirty="0"/>
          </a:p>
          <a:p>
            <a:pPr marL="266700" indent="-266700">
              <a:lnSpc>
                <a:spcPts val="2600"/>
              </a:lnSpc>
            </a:pPr>
            <a:r>
              <a:rPr lang="ja-JP" altLang="en-US" dirty="0"/>
              <a:t>グリッドなら楽そうだな～！（</a:t>
            </a:r>
            <a:r>
              <a:rPr lang="ja-JP" altLang="en-US" b="1" dirty="0"/>
              <a:t>敗因</a:t>
            </a:r>
            <a:r>
              <a:rPr lang="en-US" altLang="ja-JP" b="1" dirty="0"/>
              <a:t>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7D709B9-8FB9-4930-3D45-2B84071EA6E8}"/>
              </a:ext>
            </a:extLst>
          </p:cNvPr>
          <p:cNvGrpSpPr/>
          <p:nvPr/>
        </p:nvGrpSpPr>
        <p:grpSpPr>
          <a:xfrm>
            <a:off x="307245" y="3024246"/>
            <a:ext cx="2185789" cy="389404"/>
            <a:chOff x="523982" y="1087702"/>
            <a:chExt cx="2185789" cy="58963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5645402-164B-E413-DAAD-9D3408F77373}"/>
                </a:ext>
              </a:extLst>
            </p:cNvPr>
            <p:cNvSpPr/>
            <p:nvPr/>
          </p:nvSpPr>
          <p:spPr>
            <a:xfrm>
              <a:off x="677913" y="1087702"/>
              <a:ext cx="2031858" cy="589635"/>
            </a:xfrm>
            <a:prstGeom prst="rect">
              <a:avLst/>
            </a:prstGeom>
            <a:solidFill>
              <a:srgbClr val="57575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000" b="1" dirty="0">
                  <a:latin typeface="Segoe UI" panose="020B0502040204020203" pitchFamily="34" charset="0"/>
                  <a:ea typeface="Noto Sans JP" panose="020B0500000000000000" pitchFamily="34" charset="-128"/>
                </a:rPr>
                <a:t>ゲームについて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7FD49D-D45B-503A-1123-C0797FE6FDEA}"/>
                </a:ext>
              </a:extLst>
            </p:cNvPr>
            <p:cNvSpPr/>
            <p:nvPr/>
          </p:nvSpPr>
          <p:spPr>
            <a:xfrm>
              <a:off x="523982" y="1087702"/>
              <a:ext cx="153931" cy="589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68DCEE-EC25-B92A-8BFC-639C9E07DAAD}"/>
              </a:ext>
            </a:extLst>
          </p:cNvPr>
          <p:cNvSpPr txBox="1"/>
          <p:nvPr/>
        </p:nvSpPr>
        <p:spPr>
          <a:xfrm>
            <a:off x="3778370" y="6538362"/>
            <a:ext cx="479773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バンダイナムコスタジオ杯 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| Siv3D </a:t>
            </a:r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ゲームジャム　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11/5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09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DECC819-9DB0-B229-56BB-FAD2A90E7513}"/>
              </a:ext>
            </a:extLst>
          </p:cNvPr>
          <p:cNvGrpSpPr/>
          <p:nvPr/>
        </p:nvGrpSpPr>
        <p:grpSpPr>
          <a:xfrm>
            <a:off x="307245" y="1032995"/>
            <a:ext cx="2366943" cy="389405"/>
            <a:chOff x="523982" y="1087702"/>
            <a:chExt cx="2366943" cy="58963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DD47C41-AE0F-7DC7-CA3B-274059377E99}"/>
                </a:ext>
              </a:extLst>
            </p:cNvPr>
            <p:cNvSpPr/>
            <p:nvPr/>
          </p:nvSpPr>
          <p:spPr>
            <a:xfrm>
              <a:off x="677912" y="1087702"/>
              <a:ext cx="2213013" cy="589637"/>
            </a:xfrm>
            <a:prstGeom prst="rect">
              <a:avLst/>
            </a:prstGeom>
            <a:solidFill>
              <a:srgbClr val="57575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000" b="1" dirty="0">
                  <a:latin typeface="Segoe UI" panose="020B0502040204020203" pitchFamily="34" charset="0"/>
                  <a:ea typeface="Noto Sans JP" panose="020B0500000000000000" pitchFamily="34" charset="-128"/>
                </a:rPr>
                <a:t>今回の目標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9FAF9D6-410C-8DB6-7D88-6D0F1F5F8F53}"/>
                </a:ext>
              </a:extLst>
            </p:cNvPr>
            <p:cNvSpPr/>
            <p:nvPr/>
          </p:nvSpPr>
          <p:spPr>
            <a:xfrm>
              <a:off x="523982" y="1087702"/>
              <a:ext cx="153931" cy="589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38F037-2495-085E-B608-6CE44049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制作について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9CCD68-0BA3-F4B1-73E1-A9B6A6B74C3D}"/>
              </a:ext>
            </a:extLst>
          </p:cNvPr>
          <p:cNvSpPr txBox="1"/>
          <p:nvPr/>
        </p:nvSpPr>
        <p:spPr>
          <a:xfrm>
            <a:off x="311700" y="6"/>
            <a:ext cx="2493145" cy="31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77" baseline="0" dirty="0" err="1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SandCastle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4B34A59A-BCC2-3656-E054-4C5A947C83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7245" y="4189574"/>
            <a:ext cx="8520600" cy="2133887"/>
          </a:xfrm>
        </p:spPr>
        <p:txBody>
          <a:bodyPr>
            <a:spAutoFit/>
          </a:bodyPr>
          <a:lstStyle/>
          <a:p>
            <a:pPr marL="266700" indent="-266700">
              <a:lnSpc>
                <a:spcPts val="2600"/>
              </a:lnSpc>
            </a:pPr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git</a:t>
            </a:r>
            <a:r>
              <a:rPr lang="ja-JP" altLang="en-US" dirty="0"/>
              <a:t>の知識が身についた</a:t>
            </a:r>
            <a:endParaRPr lang="en-US" altLang="ja-JP" dirty="0"/>
          </a:p>
          <a:p>
            <a:pPr marL="266700" indent="-266700">
              <a:lnSpc>
                <a:spcPts val="2600"/>
              </a:lnSpc>
            </a:pPr>
            <a:r>
              <a:rPr lang="ja-JP" altLang="en-US" dirty="0"/>
              <a:t>設計の重要さが身に染みた</a:t>
            </a:r>
            <a:endParaRPr lang="en-US" altLang="ja-JP" dirty="0"/>
          </a:p>
          <a:p>
            <a:pPr marL="266700" indent="-266700">
              <a:lnSpc>
                <a:spcPts val="2600"/>
              </a:lnSpc>
            </a:pPr>
            <a:r>
              <a:rPr lang="ja-JP" altLang="en-US" dirty="0"/>
              <a:t>いろんな人の開発や作品を見れて刺激になった</a:t>
            </a:r>
            <a:endParaRPr lang="en-US" altLang="ja-JP" dirty="0"/>
          </a:p>
          <a:p>
            <a:pPr marL="266700" indent="-266700">
              <a:lnSpc>
                <a:spcPts val="2600"/>
              </a:lnSpc>
            </a:pPr>
            <a:r>
              <a:rPr lang="ja-JP" altLang="en-US" strike="sngStrike" dirty="0"/>
              <a:t>転職用のポートフォリオが増える</a:t>
            </a:r>
            <a:endParaRPr lang="en-US" altLang="ja-JP" strike="sngStrike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34ADA7B-851E-52EC-7F27-1653A64198FC}"/>
              </a:ext>
            </a:extLst>
          </p:cNvPr>
          <p:cNvGrpSpPr/>
          <p:nvPr/>
        </p:nvGrpSpPr>
        <p:grpSpPr>
          <a:xfrm>
            <a:off x="307245" y="3797054"/>
            <a:ext cx="3065399" cy="389405"/>
            <a:chOff x="523982" y="1087702"/>
            <a:chExt cx="3065399" cy="589637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8D1EA31-F32D-FEFB-B053-1EA0A9A4592F}"/>
                </a:ext>
              </a:extLst>
            </p:cNvPr>
            <p:cNvSpPr/>
            <p:nvPr/>
          </p:nvSpPr>
          <p:spPr>
            <a:xfrm>
              <a:off x="677912" y="1087702"/>
              <a:ext cx="2911469" cy="589637"/>
            </a:xfrm>
            <a:prstGeom prst="rect">
              <a:avLst/>
            </a:prstGeom>
            <a:solidFill>
              <a:srgbClr val="57575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000" b="1" dirty="0">
                  <a:latin typeface="Segoe UI" panose="020B0502040204020203" pitchFamily="34" charset="0"/>
                  <a:ea typeface="Noto Sans JP" panose="020B0500000000000000" pitchFamily="34" charset="-128"/>
                </a:rPr>
                <a:t>参加してよかったこと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3E846C5-8E5C-31FE-35BA-1AACFBF0A5FA}"/>
                </a:ext>
              </a:extLst>
            </p:cNvPr>
            <p:cNvSpPr/>
            <p:nvPr/>
          </p:nvSpPr>
          <p:spPr>
            <a:xfrm>
              <a:off x="523982" y="1087702"/>
              <a:ext cx="153931" cy="589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EB3755-9BBE-9D55-26E8-7A7E6A909B69}"/>
              </a:ext>
            </a:extLst>
          </p:cNvPr>
          <p:cNvSpPr txBox="1"/>
          <p:nvPr/>
        </p:nvSpPr>
        <p:spPr>
          <a:xfrm>
            <a:off x="3778370" y="6538362"/>
            <a:ext cx="479773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バンダイナムコスタジオ杯 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| Siv3D </a:t>
            </a:r>
            <a:r>
              <a:rPr kumimoji="1" lang="ja-JP" altLang="en-US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ゲームジャム　</a:t>
            </a:r>
            <a:r>
              <a:rPr kumimoji="1" lang="en-US" altLang="ja-JP" sz="1477" baseline="0" dirty="0">
                <a:solidFill>
                  <a:schemeClr val="bg1"/>
                </a:solidFill>
                <a:latin typeface="Segoe UI" panose="020B0502040204020203" pitchFamily="34" charset="0"/>
                <a:ea typeface="Noto Sans JP" panose="020B0500000000000000" pitchFamily="34" charset="-128"/>
              </a:rPr>
              <a:t>11/5</a:t>
            </a:r>
            <a:endParaRPr kumimoji="1" lang="ja-JP" altLang="en-US" sz="1477" baseline="0" dirty="0">
              <a:solidFill>
                <a:schemeClr val="bg1"/>
              </a:solidFill>
              <a:latin typeface="Segoe UI" panose="020B0502040204020203" pitchFamily="34" charset="0"/>
              <a:ea typeface="Noto Sans JP" panose="020B0500000000000000" pitchFamily="34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88E0541-32AB-73E4-DB6C-911CA44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12365"/>
              </p:ext>
            </p:extLst>
          </p:nvPr>
        </p:nvGraphicFramePr>
        <p:xfrm>
          <a:off x="307245" y="1536957"/>
          <a:ext cx="8520599" cy="2209800"/>
        </p:xfrm>
        <a:graphic>
          <a:graphicData uri="http://schemas.openxmlformats.org/drawingml/2006/table">
            <a:tbl>
              <a:tblPr/>
              <a:tblGrid>
                <a:gridCol w="3669532">
                  <a:extLst>
                    <a:ext uri="{9D8B030D-6E8A-4147-A177-3AD203B41FA5}">
                      <a16:colId xmlns:a16="http://schemas.microsoft.com/office/drawing/2014/main" val="1935748449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4007128689"/>
                    </a:ext>
                  </a:extLst>
                </a:gridCol>
                <a:gridCol w="3617489">
                  <a:extLst>
                    <a:ext uri="{9D8B030D-6E8A-4147-A177-3AD203B41FA5}">
                      <a16:colId xmlns:a16="http://schemas.microsoft.com/office/drawing/2014/main" val="43418359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sz="1600" b="1" i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目標</a:t>
                      </a:r>
                      <a:endParaRPr lang="ja-JP" alt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評価</a:t>
                      </a:r>
                      <a:r>
                        <a:rPr lang="ja-JP" altLang="en-US" sz="1600" b="1" i="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ja-JP" alt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b="1" i="0" dirty="0">
                          <a:solidFill>
                            <a:srgbClr val="FFFFFF"/>
                          </a:solidFill>
                          <a:effectLst/>
                        </a:rPr>
                        <a:t>備考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45458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r>
                        <a:rPr lang="ja-JP" altLang="en-US" sz="2000" b="1" dirty="0">
                          <a:solidFill>
                            <a:srgbClr val="FF0000"/>
                          </a:solidFill>
                        </a:rPr>
                        <a:t>絶対</a:t>
                      </a:r>
                      <a:r>
                        <a:rPr lang="ja-JP" altLang="en-US" sz="2000" b="1" dirty="0"/>
                        <a:t>に提出はする</a:t>
                      </a:r>
                      <a:endParaRPr lang="en-US" altLang="ja-JP" sz="2000" b="1" dirty="0"/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 b="1" dirty="0"/>
                        <a:t>◎</a:t>
                      </a:r>
                      <a:r>
                        <a:rPr lang="ja-JP" altLang="en-US" sz="16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ja-JP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今回は正直これが目標だったのでよし。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1331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2000" b="1" dirty="0"/>
                        <a:t>徹夜しない</a:t>
                      </a:r>
                      <a:endParaRPr lang="en-US" altLang="ja-JP" sz="2000" b="1" dirty="0"/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〇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期間中</a:t>
                      </a: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割は</a:t>
                      </a:r>
                      <a: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時間睡眠がとれた。</a:t>
                      </a:r>
                      <a:b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社会人なので気軽に徹夜ができない。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46258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難しいことはやらない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600" b="1" dirty="0"/>
                        <a:t>×</a:t>
                      </a:r>
                      <a:r>
                        <a:rPr lang="ja-JP" altLang="en-US" sz="16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ja-JP" alt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ほかのすごい人たちと比べようとしないこと。</a:t>
                      </a:r>
                      <a:br>
                        <a:rPr lang="en-US" altLang="ja-JP" b="0" i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ja-JP" altLang="en-US" b="0" i="0" dirty="0">
                          <a:solidFill>
                            <a:srgbClr val="000000"/>
                          </a:solidFill>
                          <a:effectLst/>
                        </a:rPr>
                        <a:t>やりたいことの難易度が把握できなかった。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88997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44CC519-88E7-ECF7-6CC8-218FC067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268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 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4870"/>
      </p:ext>
    </p:extLst>
  </p:cSld>
  <p:clrMapOvr>
    <a:masterClrMapping/>
  </p:clrMapOvr>
</p:sld>
</file>

<file path=ppt/theme/theme1.xml><?xml version="1.0" encoding="utf-8"?>
<a:theme xmlns:a="http://schemas.openxmlformats.org/drawingml/2006/main" name="オレンジ">
  <a:themeElements>
    <a:clrScheme name="分野発表_konton">
      <a:dk1>
        <a:sysClr val="windowText" lastClr="000000"/>
      </a:dk1>
      <a:lt1>
        <a:sysClr val="window" lastClr="FFFFFF"/>
      </a:lt1>
      <a:dk2>
        <a:srgbClr val="001E43"/>
      </a:dk2>
      <a:lt2>
        <a:srgbClr val="E7E6E6"/>
      </a:lt2>
      <a:accent1>
        <a:srgbClr val="0A6188"/>
      </a:accent1>
      <a:accent2>
        <a:srgbClr val="E42A8F"/>
      </a:accent2>
      <a:accent3>
        <a:srgbClr val="FDF8F0"/>
      </a:accent3>
      <a:accent4>
        <a:srgbClr val="F2C849"/>
      </a:accent4>
      <a:accent5>
        <a:srgbClr val="603CFF"/>
      </a:accent5>
      <a:accent6>
        <a:srgbClr val="37EE9E"/>
      </a:accent6>
      <a:hlink>
        <a:srgbClr val="FF59A1"/>
      </a:hlink>
      <a:folHlink>
        <a:srgbClr val="552646"/>
      </a:folHlink>
    </a:clrScheme>
    <a:fontScheme name="卒論方針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" id="{D022EAB1-5B71-400E-84AC-47B32E179D46}" vid="{870A49F1-0FE2-4F21-8DFD-D387E08B652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ccd5da-7a8e-4f8e-b8ca-2efd80ca62c5" xsi:nil="true"/>
    <lcf76f155ced4ddcb4097134ff3c332f xmlns="fb0c71bd-28a2-4b9a-b55a-ffeb6323434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EE2E1AA3CF6524C9BF012B3BD5F8AD1" ma:contentTypeVersion="17" ma:contentTypeDescription="新しいドキュメントを作成します。" ma:contentTypeScope="" ma:versionID="c5b558b9cd32ded8fbe5dbdba3378601">
  <xsd:schema xmlns:xsd="http://www.w3.org/2001/XMLSchema" xmlns:xs="http://www.w3.org/2001/XMLSchema" xmlns:p="http://schemas.microsoft.com/office/2006/metadata/properties" xmlns:ns2="fb0c71bd-28a2-4b9a-b55a-ffeb63234344" xmlns:ns3="f1ccd5da-7a8e-4f8e-b8ca-2efd80ca62c5" targetNamespace="http://schemas.microsoft.com/office/2006/metadata/properties" ma:root="true" ma:fieldsID="016ee77cd0c2ef651949a8bb4b6fbf19" ns2:_="" ns3:_="">
    <xsd:import namespace="fb0c71bd-28a2-4b9a-b55a-ffeb63234344"/>
    <xsd:import namespace="f1ccd5da-7a8e-4f8e-b8ca-2efd80ca62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c71bd-28a2-4b9a-b55a-ffeb632343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2f566ec5-32a6-4ec1-8c14-5dab5ced45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cd5da-7a8e-4f8e-b8ca-2efd80ca62c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d46649b-d354-4c58-852c-073efb340c88}" ma:internalName="TaxCatchAll" ma:showField="CatchAllData" ma:web="f1ccd5da-7a8e-4f8e-b8ca-2efd80ca62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C4CAC-6FEE-4BC5-9EED-247A88BEE8A7}">
  <ds:schemaRefs>
    <ds:schemaRef ds:uri="http://schemas.microsoft.com/office/2006/metadata/properties"/>
    <ds:schemaRef ds:uri="http://schemas.microsoft.com/office/infopath/2007/PartnerControls"/>
    <ds:schemaRef ds:uri="f1ccd5da-7a8e-4f8e-b8ca-2efd80ca62c5"/>
    <ds:schemaRef ds:uri="fb0c71bd-28a2-4b9a-b55a-ffeb63234344"/>
  </ds:schemaRefs>
</ds:datastoreItem>
</file>

<file path=customXml/itemProps2.xml><?xml version="1.0" encoding="utf-8"?>
<ds:datastoreItem xmlns:ds="http://schemas.openxmlformats.org/officeDocument/2006/customXml" ds:itemID="{9665EB38-7BA9-4F79-A513-115698E136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8D7A50-A5A8-4EAB-A9C9-E8CDAF7318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c71bd-28a2-4b9a-b55a-ffeb63234344"/>
    <ds:schemaRef ds:uri="f1ccd5da-7a8e-4f8e-b8ca-2efd80ca6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6458</TotalTime>
  <Words>287</Words>
  <Application>Microsoft Office PowerPoint</Application>
  <PresentationFormat>画面に合わせる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5" baseType="lpstr">
      <vt:lpstr>Meiryo UI</vt:lpstr>
      <vt:lpstr>Noto Sans JP</vt:lpstr>
      <vt:lpstr>Segoe UI </vt:lpstr>
      <vt:lpstr>メイリオ</vt:lpstr>
      <vt:lpstr>メイリオ</vt:lpstr>
      <vt:lpstr>游ゴシック</vt:lpstr>
      <vt:lpstr>Arial</vt:lpstr>
      <vt:lpstr>Segoe UI</vt:lpstr>
      <vt:lpstr>Wingdings</vt:lpstr>
      <vt:lpstr>オレンジ</vt:lpstr>
      <vt:lpstr>バンダイナムコスタジオ杯   Siv3D ゲームジャム　</vt:lpstr>
      <vt:lpstr>はじめに</vt:lpstr>
      <vt:lpstr>はじめに</vt:lpstr>
      <vt:lpstr>Introduction</vt:lpstr>
      <vt:lpstr>制作について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卒業論文方針発表の たいとるぽよ～</dc:title>
  <dc:creator>EndoNatsuki</dc:creator>
  <cp:lastModifiedBy>遠藤南月</cp:lastModifiedBy>
  <cp:revision>67</cp:revision>
  <dcterms:created xsi:type="dcterms:W3CDTF">2022-06-08T04:08:04Z</dcterms:created>
  <dcterms:modified xsi:type="dcterms:W3CDTF">2023-11-05T06:30:41Z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0x0101008EE2E1AA3CF6524C9BF012B3BD5F8AD1</vt:lpwstr>
  </property>
</Properties>
</file>