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vit Singh" initials="TS" lastIdx="1" clrIdx="0">
    <p:extLst>
      <p:ext uri="{19B8F6BF-5375-455C-9EA6-DF929625EA0E}">
        <p15:presenceInfo xmlns:p15="http://schemas.microsoft.com/office/powerpoint/2012/main" userId="a0e393105bd883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4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68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1D56019-B704-40B0-AD9C-339CA7566B64}"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402636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3228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648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00277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8427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4091959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1478499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68837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75634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56019-B704-40B0-AD9C-339CA7566B64}"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29018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56019-B704-40B0-AD9C-339CA7566B64}"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9389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56019-B704-40B0-AD9C-339CA7566B64}"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84076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56019-B704-40B0-AD9C-339CA7566B64}"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257885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56019-B704-40B0-AD9C-339CA7566B64}"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173519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56019-B704-40B0-AD9C-339CA7566B64}"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399047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56019-B704-40B0-AD9C-339CA7566B64}"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47152-6E1D-48AC-9B64-4E609EE8ED61}" type="slidenum">
              <a:rPr lang="en-IN" smtClean="0"/>
              <a:t>‹#›</a:t>
            </a:fld>
            <a:endParaRPr lang="en-IN"/>
          </a:p>
        </p:txBody>
      </p:sp>
    </p:spTree>
    <p:extLst>
      <p:ext uri="{BB962C8B-B14F-4D97-AF65-F5344CB8AC3E}">
        <p14:creationId xmlns:p14="http://schemas.microsoft.com/office/powerpoint/2010/main" val="44561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1D56019-B704-40B0-AD9C-339CA7566B64}" type="datetimeFigureOut">
              <a:rPr lang="en-IN" smtClean="0"/>
              <a:t>12-05-2022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3547152-6E1D-48AC-9B64-4E609EE8ED61}" type="slidenum">
              <a:rPr lang="en-IN" smtClean="0"/>
              <a:t>‹#›</a:t>
            </a:fld>
            <a:endParaRPr lang="en-IN"/>
          </a:p>
        </p:txBody>
      </p:sp>
    </p:spTree>
    <p:extLst>
      <p:ext uri="{BB962C8B-B14F-4D97-AF65-F5344CB8AC3E}">
        <p14:creationId xmlns:p14="http://schemas.microsoft.com/office/powerpoint/2010/main" val="27775152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ranslate.google.com/website?sl=sv&amp;tl=en&amp;hl=en&amp;prev=search&amp;u=http://kinrate.com/" TargetMode="External"/><Relationship Id="rId2" Type="http://schemas.openxmlformats.org/officeDocument/2006/relationships/hyperlink" Target="https://sv-m-wikipedia-org.translate.goog/wiki/Goat_Simulator?_x_tr_sl=sv&amp;_x_tr_tl=en&amp;_x_tr_hl=en&amp;_x_tr_pto=sc" TargetMode="External"/><Relationship Id="rId1" Type="http://schemas.openxmlformats.org/officeDocument/2006/relationships/slideLayout" Target="../slideLayouts/slideLayout7.xml"/><Relationship Id="rId4" Type="http://schemas.openxmlformats.org/officeDocument/2006/relationships/hyperlink" Target="https://sv-m-wikipedia-org.translate.goog/wiki/Internet_Game_Database?_x_tr_sl=sv&amp;_x_tr_tl=en&amp;_x_tr_hl=en&amp;_x_tr_pto=sc#cite_note-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0488-77C4-2134-BAE9-03E043F298AD}"/>
              </a:ext>
            </a:extLst>
          </p:cNvPr>
          <p:cNvSpPr>
            <a:spLocks noGrp="1"/>
          </p:cNvSpPr>
          <p:nvPr>
            <p:ph type="ctrTitle"/>
          </p:nvPr>
        </p:nvSpPr>
        <p:spPr>
          <a:xfrm>
            <a:off x="2095500" y="947056"/>
            <a:ext cx="8001000" cy="2971801"/>
          </a:xfrm>
        </p:spPr>
        <p:txBody>
          <a:bodyPr>
            <a:normAutofit fontScale="90000"/>
          </a:bodyPr>
          <a:lstStyle/>
          <a:p>
            <a:pPr algn="ctr"/>
            <a:r>
              <a:rPr lang="en-IN" sz="6600" dirty="0">
                <a:latin typeface="Algerian" panose="04020705040A02060702" pitchFamily="82" charset="0"/>
              </a:rPr>
              <a:t>WEB Technology project:</a:t>
            </a:r>
            <a:br>
              <a:rPr lang="en-IN" sz="6600" dirty="0">
                <a:latin typeface="Algerian" panose="04020705040A02060702" pitchFamily="82" charset="0"/>
              </a:rPr>
            </a:br>
            <a:r>
              <a:rPr lang="en-IN" sz="6600" dirty="0" err="1">
                <a:latin typeface="Algerian" panose="04020705040A02060702" pitchFamily="82" charset="0"/>
              </a:rPr>
              <a:t>GAmexcorner</a:t>
            </a:r>
            <a:endParaRPr lang="en-IN" sz="6600" dirty="0">
              <a:latin typeface="Algerian" panose="04020705040A02060702" pitchFamily="82" charset="0"/>
            </a:endParaRPr>
          </a:p>
        </p:txBody>
      </p:sp>
      <p:sp>
        <p:nvSpPr>
          <p:cNvPr id="3" name="Subtitle 2">
            <a:extLst>
              <a:ext uri="{FF2B5EF4-FFF2-40B4-BE49-F238E27FC236}">
                <a16:creationId xmlns:a16="http://schemas.microsoft.com/office/drawing/2014/main" id="{C804C2B7-47F8-F463-C5ED-65B42506FD1E}"/>
              </a:ext>
            </a:extLst>
          </p:cNvPr>
          <p:cNvSpPr>
            <a:spLocks noGrp="1"/>
          </p:cNvSpPr>
          <p:nvPr>
            <p:ph type="subTitle" idx="1"/>
          </p:nvPr>
        </p:nvSpPr>
        <p:spPr>
          <a:xfrm>
            <a:off x="5299754" y="4224868"/>
            <a:ext cx="6400800" cy="1947333"/>
          </a:xfrm>
        </p:spPr>
        <p:txBody>
          <a:bodyPr>
            <a:normAutofit fontScale="92500" lnSpcReduction="20000"/>
          </a:bodyPr>
          <a:lstStyle/>
          <a:p>
            <a:pPr algn="r"/>
            <a:r>
              <a:rPr lang="en-IN" sz="4400" dirty="0">
                <a:latin typeface="Algerian" panose="04020705040A02060702" pitchFamily="82" charset="0"/>
              </a:rPr>
              <a:t>By: Tanvit Singh</a:t>
            </a:r>
          </a:p>
          <a:p>
            <a:pPr algn="r"/>
            <a:r>
              <a:rPr lang="en-IN" sz="4400" dirty="0">
                <a:latin typeface="Algerian" panose="04020705040A02060702" pitchFamily="82" charset="0"/>
              </a:rPr>
              <a:t>                                20cs3065   </a:t>
            </a:r>
          </a:p>
        </p:txBody>
      </p:sp>
    </p:spTree>
    <p:extLst>
      <p:ext uri="{BB962C8B-B14F-4D97-AF65-F5344CB8AC3E}">
        <p14:creationId xmlns:p14="http://schemas.microsoft.com/office/powerpoint/2010/main" val="39950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7D569-38AF-5630-AFDA-67D7B911A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85" y="496439"/>
            <a:ext cx="8119730" cy="5055782"/>
          </a:xfrm>
          <a:prstGeom prst="rect">
            <a:avLst/>
          </a:prstGeom>
        </p:spPr>
      </p:pic>
      <p:sp>
        <p:nvSpPr>
          <p:cNvPr id="7" name="TextBox 6">
            <a:extLst>
              <a:ext uri="{FF2B5EF4-FFF2-40B4-BE49-F238E27FC236}">
                <a16:creationId xmlns:a16="http://schemas.microsoft.com/office/drawing/2014/main" id="{E5457345-AD83-00F1-BDAF-32401144F91E}"/>
              </a:ext>
            </a:extLst>
          </p:cNvPr>
          <p:cNvSpPr txBox="1"/>
          <p:nvPr/>
        </p:nvSpPr>
        <p:spPr>
          <a:xfrm>
            <a:off x="4343401" y="5934670"/>
            <a:ext cx="2917370" cy="1477328"/>
          </a:xfrm>
          <a:prstGeom prst="rect">
            <a:avLst/>
          </a:prstGeom>
          <a:noFill/>
        </p:spPr>
        <p:txBody>
          <a:bodyPr wrap="square" rtlCol="0">
            <a:spAutoFit/>
          </a:bodyPr>
          <a:lstStyle/>
          <a:p>
            <a:pPr algn="ctr"/>
            <a:r>
              <a:rPr lang="en-IN" dirty="0"/>
              <a:t>HOMEPAGE LOOK</a:t>
            </a:r>
          </a:p>
          <a:p>
            <a:pPr algn="ctr"/>
            <a:r>
              <a:rPr lang="en-IN" dirty="0"/>
              <a:t>MY all time favourite Games</a:t>
            </a:r>
          </a:p>
          <a:p>
            <a:pPr algn="ctr"/>
            <a:endParaRPr lang="en-IN" dirty="0"/>
          </a:p>
          <a:p>
            <a:r>
              <a:rPr lang="en-IN" dirty="0"/>
              <a:t> </a:t>
            </a:r>
          </a:p>
        </p:txBody>
      </p:sp>
    </p:spTree>
    <p:extLst>
      <p:ext uri="{BB962C8B-B14F-4D97-AF65-F5344CB8AC3E}">
        <p14:creationId xmlns:p14="http://schemas.microsoft.com/office/powerpoint/2010/main" val="96383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156A9-3D13-2A5A-B14B-6A26D9B8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289" y="230004"/>
            <a:ext cx="7612912" cy="5709684"/>
          </a:xfrm>
          <a:prstGeom prst="rect">
            <a:avLst/>
          </a:prstGeom>
        </p:spPr>
      </p:pic>
      <p:sp>
        <p:nvSpPr>
          <p:cNvPr id="4" name="TextBox 3">
            <a:extLst>
              <a:ext uri="{FF2B5EF4-FFF2-40B4-BE49-F238E27FC236}">
                <a16:creationId xmlns:a16="http://schemas.microsoft.com/office/drawing/2014/main" id="{D962D0F3-7AA6-6768-94B9-32CC1271F054}"/>
              </a:ext>
            </a:extLst>
          </p:cNvPr>
          <p:cNvSpPr txBox="1"/>
          <p:nvPr/>
        </p:nvSpPr>
        <p:spPr>
          <a:xfrm flipH="1">
            <a:off x="1988287" y="6258664"/>
            <a:ext cx="7612910" cy="369332"/>
          </a:xfrm>
          <a:prstGeom prst="rect">
            <a:avLst/>
          </a:prstGeom>
          <a:noFill/>
        </p:spPr>
        <p:txBody>
          <a:bodyPr wrap="square" rtlCol="0">
            <a:spAutoFit/>
          </a:bodyPr>
          <a:lstStyle/>
          <a:p>
            <a:pPr algn="ctr"/>
            <a:r>
              <a:rPr lang="en-IN" dirty="0"/>
              <a:t>IGDB Database after clicking A-Z list button</a:t>
            </a:r>
          </a:p>
        </p:txBody>
      </p:sp>
    </p:spTree>
    <p:extLst>
      <p:ext uri="{BB962C8B-B14F-4D97-AF65-F5344CB8AC3E}">
        <p14:creationId xmlns:p14="http://schemas.microsoft.com/office/powerpoint/2010/main" val="28118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82B00A-3FCB-712D-53DF-1426AC88E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2" y="576943"/>
            <a:ext cx="8752115" cy="4898572"/>
          </a:xfrm>
          <a:prstGeom prst="rect">
            <a:avLst/>
          </a:prstGeom>
        </p:spPr>
      </p:pic>
      <p:sp>
        <p:nvSpPr>
          <p:cNvPr id="8" name="TextBox 7">
            <a:extLst>
              <a:ext uri="{FF2B5EF4-FFF2-40B4-BE49-F238E27FC236}">
                <a16:creationId xmlns:a16="http://schemas.microsoft.com/office/drawing/2014/main" id="{C38217E0-17A9-531C-199E-C471E21DBE27}"/>
              </a:ext>
            </a:extLst>
          </p:cNvPr>
          <p:cNvSpPr txBox="1"/>
          <p:nvPr/>
        </p:nvSpPr>
        <p:spPr>
          <a:xfrm>
            <a:off x="1317170" y="5818415"/>
            <a:ext cx="9557658" cy="646331"/>
          </a:xfrm>
          <a:prstGeom prst="rect">
            <a:avLst/>
          </a:prstGeom>
          <a:noFill/>
        </p:spPr>
        <p:txBody>
          <a:bodyPr wrap="square" rtlCol="0">
            <a:spAutoFit/>
          </a:bodyPr>
          <a:lstStyle/>
          <a:p>
            <a:pPr algn="ctr"/>
            <a:r>
              <a:rPr lang="en-IN" dirty="0"/>
              <a:t>OFFICIAL WEBSITE,DOWNLOAD LINKS,GAME INFORMATION,TRAILERS AND REVIEWS ARE PRESENT HERE, YOU JUST HAVE TO CLICK ON THE GAME FROM HOMEPAGE</a:t>
            </a:r>
          </a:p>
        </p:txBody>
      </p:sp>
    </p:spTree>
    <p:extLst>
      <p:ext uri="{BB962C8B-B14F-4D97-AF65-F5344CB8AC3E}">
        <p14:creationId xmlns:p14="http://schemas.microsoft.com/office/powerpoint/2010/main" val="354113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17CC66-4D54-32B3-E584-D959E1467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771" y="1817915"/>
            <a:ext cx="5225143" cy="1147816"/>
          </a:xfrm>
          <a:prstGeom prst="rect">
            <a:avLst/>
          </a:prstGeom>
        </p:spPr>
      </p:pic>
      <p:sp>
        <p:nvSpPr>
          <p:cNvPr id="4" name="TextBox 3">
            <a:extLst>
              <a:ext uri="{FF2B5EF4-FFF2-40B4-BE49-F238E27FC236}">
                <a16:creationId xmlns:a16="http://schemas.microsoft.com/office/drawing/2014/main" id="{62933DE3-5438-6915-90D1-5BCBF692EF71}"/>
              </a:ext>
            </a:extLst>
          </p:cNvPr>
          <p:cNvSpPr txBox="1"/>
          <p:nvPr/>
        </p:nvSpPr>
        <p:spPr>
          <a:xfrm>
            <a:off x="3450771" y="3898340"/>
            <a:ext cx="5225143" cy="1200329"/>
          </a:xfrm>
          <a:prstGeom prst="rect">
            <a:avLst/>
          </a:prstGeom>
          <a:noFill/>
        </p:spPr>
        <p:txBody>
          <a:bodyPr wrap="square" rtlCol="0">
            <a:spAutoFit/>
          </a:bodyPr>
          <a:lstStyle/>
          <a:p>
            <a:pPr algn="ctr"/>
            <a:r>
              <a:rPr lang="en-IN" dirty="0"/>
              <a:t>SEARCHBAR TO FIND ANY GAME YOU LIKE FROM IGDB DATABASE  </a:t>
            </a:r>
          </a:p>
          <a:p>
            <a:pPr algn="ctr"/>
            <a:r>
              <a:rPr lang="en-IN" dirty="0"/>
              <a:t>RANDOM BUTTON TO GET ANY RANDOM GAME FROM IGDB DATABASE</a:t>
            </a:r>
          </a:p>
        </p:txBody>
      </p:sp>
    </p:spTree>
    <p:extLst>
      <p:ext uri="{BB962C8B-B14F-4D97-AF65-F5344CB8AC3E}">
        <p14:creationId xmlns:p14="http://schemas.microsoft.com/office/powerpoint/2010/main" val="265719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75E70B-77E2-5A62-66CA-A51155E437D8}"/>
              </a:ext>
            </a:extLst>
          </p:cNvPr>
          <p:cNvSpPr txBox="1"/>
          <p:nvPr/>
        </p:nvSpPr>
        <p:spPr>
          <a:xfrm>
            <a:off x="0" y="0"/>
            <a:ext cx="12192000" cy="7417415"/>
          </a:xfrm>
          <a:prstGeom prst="rect">
            <a:avLst/>
          </a:prstGeom>
          <a:noFill/>
        </p:spPr>
        <p:txBody>
          <a:bodyPr wrap="square" rtlCol="0">
            <a:spAutoFit/>
          </a:bodyPr>
          <a:lstStyle/>
          <a:p>
            <a:r>
              <a:rPr lang="en-IN" sz="4000" b="1" u="sng" dirty="0">
                <a:solidFill>
                  <a:schemeClr val="bg2">
                    <a:lumMod val="20000"/>
                    <a:lumOff val="80000"/>
                  </a:schemeClr>
                </a:solidFill>
                <a:latin typeface="Arial Rounded MT Bold" panose="020F0704030504030204" pitchFamily="34" charset="0"/>
              </a:rPr>
              <a:t>IDEA</a:t>
            </a:r>
            <a:r>
              <a:rPr lang="en-IN" sz="4000" b="1" dirty="0">
                <a:solidFill>
                  <a:schemeClr val="bg2">
                    <a:lumMod val="20000"/>
                    <a:lumOff val="80000"/>
                  </a:schemeClr>
                </a:solidFill>
                <a:latin typeface="Arial Rounded MT Bold" panose="020F0704030504030204" pitchFamily="34" charset="0"/>
              </a:rPr>
              <a:t> :</a:t>
            </a:r>
          </a:p>
          <a:p>
            <a:pPr algn="l"/>
            <a:r>
              <a:rPr lang="en-IN" sz="2800" dirty="0">
                <a:solidFill>
                  <a:schemeClr val="bg2">
                    <a:lumMod val="20000"/>
                    <a:lumOff val="80000"/>
                  </a:schemeClr>
                </a:solidFill>
                <a:latin typeface="Arial Rounded MT Bold" panose="020F0704030504030204" pitchFamily="34" charset="0"/>
              </a:rPr>
              <a:t>                  </a:t>
            </a:r>
            <a:r>
              <a:rPr lang="en-US" sz="2200" b="0" i="0" dirty="0">
                <a:solidFill>
                  <a:srgbClr val="4A4A4A"/>
                </a:solidFill>
                <a:effectLst/>
                <a:latin typeface="system-ui"/>
              </a:rPr>
              <a:t>Video game piracy is the unauthorized copying and distributing of video game software, and is a form of copyright infringement. It is often cited as a major problem that video game publishers face when distributing their products, due to the ease of being able to distribute games for free, via torrenting or websites offering direct download links . Right holders generally attempt to counter piracy of their products by enforcing the Digital Millennium Copyright Act, though this has never been totally successful . Piracy directly compromises revenue, as evidenced by a 2011 UKIE report, detailing how video game piracy using modified consoles cost publishers at least £1.45 billion (approximately $2.3 billion) the previous year . UKIE also estimated that there was a 4:1 (2.3 * 4 = $9.2 billion) ratio of pirated copies to legitimate copies of games, with the aforementioned monetary figure only being drawn from a conservative 1:1 ratio . Digital distribution of pirated games has historically occurred on bulletin board systems (BBS), and more recently via decentralized peer-to-peer torrenting . In terms of physical distribution, Taiwan, China and Malaysia are known for major manufacturing and distribution centers for pirated game copies, while Hong Kong and Singapore are major importers.</a:t>
            </a:r>
          </a:p>
          <a:p>
            <a:pPr algn="l"/>
            <a:r>
              <a:rPr lang="en-US" sz="2200" dirty="0">
                <a:solidFill>
                  <a:srgbClr val="4A4A4A"/>
                </a:solidFill>
                <a:latin typeface="system-ui"/>
              </a:rPr>
              <a:t>                                                                                                                                     As of many people download pirated copies of games resulting in loss of profit to the developer and security issues to the user. This webpage provide authentic download links for games and some minor information about the games.</a:t>
            </a:r>
          </a:p>
          <a:p>
            <a:pPr algn="l"/>
            <a:r>
              <a:rPr lang="en-US" sz="2200" dirty="0">
                <a:solidFill>
                  <a:srgbClr val="4A4A4A"/>
                </a:solidFill>
                <a:latin typeface="system-ui"/>
              </a:rPr>
              <a:t>Increasing awareness against piracy of games among users. </a:t>
            </a:r>
            <a:endParaRPr lang="en-US" sz="2200" b="0" i="0" dirty="0">
              <a:solidFill>
                <a:srgbClr val="4A4A4A"/>
              </a:solidFill>
              <a:effectLst/>
              <a:latin typeface="system-ui"/>
            </a:endParaRPr>
          </a:p>
          <a:p>
            <a:br>
              <a:rPr lang="en-US" sz="2800" dirty="0"/>
            </a:br>
            <a:endParaRPr lang="en-IN" sz="2800" dirty="0">
              <a:solidFill>
                <a:schemeClr val="bg2">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4599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8BB16-EABB-743E-7D0C-A2006F90CFDD}"/>
              </a:ext>
            </a:extLst>
          </p:cNvPr>
          <p:cNvSpPr txBox="1"/>
          <p:nvPr/>
        </p:nvSpPr>
        <p:spPr>
          <a:xfrm>
            <a:off x="0" y="0"/>
            <a:ext cx="12192000" cy="923330"/>
          </a:xfrm>
          <a:prstGeom prst="rect">
            <a:avLst/>
          </a:prstGeom>
          <a:noFill/>
        </p:spPr>
        <p:txBody>
          <a:bodyPr wrap="square" rtlCol="0">
            <a:spAutoFit/>
          </a:bodyPr>
          <a:lstStyle/>
          <a:p>
            <a:r>
              <a:rPr lang="en-IN" sz="5400" b="1" u="sng" dirty="0">
                <a:latin typeface="Arial Rounded MT Bold" panose="020F0704030504030204" pitchFamily="34" charset="0"/>
              </a:rPr>
              <a:t>Approach</a:t>
            </a:r>
            <a:r>
              <a:rPr lang="en-IN" sz="5400" dirty="0">
                <a:latin typeface="Arial Rounded MT Bold" panose="020F0704030504030204" pitchFamily="34" charset="0"/>
              </a:rPr>
              <a:t> : </a:t>
            </a:r>
          </a:p>
        </p:txBody>
      </p:sp>
      <p:sp>
        <p:nvSpPr>
          <p:cNvPr id="4" name="TextBox 3">
            <a:extLst>
              <a:ext uri="{FF2B5EF4-FFF2-40B4-BE49-F238E27FC236}">
                <a16:creationId xmlns:a16="http://schemas.microsoft.com/office/drawing/2014/main" id="{0D7B996E-BFD3-87D4-3060-FF99404F1C47}"/>
              </a:ext>
            </a:extLst>
          </p:cNvPr>
          <p:cNvSpPr txBox="1"/>
          <p:nvPr/>
        </p:nvSpPr>
        <p:spPr>
          <a:xfrm>
            <a:off x="1" y="1859339"/>
            <a:ext cx="12191999" cy="4462760"/>
          </a:xfrm>
          <a:prstGeom prst="rect">
            <a:avLst/>
          </a:prstGeom>
          <a:noFill/>
        </p:spPr>
        <p:txBody>
          <a:bodyPr wrap="square" rtlCol="0">
            <a:spAutoFit/>
          </a:bodyPr>
          <a:lstStyle/>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First I created a basic HTML page and then applied CSS on it for styling.</a:t>
            </a:r>
          </a:p>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Then I created multiple div and positioned them using UL and CSS . These div      contains some of my favourite games and then I linked them with their respective IGDB page providing information about the games.</a:t>
            </a:r>
          </a:p>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A search bar that can be used to search any game in existing IGDB database using   Twitch API and recommends game of same Genres, Year of release and Developer studio.</a:t>
            </a:r>
          </a:p>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A random button to select any random game from the database.</a:t>
            </a:r>
          </a:p>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A-Z list button that links to the main database of IGDB</a:t>
            </a:r>
          </a:p>
          <a:p>
            <a:pPr marL="342900" indent="-342900">
              <a:buFont typeface="Arial" panose="020B0604020202020204" pitchFamily="34" charset="0"/>
              <a:buChar char="•"/>
            </a:pPr>
            <a:r>
              <a:rPr lang="en-IN" sz="2600" dirty="0">
                <a:solidFill>
                  <a:schemeClr val="bg2">
                    <a:lumMod val="50000"/>
                  </a:schemeClr>
                </a:solidFill>
                <a:latin typeface="Arial Narrow" panose="020B0606020202030204" pitchFamily="34" charset="0"/>
              </a:rPr>
              <a:t>Java script file for functions of buttons, search bar and Twitch API.</a:t>
            </a:r>
          </a:p>
          <a:p>
            <a:pPr marL="342900" indent="-342900">
              <a:buFont typeface="Arial" panose="020B0604020202020204" pitchFamily="34" charset="0"/>
              <a:buChar char="•"/>
            </a:pPr>
            <a:endParaRPr lang="en-IN" sz="2800" dirty="0">
              <a:solidFill>
                <a:schemeClr val="bg2">
                  <a:lumMod val="50000"/>
                </a:schemeClr>
              </a:solidFill>
              <a:latin typeface="Arial Narrow" panose="020B0606020202030204" pitchFamily="34" charset="0"/>
            </a:endParaRPr>
          </a:p>
          <a:p>
            <a:pPr marL="342900" indent="-342900">
              <a:buFont typeface="Arial" panose="020B0604020202020204" pitchFamily="34" charset="0"/>
              <a:buChar char="•"/>
            </a:pPr>
            <a:endParaRPr lang="en-IN" sz="2200" dirty="0">
              <a:latin typeface="Arial Narrow" panose="020B0606020202030204" pitchFamily="34" charset="0"/>
            </a:endParaRPr>
          </a:p>
        </p:txBody>
      </p:sp>
    </p:spTree>
    <p:extLst>
      <p:ext uri="{BB962C8B-B14F-4D97-AF65-F5344CB8AC3E}">
        <p14:creationId xmlns:p14="http://schemas.microsoft.com/office/powerpoint/2010/main" val="373810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41F5E-8D61-891A-F1EC-49F3A578408F}"/>
              </a:ext>
            </a:extLst>
          </p:cNvPr>
          <p:cNvSpPr txBox="1"/>
          <p:nvPr/>
        </p:nvSpPr>
        <p:spPr>
          <a:xfrm>
            <a:off x="0" y="0"/>
            <a:ext cx="12192000" cy="830997"/>
          </a:xfrm>
          <a:prstGeom prst="rect">
            <a:avLst/>
          </a:prstGeom>
          <a:noFill/>
        </p:spPr>
        <p:txBody>
          <a:bodyPr wrap="square" rtlCol="0">
            <a:spAutoFit/>
          </a:bodyPr>
          <a:lstStyle/>
          <a:p>
            <a:r>
              <a:rPr lang="en-IN" sz="4800" u="sng" dirty="0">
                <a:latin typeface="Arial Rounded MT Bold" panose="020F0704030504030204" pitchFamily="34" charset="0"/>
              </a:rPr>
              <a:t>REFRENCES USED</a:t>
            </a:r>
            <a:r>
              <a:rPr lang="en-IN" sz="4800" dirty="0">
                <a:latin typeface="Arial Rounded MT Bold" panose="020F0704030504030204" pitchFamily="34" charset="0"/>
              </a:rPr>
              <a:t> :</a:t>
            </a:r>
            <a:endParaRPr lang="en-IN" sz="4800" u="sng" dirty="0">
              <a:latin typeface="Arial Rounded MT Bold" panose="020F0704030504030204" pitchFamily="34" charset="0"/>
            </a:endParaRPr>
          </a:p>
        </p:txBody>
      </p:sp>
      <p:sp>
        <p:nvSpPr>
          <p:cNvPr id="3" name="TextBox 2">
            <a:extLst>
              <a:ext uri="{FF2B5EF4-FFF2-40B4-BE49-F238E27FC236}">
                <a16:creationId xmlns:a16="http://schemas.microsoft.com/office/drawing/2014/main" id="{4F7B62BE-5682-40B4-165D-7BE3797E3020}"/>
              </a:ext>
            </a:extLst>
          </p:cNvPr>
          <p:cNvSpPr txBox="1"/>
          <p:nvPr/>
        </p:nvSpPr>
        <p:spPr>
          <a:xfrm>
            <a:off x="0" y="830997"/>
            <a:ext cx="12192000"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t>IGDB DATABASE-</a:t>
            </a:r>
          </a:p>
        </p:txBody>
      </p:sp>
      <p:sp>
        <p:nvSpPr>
          <p:cNvPr id="4" name="TextBox 3">
            <a:extLst>
              <a:ext uri="{FF2B5EF4-FFF2-40B4-BE49-F238E27FC236}">
                <a16:creationId xmlns:a16="http://schemas.microsoft.com/office/drawing/2014/main" id="{BF449D4B-F022-D674-3768-A2C0B7538D61}"/>
              </a:ext>
            </a:extLst>
          </p:cNvPr>
          <p:cNvSpPr txBox="1"/>
          <p:nvPr/>
        </p:nvSpPr>
        <p:spPr>
          <a:xfrm>
            <a:off x="0" y="1415772"/>
            <a:ext cx="12192000" cy="6186309"/>
          </a:xfrm>
          <a:prstGeom prst="rect">
            <a:avLst/>
          </a:prstGeom>
          <a:noFill/>
        </p:spPr>
        <p:txBody>
          <a:bodyPr wrap="square" rtlCol="0">
            <a:spAutoFit/>
          </a:bodyPr>
          <a:lstStyle/>
          <a:p>
            <a:pPr fontAlgn="base"/>
            <a:r>
              <a:rPr lang="en-US" b="0" i="0" dirty="0">
                <a:solidFill>
                  <a:schemeClr val="bg2">
                    <a:lumMod val="50000"/>
                  </a:schemeClr>
                </a:solidFill>
                <a:effectLst/>
                <a:latin typeface="Arial Narrow" panose="020B0606020202030204" pitchFamily="34" charset="0"/>
              </a:rPr>
              <a:t>The </a:t>
            </a:r>
            <a:r>
              <a:rPr lang="en-US" b="1" i="0" dirty="0">
                <a:solidFill>
                  <a:schemeClr val="bg2">
                    <a:lumMod val="50000"/>
                  </a:schemeClr>
                </a:solidFill>
                <a:effectLst/>
                <a:latin typeface="Arial Narrow" panose="020B0606020202030204" pitchFamily="34" charset="0"/>
              </a:rPr>
              <a:t>Internet Game Database</a:t>
            </a:r>
            <a:r>
              <a:rPr lang="en-US" b="0" i="0" dirty="0">
                <a:solidFill>
                  <a:schemeClr val="bg2">
                    <a:lumMod val="50000"/>
                  </a:schemeClr>
                </a:solidFill>
                <a:effectLst/>
                <a:latin typeface="Arial Narrow" panose="020B0606020202030204" pitchFamily="34" charset="0"/>
              </a:rPr>
              <a:t> (IGDB) is an online database managed by Twitch dedicated to gathering all information and media about video games and those working in the industry. Their agenda is to "gather, save and distribute knowledge about games", "gather gamers and the gaming industry together", and to "focus on users and let them be involved in deciding on designs and features".</a:t>
            </a:r>
            <a:r>
              <a:rPr lang="en-US" dirty="0">
                <a:solidFill>
                  <a:schemeClr val="bg2">
                    <a:lumMod val="50000"/>
                  </a:schemeClr>
                </a:solidFill>
                <a:effectLst/>
                <a:latin typeface="Arial Narrow" panose="020B0606020202030204" pitchFamily="34" charset="0"/>
              </a:rPr>
              <a:t> </a:t>
            </a:r>
          </a:p>
          <a:p>
            <a:pPr fontAlgn="base"/>
            <a:r>
              <a:rPr lang="en-US" dirty="0">
                <a:solidFill>
                  <a:schemeClr val="bg2">
                    <a:lumMod val="50000"/>
                  </a:schemeClr>
                </a:solidFill>
                <a:effectLst/>
                <a:latin typeface="Arial Narrow" panose="020B0606020202030204" pitchFamily="34" charset="0"/>
              </a:rPr>
              <a:t>The project started in 2006 as an idea, was launched as a closed beta version in 2012 and </a:t>
            </a:r>
            <a:r>
              <a:rPr lang="en-US" dirty="0">
                <a:solidFill>
                  <a:schemeClr val="bg2">
                    <a:lumMod val="50000"/>
                  </a:schemeClr>
                </a:solidFill>
                <a:latin typeface="Arial Narrow" panose="020B0606020202030204" pitchFamily="34" charset="0"/>
              </a:rPr>
              <a:t>then switched to an open beta version in April 2015. In early 2016, IGDB's employees began (8 Dudes in a Garage AB) to work on the website full time and moved to an office in Gothenburg, Sweden.</a:t>
            </a:r>
          </a:p>
          <a:p>
            <a:pPr fontAlgn="base"/>
            <a:r>
              <a:rPr lang="en-US" dirty="0">
                <a:solidFill>
                  <a:schemeClr val="bg2">
                    <a:lumMod val="50000"/>
                  </a:schemeClr>
                </a:solidFill>
                <a:latin typeface="Arial Narrow" panose="020B0606020202030204" pitchFamily="34" charset="0"/>
              </a:rPr>
              <a:t>The company's first investor was Nascent Invest, an investment company owned by DIF Football's former CEO Johan </a:t>
            </a:r>
            <a:r>
              <a:rPr lang="en-US" dirty="0" err="1">
                <a:solidFill>
                  <a:schemeClr val="bg2">
                    <a:lumMod val="50000"/>
                  </a:schemeClr>
                </a:solidFill>
                <a:latin typeface="Arial Narrow" panose="020B0606020202030204" pitchFamily="34" charset="0"/>
              </a:rPr>
              <a:t>Ahlborg</a:t>
            </a:r>
            <a:r>
              <a:rPr lang="en-US" dirty="0">
                <a:solidFill>
                  <a:schemeClr val="bg2">
                    <a:lumMod val="50000"/>
                  </a:schemeClr>
                </a:solidFill>
                <a:latin typeface="Arial Narrow" panose="020B0606020202030204" pitchFamily="34" charset="0"/>
              </a:rPr>
              <a:t> and run by CEO Erik </a:t>
            </a:r>
            <a:r>
              <a:rPr lang="en-US" dirty="0" err="1">
                <a:solidFill>
                  <a:schemeClr val="bg2">
                    <a:lumMod val="50000"/>
                  </a:schemeClr>
                </a:solidFill>
                <a:latin typeface="Arial Narrow" panose="020B0606020202030204" pitchFamily="34" charset="0"/>
              </a:rPr>
              <a:t>Gozzi</a:t>
            </a:r>
            <a:r>
              <a:rPr lang="en-US" dirty="0">
                <a:solidFill>
                  <a:schemeClr val="bg2">
                    <a:lumMod val="50000"/>
                  </a:schemeClr>
                </a:solidFill>
                <a:latin typeface="Arial Narrow" panose="020B0606020202030204" pitchFamily="34" charset="0"/>
              </a:rPr>
              <a:t> . Subsequently, Anton </a:t>
            </a:r>
            <a:r>
              <a:rPr lang="en-US" dirty="0" err="1">
                <a:solidFill>
                  <a:schemeClr val="bg2">
                    <a:lumMod val="50000"/>
                  </a:schemeClr>
                </a:solidFill>
                <a:latin typeface="Arial Narrow" panose="020B0606020202030204" pitchFamily="34" charset="0"/>
              </a:rPr>
              <a:t>Westbergh</a:t>
            </a:r>
            <a:r>
              <a:rPr lang="en-US" dirty="0">
                <a:solidFill>
                  <a:schemeClr val="bg2">
                    <a:lumMod val="50000"/>
                  </a:schemeClr>
                </a:solidFill>
                <a:latin typeface="Arial Narrow" panose="020B0606020202030204" pitchFamily="34" charset="0"/>
              </a:rPr>
              <a:t> has contributed capital via his </a:t>
            </a:r>
            <a:r>
              <a:rPr lang="en-US" dirty="0" err="1">
                <a:solidFill>
                  <a:schemeClr val="bg2">
                    <a:lumMod val="50000"/>
                  </a:schemeClr>
                </a:solidFill>
                <a:latin typeface="Arial Narrow" panose="020B0606020202030204" pitchFamily="34" charset="0"/>
              </a:rPr>
              <a:t>Inwestbergh</a:t>
            </a:r>
            <a:r>
              <a:rPr lang="en-US" dirty="0">
                <a:solidFill>
                  <a:schemeClr val="bg2">
                    <a:lumMod val="50000"/>
                  </a:schemeClr>
                </a:solidFill>
                <a:latin typeface="Arial Narrow" panose="020B0606020202030204" pitchFamily="34" charset="0"/>
              </a:rPr>
              <a:t>. He founded the game developer Coffee Stain Studios which is known for the successful game </a:t>
            </a:r>
            <a:r>
              <a:rPr lang="en-US" dirty="0">
                <a:solidFill>
                  <a:schemeClr val="bg2">
                    <a:lumMod val="50000"/>
                  </a:schemeClr>
                </a:solidFill>
                <a:latin typeface="Arial Narrow" panose="020B0606020202030204" pitchFamily="34" charset="0"/>
                <a:hlinkClick r:id="rId2" tooltip="Goat Simulator">
                  <a:extLst>
                    <a:ext uri="{A12FA001-AC4F-418D-AE19-62706E023703}">
                      <ahyp:hlinkClr xmlns:ahyp="http://schemas.microsoft.com/office/drawing/2018/hyperlinkcolor" val="tx"/>
                    </a:ext>
                  </a:extLst>
                </a:hlinkClick>
              </a:rPr>
              <a:t>Goat Simulator</a:t>
            </a:r>
            <a:r>
              <a:rPr lang="en-US" dirty="0">
                <a:solidFill>
                  <a:schemeClr val="bg2">
                    <a:lumMod val="50000"/>
                  </a:schemeClr>
                </a:solidFill>
                <a:latin typeface="Arial Narrow" panose="020B0606020202030204" pitchFamily="34" charset="0"/>
              </a:rPr>
              <a:t> . In February 2018, it was clear that Goodbye Kansas Game Invest and </a:t>
            </a:r>
            <a:r>
              <a:rPr lang="en-US" dirty="0" err="1">
                <a:solidFill>
                  <a:schemeClr val="bg2">
                    <a:lumMod val="50000"/>
                  </a:schemeClr>
                </a:solidFill>
                <a:latin typeface="Arial Narrow" panose="020B0606020202030204" pitchFamily="34" charset="0"/>
              </a:rPr>
              <a:t>Almi</a:t>
            </a:r>
            <a:r>
              <a:rPr lang="en-US" dirty="0">
                <a:solidFill>
                  <a:schemeClr val="bg2">
                    <a:lumMod val="50000"/>
                  </a:schemeClr>
                </a:solidFill>
                <a:latin typeface="Arial Narrow" panose="020B0606020202030204" pitchFamily="34" charset="0"/>
              </a:rPr>
              <a:t> Invest West would be the next external investors.</a:t>
            </a:r>
            <a:endParaRPr lang="en-US" dirty="0">
              <a:solidFill>
                <a:schemeClr val="bg2">
                  <a:lumMod val="50000"/>
                </a:schemeClr>
              </a:solidFill>
              <a:effectLst/>
              <a:latin typeface="Arial Narrow" panose="020B0606020202030204" pitchFamily="34" charset="0"/>
            </a:endParaRPr>
          </a:p>
          <a:p>
            <a:pPr fontAlgn="base"/>
            <a:r>
              <a:rPr lang="en-US" dirty="0">
                <a:solidFill>
                  <a:schemeClr val="bg2">
                    <a:lumMod val="50000"/>
                  </a:schemeClr>
                </a:solidFill>
                <a:effectLst/>
                <a:latin typeface="Arial Narrow" panose="020B0606020202030204" pitchFamily="34" charset="0"/>
              </a:rPr>
              <a:t>From 2015 - July 2018, IGDB's users have collected and listed </a:t>
            </a:r>
            <a:r>
              <a:rPr lang="en-US" b="1" dirty="0">
                <a:solidFill>
                  <a:schemeClr val="bg2">
                    <a:lumMod val="50000"/>
                  </a:schemeClr>
                </a:solidFill>
                <a:effectLst/>
                <a:latin typeface="Arial Narrow" panose="020B0606020202030204" pitchFamily="34" charset="0"/>
              </a:rPr>
              <a:t>179,267</a:t>
            </a:r>
            <a:r>
              <a:rPr lang="en-US" dirty="0">
                <a:solidFill>
                  <a:schemeClr val="bg2">
                    <a:lumMod val="50000"/>
                  </a:schemeClr>
                </a:solidFill>
                <a:effectLst/>
                <a:latin typeface="Arial Narrow" panose="020B0606020202030204" pitchFamily="34" charset="0"/>
              </a:rPr>
              <a:t> games, </a:t>
            </a:r>
            <a:r>
              <a:rPr lang="en-US" b="1" dirty="0">
                <a:solidFill>
                  <a:schemeClr val="bg2">
                    <a:lumMod val="50000"/>
                  </a:schemeClr>
                </a:solidFill>
                <a:effectLst/>
                <a:latin typeface="Arial Narrow" panose="020B0606020202030204" pitchFamily="34" charset="0"/>
              </a:rPr>
              <a:t>15,497</a:t>
            </a:r>
            <a:r>
              <a:rPr lang="en-US" dirty="0">
                <a:solidFill>
                  <a:schemeClr val="bg2">
                    <a:lumMod val="50000"/>
                  </a:schemeClr>
                </a:solidFill>
                <a:effectLst/>
                <a:latin typeface="Arial Narrow" panose="020B0606020202030204" pitchFamily="34" charset="0"/>
              </a:rPr>
              <a:t> game companies and </a:t>
            </a:r>
            <a:r>
              <a:rPr lang="en-US" b="1" dirty="0">
                <a:solidFill>
                  <a:schemeClr val="bg2">
                    <a:lumMod val="50000"/>
                  </a:schemeClr>
                </a:solidFill>
                <a:effectLst/>
                <a:latin typeface="Arial Narrow" panose="020B0606020202030204" pitchFamily="34" charset="0"/>
              </a:rPr>
              <a:t>152,765</a:t>
            </a:r>
            <a:r>
              <a:rPr lang="en-US" dirty="0">
                <a:solidFill>
                  <a:schemeClr val="bg2">
                    <a:lumMod val="50000"/>
                  </a:schemeClr>
                </a:solidFill>
                <a:effectLst/>
                <a:latin typeface="Arial Narrow" panose="020B0606020202030204" pitchFamily="34" charset="0"/>
              </a:rPr>
              <a:t> game developers.</a:t>
            </a:r>
          </a:p>
          <a:p>
            <a:pPr fontAlgn="base"/>
            <a:r>
              <a:rPr lang="en-US" dirty="0">
                <a:solidFill>
                  <a:schemeClr val="bg2">
                    <a:lumMod val="50000"/>
                  </a:schemeClr>
                </a:solidFill>
                <a:effectLst/>
                <a:latin typeface="Arial Narrow" panose="020B0606020202030204" pitchFamily="34" charset="0"/>
              </a:rPr>
              <a:t>IGDB today has many different functions with everything from news and reviews to media and a feed for users. Each game on the website has its own page where you can evaluate the game via your account, rewrite it and see recommendations for similar titles. For recommendations, IGDB has partnered with </a:t>
            </a:r>
            <a:r>
              <a:rPr lang="en-US" u="none" strike="noStrike" dirty="0" err="1">
                <a:solidFill>
                  <a:srgbClr val="0D2E46"/>
                </a:solidFill>
                <a:effectLst/>
                <a:latin typeface="Arial Narrow" panose="020B0606020202030204" pitchFamily="34" charset="0"/>
                <a:hlinkClick r:id="rId3">
                  <a:extLst>
                    <a:ext uri="{A12FA001-AC4F-418D-AE19-62706E023703}">
                      <ahyp:hlinkClr xmlns:ahyp="http://schemas.microsoft.com/office/drawing/2018/hyperlinkcolor" val="tx"/>
                    </a:ext>
                  </a:extLst>
                </a:hlinkClick>
              </a:rPr>
              <a:t>Kinrate</a:t>
            </a:r>
            <a:r>
              <a:rPr lang="en-US" u="none" strike="noStrike" dirty="0">
                <a:solidFill>
                  <a:srgbClr val="0D2E46"/>
                </a:solidFill>
                <a:effectLst/>
                <a:latin typeface="Arial Narrow" panose="020B0606020202030204" pitchFamily="34" charset="0"/>
                <a:hlinkClick r:id="rId3">
                  <a:extLst>
                    <a:ext uri="{A12FA001-AC4F-418D-AE19-62706E023703}">
                      <ahyp:hlinkClr xmlns:ahyp="http://schemas.microsoft.com/office/drawing/2018/hyperlinkcolor" val="tx"/>
                    </a:ext>
                  </a:extLst>
                </a:hlinkClick>
              </a:rPr>
              <a:t> </a:t>
            </a:r>
            <a:r>
              <a:rPr lang="en-US" u="none" strike="noStrike" dirty="0">
                <a:solidFill>
                  <a:schemeClr val="bg2">
                    <a:lumMod val="50000"/>
                  </a:schemeClr>
                </a:solidFill>
                <a:effectLst/>
                <a:latin typeface="Arial Narrow" panose="020B0606020202030204" pitchFamily="34" charset="0"/>
                <a:hlinkClick r:id="rId3">
                  <a:extLst>
                    <a:ext uri="{A12FA001-AC4F-418D-AE19-62706E023703}">
                      <ahyp:hlinkClr xmlns:ahyp="http://schemas.microsoft.com/office/drawing/2018/hyperlinkcolor" val="tx"/>
                    </a:ext>
                  </a:extLst>
                </a:hlinkClick>
              </a:rPr>
              <a:t>Games</a:t>
            </a:r>
            <a:r>
              <a:rPr lang="en-US" dirty="0">
                <a:solidFill>
                  <a:schemeClr val="bg2">
                    <a:lumMod val="50000"/>
                  </a:schemeClr>
                </a:solidFill>
                <a:effectLst/>
                <a:latin typeface="Arial Narrow" panose="020B0606020202030204" pitchFamily="34" charset="0"/>
              </a:rPr>
              <a:t> to get as personal results as possible. </a:t>
            </a:r>
            <a:r>
              <a:rPr lang="en-US" b="0" i="0" u="none" strike="noStrike" baseline="30000" dirty="0">
                <a:solidFill>
                  <a:schemeClr val="bg2">
                    <a:lumMod val="50000"/>
                  </a:schemeClr>
                </a:solidFill>
                <a:effectLst/>
                <a:latin typeface="Arial Narrow" panose="020B0606020202030204" pitchFamily="34" charset="0"/>
                <a:hlinkClick r:id="rId4">
                  <a:extLst>
                    <a:ext uri="{A12FA001-AC4F-418D-AE19-62706E023703}">
                      <ahyp:hlinkClr xmlns:ahyp="http://schemas.microsoft.com/office/drawing/2018/hyperlinkcolor" val="tx"/>
                    </a:ext>
                  </a:extLst>
                </a:hlinkClick>
              </a:rPr>
              <a:t>[ 8 ]</a:t>
            </a:r>
            <a:endParaRPr lang="en-US" dirty="0">
              <a:solidFill>
                <a:schemeClr val="bg2">
                  <a:lumMod val="50000"/>
                </a:schemeClr>
              </a:solidFill>
              <a:effectLst/>
              <a:latin typeface="Arial Narrow" panose="020B0606020202030204" pitchFamily="34" charset="0"/>
            </a:endParaRPr>
          </a:p>
          <a:p>
            <a:pPr fontAlgn="base"/>
            <a:r>
              <a:rPr lang="en-US" dirty="0">
                <a:solidFill>
                  <a:schemeClr val="bg2">
                    <a:lumMod val="50000"/>
                  </a:schemeClr>
                </a:solidFill>
                <a:effectLst/>
                <a:latin typeface="Arial Narrow" panose="020B0606020202030204" pitchFamily="34" charset="0"/>
              </a:rPr>
              <a:t>In addition to the website, IGDB has released two apps called IGDB Pocket and IGDB Pulse. Pocket (available for Android and iOS) is the website in a pocket format where you can search, explore and save games that you are interested in. With pocket you can also create your own lists, review and rate. Pulse is an Android app that provides personal gaming news. Both of these apps are completely free from ads.</a:t>
            </a:r>
          </a:p>
          <a:p>
            <a:pPr fontAlgn="base"/>
            <a:r>
              <a:rPr lang="en-US" dirty="0">
                <a:solidFill>
                  <a:schemeClr val="bg2">
                    <a:lumMod val="50000"/>
                  </a:schemeClr>
                </a:solidFill>
                <a:effectLst/>
                <a:latin typeface="Arial Narrow" panose="020B0606020202030204" pitchFamily="34" charset="0"/>
              </a:rPr>
              <a:t>In 2018, the company decided to invest more in its data and use it for deeper analyzes. The purpose is to work more closely with both large and small companies in the industry and help them find their way in a world full of information.</a:t>
            </a:r>
          </a:p>
          <a:p>
            <a:br>
              <a:rPr lang="en-US" b="1" i="0" dirty="0">
                <a:solidFill>
                  <a:srgbClr val="202122"/>
                </a:solidFill>
                <a:effectLst/>
                <a:latin typeface="Arial Narrow" panose="020B0606020202030204" pitchFamily="34" charset="0"/>
              </a:rPr>
            </a:br>
            <a:endParaRPr lang="en-US" b="0" i="0" dirty="0">
              <a:solidFill>
                <a:srgbClr val="202122"/>
              </a:solidFill>
              <a:effectLst/>
              <a:latin typeface="Arial Narrow" panose="020B0606020202030204" pitchFamily="34" charset="0"/>
            </a:endParaRPr>
          </a:p>
          <a:p>
            <a:endParaRPr lang="en-IN" dirty="0"/>
          </a:p>
        </p:txBody>
      </p:sp>
    </p:spTree>
    <p:extLst>
      <p:ext uri="{BB962C8B-B14F-4D97-AF65-F5344CB8AC3E}">
        <p14:creationId xmlns:p14="http://schemas.microsoft.com/office/powerpoint/2010/main" val="14466735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87</TotalTime>
  <Words>914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Arial Narrow</vt:lpstr>
      <vt:lpstr>Arial Rounded MT Bold</vt:lpstr>
      <vt:lpstr>Century Gothic</vt:lpstr>
      <vt:lpstr>system-ui</vt:lpstr>
      <vt:lpstr>Wingdings 3</vt:lpstr>
      <vt:lpstr>Slice</vt:lpstr>
      <vt:lpstr>WEB Technology project: GAmexcorner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 project: GAmexcorner</dc:title>
  <dc:creator>Tanvit Singh</dc:creator>
  <cp:lastModifiedBy>Tanvit Singh</cp:lastModifiedBy>
  <cp:revision>5</cp:revision>
  <dcterms:created xsi:type="dcterms:W3CDTF">2022-05-12T07:20:06Z</dcterms:created>
  <dcterms:modified xsi:type="dcterms:W3CDTF">2022-05-12T09:11:10Z</dcterms:modified>
</cp:coreProperties>
</file>