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3" r:id="rId5"/>
    <p:sldId id="261" r:id="rId6"/>
    <p:sldId id="264" r:id="rId7"/>
    <p:sldId id="262" r:id="rId8"/>
    <p:sldId id="265" r:id="rId9"/>
    <p:sldId id="267" r:id="rId10"/>
    <p:sldId id="266" r:id="rId11"/>
  </p:sldIdLst>
  <p:sldSz cx="9601200" cy="12801600" type="A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9B156872-04FF-4F7D-A5A3-23DC3E46D947}">
          <p14:sldIdLst>
            <p14:sldId id="257"/>
            <p14:sldId id="258"/>
          </p14:sldIdLst>
        </p14:section>
        <p14:section name="Seção sem Título" id="{A45C897F-DF26-4A9C-AA48-F6237278FE78}">
          <p14:sldIdLst>
            <p14:sldId id="259"/>
            <p14:sldId id="263"/>
            <p14:sldId id="261"/>
            <p14:sldId id="264"/>
            <p14:sldId id="262"/>
            <p14:sldId id="265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5679"/>
    <a:srgbClr val="3E3D7B"/>
    <a:srgbClr val="3C4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2846" autoAdjust="0"/>
  </p:normalViewPr>
  <p:slideViewPr>
    <p:cSldViewPr snapToGrid="0">
      <p:cViewPr varScale="1">
        <p:scale>
          <a:sx n="59" d="100"/>
          <a:sy n="59" d="100"/>
        </p:scale>
        <p:origin x="708" y="8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8542-3838-4D7C-B599-AE1FD5C1A788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5529-75D8-460C-AA07-1D8547CE0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82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8542-3838-4D7C-B599-AE1FD5C1A788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5529-75D8-460C-AA07-1D8547CE0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6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8542-3838-4D7C-B599-AE1FD5C1A788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5529-75D8-460C-AA07-1D8547CE0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94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8542-3838-4D7C-B599-AE1FD5C1A788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5529-75D8-460C-AA07-1D8547CE0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95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8542-3838-4D7C-B599-AE1FD5C1A788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5529-75D8-460C-AA07-1D8547CE0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5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8542-3838-4D7C-B599-AE1FD5C1A788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5529-75D8-460C-AA07-1D8547CE0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69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8542-3838-4D7C-B599-AE1FD5C1A788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5529-75D8-460C-AA07-1D8547CE0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67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8542-3838-4D7C-B599-AE1FD5C1A788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5529-75D8-460C-AA07-1D8547CE0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40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8542-3838-4D7C-B599-AE1FD5C1A788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5529-75D8-460C-AA07-1D8547CE0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44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8542-3838-4D7C-B599-AE1FD5C1A788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5529-75D8-460C-AA07-1D8547CE0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28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8542-3838-4D7C-B599-AE1FD5C1A788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5529-75D8-460C-AA07-1D8547CE0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71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D8542-3838-4D7C-B599-AE1FD5C1A788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A5529-75D8-460C-AA07-1D8547CE0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7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E3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" t="-3351" r="-1117" b="3351"/>
          <a:stretch/>
        </p:blipFill>
        <p:spPr>
          <a:xfrm>
            <a:off x="7569895" y="2110459"/>
            <a:ext cx="1779803" cy="177980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09" y="11021797"/>
            <a:ext cx="1779803" cy="177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33292" y="1717387"/>
            <a:ext cx="8934616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Em apenas três capítulos, você aprendeu sobre variáveis, condicionais, laços, funções e bibliotecas em Python. Com esses feitiços básicos, você está pronto para explorar ainda mais o mundo da programação e lançar feitiços mais poderosos!</a:t>
            </a:r>
          </a:p>
          <a:p>
            <a:endParaRPr lang="pt-BR" sz="2800" dirty="0" smtClean="0"/>
          </a:p>
          <a:p>
            <a:r>
              <a:rPr lang="pt-BR" sz="2800" dirty="0" smtClean="0"/>
              <a:t>Sua jornada de aprendizado continua, mas agora você tem as ferramentas necessárias para se tornar um mestre na arte da programação!</a:t>
            </a:r>
            <a:endParaRPr lang="pt-BR" sz="2800" dirty="0"/>
          </a:p>
          <a:p>
            <a:endParaRPr lang="pt-BR" sz="2800" dirty="0" smtClean="0"/>
          </a:p>
          <a:p>
            <a:r>
              <a:rPr lang="pt-BR" sz="2800" dirty="0" smtClean="0"/>
              <a:t>Este </a:t>
            </a:r>
            <a:r>
              <a:rPr lang="pt-BR" sz="2800" dirty="0" err="1" smtClean="0"/>
              <a:t>ebook</a:t>
            </a:r>
            <a:r>
              <a:rPr lang="pt-BR" sz="2800" dirty="0" smtClean="0"/>
              <a:t> foi criado com o apoio da inteligência artificial </a:t>
            </a:r>
            <a:r>
              <a:rPr lang="pt-BR" sz="2800" dirty="0" err="1" smtClean="0"/>
              <a:t>ChatGPT</a:t>
            </a:r>
            <a:r>
              <a:rPr lang="pt-BR" sz="2800" dirty="0" smtClean="0"/>
              <a:t>, que forneceu as explicações, exemplos e códigos. No entanto, a organização e a orientação de todo o conteúdo foram cuidadosamente realizadas por um humano, garantindo que a experiência fosse clara, objetiva e envolvente para você.</a:t>
            </a:r>
          </a:p>
          <a:p>
            <a:endParaRPr lang="pt-BR" sz="2800" dirty="0" smtClean="0"/>
          </a:p>
          <a:p>
            <a:r>
              <a:rPr lang="pt-BR" sz="2800" dirty="0" smtClean="0"/>
              <a:t>A magia da programação está ao seu alcance, e com a combinação de tecnologia e criatividade humana, estamos confiantes de que você continuará a explorar e dominar o universo da programação. Boa sorte em sua jornada, e lembre-se: a prática leva à perfeição!</a:t>
            </a:r>
          </a:p>
          <a:p>
            <a:endParaRPr lang="pt-BR" sz="2800" dirty="0" smtClean="0"/>
          </a:p>
          <a:p>
            <a:r>
              <a:rPr lang="pt-BR" sz="2800" dirty="0" smtClean="0"/>
              <a:t>Até a próxima aventura!</a:t>
            </a:r>
            <a:endParaRPr lang="pt-BR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457200" y="815591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4000" dirty="0" smtClean="0">
                <a:solidFill>
                  <a:prstClr val="black"/>
                </a:solidFill>
                <a:latin typeface="Impact" panose="020B0806030902050204" pitchFamily="34" charset="0"/>
              </a:rPr>
              <a:t>AGRADEÇO POR LER ATÉ AQUI</a:t>
            </a:r>
            <a:endParaRPr lang="pt-BR" dirty="0">
              <a:solidFill>
                <a:prstClr val="black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91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18106" y="3251199"/>
            <a:ext cx="89346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Bem-vindo ao </a:t>
            </a:r>
            <a:r>
              <a:rPr lang="pt-BR" sz="3200" i="1" dirty="0" smtClean="0"/>
              <a:t>Hogwarts para Programadores</a:t>
            </a:r>
            <a:r>
              <a:rPr lang="pt-BR" sz="3200" dirty="0" smtClean="0"/>
              <a:t>! Este é o seu guia mágico para aprender Python, onde você vai dominar os feitiços da programação de forma simples e prática. Vamos começar sua jornada em três capítulos encantados, repletos de códigos e exemplos do mundo da magia!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536713" y="802550"/>
            <a:ext cx="85575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smtClean="0">
                <a:latin typeface="Impact" panose="020B0806030902050204" pitchFamily="34" charset="0"/>
              </a:rPr>
              <a:t>Hogwarts para Programadores: O Guia dos Feiticeiros da Programação com Python</a:t>
            </a:r>
            <a:r>
              <a:rPr lang="pt-BR" dirty="0" smtClean="0">
                <a:latin typeface="Impact" panose="020B0806030902050204" pitchFamily="34" charset="0"/>
              </a:rPr>
              <a:t> </a:t>
            </a:r>
            <a:endParaRPr lang="pt-BR" dirty="0" smtClean="0">
              <a:latin typeface="Impact" panose="020B080603090205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34" y="6629400"/>
            <a:ext cx="8338932" cy="529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2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E3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noFill/>
              <a:effectLst>
                <a:reflection blurRad="6350" stA="60000" endA="900" endPos="60000" dist="60007" dir="5400000" sy="-100000" algn="bl" rotWithShape="0"/>
              </a:effectLst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499691" y="6022906"/>
            <a:ext cx="4601817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VARIÁVEIS E TIPOS DE DADOS - SUAS PRIMEIRAS VARINHAS MÁGICAS</a:t>
            </a:r>
            <a:endParaRPr lang="pt-BR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51821" y="2776259"/>
            <a:ext cx="511865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900" dirty="0" smtClean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latin typeface="Impact" panose="020B0806030902050204" pitchFamily="34" charset="0"/>
              </a:rPr>
              <a:t>   01</a:t>
            </a:r>
            <a:endParaRPr lang="pt-BR" sz="5400" dirty="0">
              <a:ln>
                <a:solidFill>
                  <a:schemeClr val="tx1"/>
                </a:solidFill>
              </a:ln>
              <a:solidFill>
                <a:srgbClr val="7030A0"/>
              </a:solidFill>
              <a:latin typeface="Impact" panose="020B080603090205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985341" y="8331230"/>
            <a:ext cx="5630518" cy="1251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99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2643" y="1939575"/>
            <a:ext cx="8934616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 smtClean="0"/>
          </a:p>
          <a:p>
            <a:r>
              <a:rPr lang="pt-BR" sz="2800" dirty="0" smtClean="0"/>
              <a:t>Em Python, variáveis são como varinhas mágicas que guardam informações. Elas permitem que você armazene e manipule dados de formas poderosas. Vamos aprender a usá-las!</a:t>
            </a:r>
          </a:p>
          <a:p>
            <a:endParaRPr lang="pt-BR" sz="2800" dirty="0" smtClean="0"/>
          </a:p>
          <a:p>
            <a:r>
              <a:rPr lang="pt-BR" sz="2800" dirty="0" smtClean="0"/>
              <a:t>Exemplo:</a:t>
            </a:r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r>
              <a:rPr lang="pt-BR" sz="2800" dirty="0" smtClean="0"/>
              <a:t>Aqui, temos duas variáveis: nome (armazenando "Hermione Granger") e idade (armazenando o número 18). Você pode usá-las para criar interações simples, como:</a:t>
            </a:r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r>
              <a:rPr lang="pt-BR" sz="2800" dirty="0" smtClean="0"/>
              <a:t>Além disso, em Python, você tem diferentes tipos de dados, como </a:t>
            </a:r>
            <a:r>
              <a:rPr lang="pt-BR" sz="2800" dirty="0" err="1" smtClean="0"/>
              <a:t>strings</a:t>
            </a:r>
            <a:r>
              <a:rPr lang="pt-BR" sz="2800" dirty="0" smtClean="0"/>
              <a:t> (texto), inteiros (números inteiros) e </a:t>
            </a:r>
            <a:r>
              <a:rPr lang="pt-BR" sz="2800" dirty="0" err="1" smtClean="0"/>
              <a:t>floats</a:t>
            </a:r>
            <a:r>
              <a:rPr lang="pt-BR" sz="2800" dirty="0" smtClean="0"/>
              <a:t> (números com ponto flutuante). Exemplo:</a:t>
            </a:r>
          </a:p>
          <a:p>
            <a:endParaRPr lang="pt-BR" sz="2800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462643" y="751101"/>
            <a:ext cx="86759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4000" dirty="0">
                <a:solidFill>
                  <a:prstClr val="black"/>
                </a:solidFill>
                <a:latin typeface="Impact" panose="020B0806030902050204" pitchFamily="34" charset="0"/>
              </a:rPr>
              <a:t>Variáveis e Tipos de Dados - Suas Primeiras Varinhas Mágicas</a:t>
            </a:r>
            <a:endParaRPr lang="pt-BR" dirty="0">
              <a:solidFill>
                <a:prstClr val="black"/>
              </a:solidFill>
              <a:latin typeface="Impact" panose="020B080603090205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4987017"/>
            <a:ext cx="7012442" cy="11525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7756975"/>
            <a:ext cx="6800850" cy="9334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" y="10447476"/>
            <a:ext cx="68103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5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E3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noFill/>
              <a:effectLst>
                <a:reflection blurRad="6350" stA="60000" endA="900" endPos="60000" dist="60007" dir="5400000" sy="-100000" algn="bl" rotWithShape="0"/>
              </a:effectLst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499691" y="6022906"/>
            <a:ext cx="4601817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CONDICIONAIS E LAÇOS - TOMANDO DECISÕES E REPETINDO FEITIÇOS</a:t>
            </a:r>
            <a:endParaRPr lang="pt-BR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51821" y="2776259"/>
            <a:ext cx="511865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900" dirty="0" smtClean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latin typeface="Impact" panose="020B0806030902050204" pitchFamily="34" charset="0"/>
              </a:rPr>
              <a:t>   02</a:t>
            </a:r>
            <a:endParaRPr lang="pt-BR" sz="5400" dirty="0">
              <a:ln>
                <a:solidFill>
                  <a:schemeClr val="tx1"/>
                </a:solidFill>
              </a:ln>
              <a:solidFill>
                <a:srgbClr val="7030A0"/>
              </a:solidFill>
              <a:latin typeface="Impact" panose="020B080603090205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985340" y="7955344"/>
            <a:ext cx="5630518" cy="1251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67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84360" y="2302048"/>
            <a:ext cx="88324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Agora que você tem suas variáveis, é hora de aprender como tomar decisões e repetir ações. Em Python, usamos as estruturas </a:t>
            </a:r>
            <a:r>
              <a:rPr lang="pt-BR" sz="2800" dirty="0" err="1" smtClean="0"/>
              <a:t>if</a:t>
            </a:r>
            <a:r>
              <a:rPr lang="pt-BR" sz="2800" dirty="0" smtClean="0"/>
              <a:t>, </a:t>
            </a:r>
            <a:r>
              <a:rPr lang="pt-BR" sz="2800" dirty="0" err="1" smtClean="0"/>
              <a:t>elif</a:t>
            </a:r>
            <a:r>
              <a:rPr lang="pt-BR" sz="2800" dirty="0" smtClean="0"/>
              <a:t>, </a:t>
            </a:r>
            <a:r>
              <a:rPr lang="pt-BR" sz="2800" dirty="0" err="1" smtClean="0"/>
              <a:t>else</a:t>
            </a:r>
            <a:r>
              <a:rPr lang="pt-BR" sz="2800" dirty="0" smtClean="0"/>
              <a:t> para decidir qual feitiço lançar, e laços de repetição (for, </a:t>
            </a:r>
            <a:r>
              <a:rPr lang="pt-BR" sz="2800" dirty="0" err="1" smtClean="0"/>
              <a:t>while</a:t>
            </a:r>
            <a:r>
              <a:rPr lang="pt-BR" sz="2800" dirty="0" smtClean="0"/>
              <a:t>) para repetir ações.</a:t>
            </a:r>
          </a:p>
          <a:p>
            <a:endParaRPr lang="pt-BR" sz="2800" dirty="0" smtClean="0"/>
          </a:p>
          <a:p>
            <a:r>
              <a:rPr lang="pt-BR" sz="2800" dirty="0" smtClean="0"/>
              <a:t>Exemplo de Condicional:</a:t>
            </a:r>
          </a:p>
          <a:p>
            <a:endParaRPr lang="pt-BR" sz="2800" dirty="0"/>
          </a:p>
          <a:p>
            <a:endParaRPr lang="pt-BR" sz="2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81" y="5228544"/>
            <a:ext cx="6791325" cy="202882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41210" y="801036"/>
            <a:ext cx="88324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4000" dirty="0">
                <a:solidFill>
                  <a:prstClr val="black"/>
                </a:solidFill>
                <a:latin typeface="Impact" panose="020B0806030902050204" pitchFamily="34" charset="0"/>
              </a:rPr>
              <a:t>Condicionais e Laços - Tomando Decisões e Repetindo Feitiços</a:t>
            </a:r>
            <a:endParaRPr lang="pt-BR" dirty="0">
              <a:solidFill>
                <a:prstClr val="black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1210" y="7434942"/>
            <a:ext cx="871877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prstClr val="black"/>
                </a:solidFill>
              </a:rPr>
              <a:t>Este código verifica se o feitiço é "</a:t>
            </a:r>
            <a:r>
              <a:rPr lang="pt-BR" sz="2800" dirty="0" err="1">
                <a:solidFill>
                  <a:prstClr val="black"/>
                </a:solidFill>
              </a:rPr>
              <a:t>Lumos</a:t>
            </a:r>
            <a:r>
              <a:rPr lang="pt-BR" sz="2800" dirty="0">
                <a:solidFill>
                  <a:prstClr val="black"/>
                </a:solidFill>
              </a:rPr>
              <a:t>" e, se for, imprime "Luz! A varinha brilha."</a:t>
            </a:r>
          </a:p>
          <a:p>
            <a:endParaRPr lang="pt-BR" sz="2800" dirty="0">
              <a:solidFill>
                <a:prstClr val="black"/>
              </a:solidFill>
            </a:endParaRPr>
          </a:p>
          <a:p>
            <a:r>
              <a:rPr lang="pt-BR" sz="2800" dirty="0">
                <a:solidFill>
                  <a:prstClr val="black"/>
                </a:solidFill>
              </a:rPr>
              <a:t>Exemplo de Laço</a:t>
            </a:r>
            <a:r>
              <a:rPr lang="pt-BR" sz="2800" dirty="0" smtClean="0">
                <a:solidFill>
                  <a:prstClr val="black"/>
                </a:solidFill>
              </a:rPr>
              <a:t>:</a:t>
            </a:r>
          </a:p>
          <a:p>
            <a:endParaRPr lang="pt-BR" sz="2800" dirty="0">
              <a:solidFill>
                <a:prstClr val="black"/>
              </a:solidFill>
            </a:endParaRPr>
          </a:p>
          <a:p>
            <a:endParaRPr lang="pt-BR" sz="2800" dirty="0" smtClean="0">
              <a:solidFill>
                <a:prstClr val="black"/>
              </a:solidFill>
            </a:endParaRPr>
          </a:p>
          <a:p>
            <a:endParaRPr lang="pt-BR" sz="2800" dirty="0">
              <a:solidFill>
                <a:prstClr val="black"/>
              </a:solidFill>
            </a:endParaRPr>
          </a:p>
          <a:p>
            <a:endParaRPr lang="pt-BR" sz="2800" dirty="0" smtClean="0">
              <a:solidFill>
                <a:prstClr val="black"/>
              </a:solidFill>
            </a:endParaRPr>
          </a:p>
          <a:p>
            <a:r>
              <a:rPr lang="pt-BR" sz="2800" dirty="0" smtClean="0">
                <a:solidFill>
                  <a:prstClr val="black"/>
                </a:solidFill>
              </a:rPr>
              <a:t>O </a:t>
            </a:r>
            <a:r>
              <a:rPr lang="pt-BR" sz="2800" dirty="0">
                <a:solidFill>
                  <a:prstClr val="black"/>
                </a:solidFill>
              </a:rPr>
              <a:t>laço for repete a ação de imprimir "Repetindo o feitiço..." três vezes</a:t>
            </a:r>
            <a:endParaRPr lang="pt-BR" sz="2800" dirty="0" smtClean="0">
              <a:solidFill>
                <a:prstClr val="black"/>
              </a:solidFill>
            </a:endParaRPr>
          </a:p>
          <a:p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94" y="9357632"/>
            <a:ext cx="68199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5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E3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noFill/>
              <a:effectLst>
                <a:reflection blurRad="6350" stA="60000" endA="900" endPos="60000" dist="60007" dir="5400000" sy="-100000" algn="bl" rotWithShape="0"/>
              </a:effectLst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499691" y="6022906"/>
            <a:ext cx="4601817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FUNÇÕES E BIBLIOTECAS - CONJURANDO FEITIÇOS E EXPLORANDO O GRIMÓRIO</a:t>
            </a:r>
            <a:endParaRPr lang="pt-BR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51821" y="2776259"/>
            <a:ext cx="5118652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900" dirty="0" smtClean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latin typeface="Impact" panose="020B0806030902050204" pitchFamily="34" charset="0"/>
              </a:rPr>
              <a:t>   03</a:t>
            </a:r>
          </a:p>
          <a:p>
            <a:endParaRPr lang="pt-BR" sz="5400" dirty="0">
              <a:ln>
                <a:solidFill>
                  <a:schemeClr val="tx1"/>
                </a:solidFill>
              </a:ln>
              <a:solidFill>
                <a:srgbClr val="7030A0"/>
              </a:solidFill>
              <a:latin typeface="Impact" panose="020B080603090205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895888" y="8331230"/>
            <a:ext cx="5630518" cy="1251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88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55063" y="2250787"/>
            <a:ext cx="89346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Funções são como feitiços personalizados. Elas permitem que você organize seu código e repita ações com facilidade. Além disso, em Python, você pode usar bibliotecas externas para realizar tarefas mais complexas.</a:t>
            </a:r>
          </a:p>
          <a:p>
            <a:r>
              <a:rPr lang="pt-BR" sz="2800" b="1" dirty="0" smtClean="0"/>
              <a:t>Exemplo de Função:</a:t>
            </a:r>
            <a:endParaRPr lang="pt-BR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55063" y="739391"/>
            <a:ext cx="868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4000" dirty="0">
                <a:solidFill>
                  <a:prstClr val="black"/>
                </a:solidFill>
                <a:latin typeface="Impact" panose="020B0806030902050204" pitchFamily="34" charset="0"/>
              </a:rPr>
              <a:t>Funções e Bibliotecas - Conjurando Feitiços e Explorando o </a:t>
            </a:r>
            <a:r>
              <a:rPr lang="pt-BR" sz="4000" dirty="0" err="1">
                <a:solidFill>
                  <a:prstClr val="black"/>
                </a:solidFill>
                <a:latin typeface="Impact" panose="020B0806030902050204" pitchFamily="34" charset="0"/>
              </a:rPr>
              <a:t>Grimório</a:t>
            </a:r>
            <a:endParaRPr lang="pt-BR" dirty="0">
              <a:solidFill>
                <a:prstClr val="black"/>
              </a:solidFill>
              <a:latin typeface="Impact" panose="020B080603090205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63" y="4497556"/>
            <a:ext cx="6829425" cy="303847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55063" y="7536031"/>
            <a:ext cx="85302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800" dirty="0">
                <a:solidFill>
                  <a:prstClr val="black"/>
                </a:solidFill>
              </a:rPr>
              <a:t>Aqui, criamos a função </a:t>
            </a:r>
            <a:r>
              <a:rPr lang="pt-BR" sz="2800" dirty="0" err="1">
                <a:solidFill>
                  <a:prstClr val="black"/>
                </a:solidFill>
              </a:rPr>
              <a:t>conjurar_feitiço</a:t>
            </a:r>
            <a:r>
              <a:rPr lang="pt-BR" sz="2800" dirty="0">
                <a:solidFill>
                  <a:prstClr val="black"/>
                </a:solidFill>
              </a:rPr>
              <a:t>, que executa ações dependendo do feitiço fornecido.</a:t>
            </a:r>
          </a:p>
          <a:p>
            <a:pPr lvl="0"/>
            <a:r>
              <a:rPr lang="pt-BR" sz="2800" dirty="0" smtClean="0">
                <a:solidFill>
                  <a:prstClr val="black"/>
                </a:solidFill>
              </a:rPr>
              <a:t>Exemplo </a:t>
            </a:r>
            <a:r>
              <a:rPr lang="pt-BR" sz="2800" dirty="0">
                <a:solidFill>
                  <a:prstClr val="black"/>
                </a:solidFill>
              </a:rPr>
              <a:t>de Biblioteca:</a:t>
            </a:r>
          </a:p>
          <a:p>
            <a:pPr lvl="0"/>
            <a:r>
              <a:rPr lang="pt-BR" sz="2800" dirty="0" smtClean="0">
                <a:solidFill>
                  <a:prstClr val="black"/>
                </a:solidFill>
              </a:rPr>
              <a:t>Em </a:t>
            </a:r>
            <a:r>
              <a:rPr lang="pt-BR" sz="2800" dirty="0">
                <a:solidFill>
                  <a:prstClr val="black"/>
                </a:solidFill>
              </a:rPr>
              <a:t>Python, você pode usar bibliotecas poderosas como </a:t>
            </a:r>
            <a:r>
              <a:rPr lang="pt-BR" sz="2800" dirty="0" err="1">
                <a:solidFill>
                  <a:prstClr val="black"/>
                </a:solidFill>
              </a:rPr>
              <a:t>math</a:t>
            </a:r>
            <a:r>
              <a:rPr lang="pt-BR" sz="2800" dirty="0">
                <a:solidFill>
                  <a:prstClr val="black"/>
                </a:solidFill>
              </a:rPr>
              <a:t> para realizar cálculos avançados. Veja um exemplo</a:t>
            </a:r>
            <a:r>
              <a:rPr lang="pt-BR" sz="2800" dirty="0" smtClean="0">
                <a:solidFill>
                  <a:prstClr val="black"/>
                </a:solidFill>
              </a:rPr>
              <a:t>:</a:t>
            </a:r>
          </a:p>
          <a:p>
            <a:pPr lvl="0"/>
            <a:endParaRPr lang="pt-BR" sz="2800" dirty="0">
              <a:solidFill>
                <a:prstClr val="black"/>
              </a:solidFill>
            </a:endParaRPr>
          </a:p>
          <a:p>
            <a:pPr lvl="0"/>
            <a:endParaRPr lang="pt-BR" sz="2800" dirty="0" smtClean="0">
              <a:solidFill>
                <a:prstClr val="black"/>
              </a:solidFill>
            </a:endParaRPr>
          </a:p>
          <a:p>
            <a:pPr lvl="0"/>
            <a:endParaRPr lang="pt-BR" sz="2800" dirty="0" smtClean="0">
              <a:solidFill>
                <a:prstClr val="black"/>
              </a:solidFill>
            </a:endParaRPr>
          </a:p>
          <a:p>
            <a:pPr lvl="0"/>
            <a:endParaRPr lang="pt-BR" sz="2800" dirty="0">
              <a:solidFill>
                <a:prstClr val="black"/>
              </a:solidFill>
            </a:endParaRPr>
          </a:p>
          <a:p>
            <a:pPr lvl="0"/>
            <a:r>
              <a:rPr lang="pt-BR" sz="2800" dirty="0" smtClean="0">
                <a:solidFill>
                  <a:prstClr val="black"/>
                </a:solidFill>
              </a:rPr>
              <a:t>A </a:t>
            </a:r>
            <a:r>
              <a:rPr lang="pt-BR" sz="2800" dirty="0">
                <a:solidFill>
                  <a:prstClr val="black"/>
                </a:solidFill>
              </a:rPr>
              <a:t>biblioteca </a:t>
            </a:r>
            <a:r>
              <a:rPr lang="pt-BR" sz="2800" dirty="0" err="1">
                <a:solidFill>
                  <a:prstClr val="black"/>
                </a:solidFill>
              </a:rPr>
              <a:t>math</a:t>
            </a:r>
            <a:r>
              <a:rPr lang="pt-BR" sz="2800" dirty="0">
                <a:solidFill>
                  <a:prstClr val="black"/>
                </a:solidFill>
              </a:rPr>
              <a:t> ajuda a realizar cálculos complexos, como calcular raízes quadradas.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63" y="9782800"/>
            <a:ext cx="6829425" cy="173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7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-9022"/>
            <a:ext cx="9601200" cy="12801600"/>
          </a:xfrm>
          <a:prstGeom prst="rect">
            <a:avLst/>
          </a:prstGeom>
          <a:solidFill>
            <a:srgbClr val="3E3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noFill/>
              <a:effectLst>
                <a:reflection blurRad="6350" stA="60000" endA="900" endPos="60000" dist="60007" dir="5400000" sy="-100000" algn="bl" rotWithShape="0"/>
              </a:effectLst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43000" y="5385137"/>
            <a:ext cx="73152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Impact" panose="020B0806030902050204" pitchFamily="34" charset="0"/>
              </a:rPr>
              <a:t>AGRADECIMENTOS</a:t>
            </a:r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061541" y="6484870"/>
            <a:ext cx="5630518" cy="1251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41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584</Words>
  <Application>Microsoft Office PowerPoint</Application>
  <PresentationFormat>Papel A3 (297x420 mm)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Amanda Rodrigues</dc:creator>
  <cp:lastModifiedBy>Amanda Rodrigues</cp:lastModifiedBy>
  <cp:revision>13</cp:revision>
  <dcterms:created xsi:type="dcterms:W3CDTF">2024-12-29T20:23:43Z</dcterms:created>
  <dcterms:modified xsi:type="dcterms:W3CDTF">2024-12-29T22:27:53Z</dcterms:modified>
</cp:coreProperties>
</file>