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Goudy Old Style" panose="02020502050305020303" pitchFamily="18" charset="0"/>
      <p:regular r:id="rId16"/>
      <p:bold r:id="rId17"/>
      <p:italic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tapat kummoon" initials="nk" lastIdx="1" clrIdx="0">
    <p:extLst>
      <p:ext uri="{19B8F6BF-5375-455C-9EA6-DF929625EA0E}">
        <p15:presenceInfo xmlns:p15="http://schemas.microsoft.com/office/powerpoint/2012/main" userId="cb1db4e7003746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5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4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1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4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B1486-17A7-4B4E-8A17-B83E7D08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9" b="722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9BA506-C84E-4924-B613-34B2D944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049" y="1478225"/>
            <a:ext cx="7599890" cy="2420504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07759ED-AA08-4C36-89B4-8CFA1352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458" y="390212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User Interface Design</a:t>
            </a:r>
            <a:endParaRPr lang="th-TH" b="1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84275A3-3E50-486D-BECD-08164171E32D}"/>
              </a:ext>
            </a:extLst>
          </p:cNvPr>
          <p:cNvSpPr/>
          <p:nvPr/>
        </p:nvSpPr>
        <p:spPr>
          <a:xfrm>
            <a:off x="-20" y="4572000"/>
            <a:ext cx="12192000" cy="2286000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B857AD4-88BD-4B86-8535-A31B593832D8}"/>
              </a:ext>
            </a:extLst>
          </p:cNvPr>
          <p:cNvSpPr/>
          <p:nvPr/>
        </p:nvSpPr>
        <p:spPr>
          <a:xfrm>
            <a:off x="-20" y="0"/>
            <a:ext cx="12192000" cy="280890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544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คำแนะนำของการออกแบบ</a:t>
            </a:r>
            <a:r>
              <a:rPr lang="th-TH" sz="3600" b="1" dirty="0" err="1"/>
              <a:t>ยูสเซอร์</a:t>
            </a:r>
            <a:r>
              <a:rPr lang="th-TH" sz="3600" b="1" dirty="0"/>
              <a:t>อินเตอร์</a:t>
            </a:r>
            <a:r>
              <a:rPr lang="th-TH" sz="3600" b="1" dirty="0" err="1"/>
              <a:t>เฟซ</a:t>
            </a:r>
            <a:r>
              <a:rPr lang="th-TH" sz="3600" b="1" dirty="0"/>
              <a:t>ที่ดี</a:t>
            </a:r>
          </a:p>
          <a:p>
            <a:pPr marL="36900" indent="0">
              <a:buNone/>
            </a:pPr>
            <a:r>
              <a:rPr lang="th-TH" sz="3600" b="1" dirty="0"/>
              <a:t>	ในส่วนนี้จะเน้นไปที่การออกแบบเอาต์พุตและอินพุตเข้าด้วยกัน เพื่อนำมาเป็นส่วนติดต่อกับผู้ใช้ เนื่องจากเอาต์พุตและอินพุต ถือเป็นส่วนหนึ่งของอินเตอร์</a:t>
            </a:r>
            <a:r>
              <a:rPr lang="th-TH" sz="3600" b="1" dirty="0" err="1"/>
              <a:t>เฟซ</a:t>
            </a:r>
            <a:r>
              <a:rPr lang="th-TH" sz="3600" b="1" dirty="0"/>
              <a:t> นั่นเอง เช่น</a:t>
            </a:r>
          </a:p>
        </p:txBody>
      </p:sp>
    </p:spTree>
    <p:extLst>
      <p:ext uri="{BB962C8B-B14F-4D97-AF65-F5344CB8AC3E}">
        <p14:creationId xmlns:p14="http://schemas.microsoft.com/office/powerpoint/2010/main" val="7879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1. ผู้ใช้จะต้องรู้เสมอว่า สิ่งที่กำลังโต้ตอบกับระบบอยู่นั้น คืออะไร และจะต้องดำเนินการต่อไปอย่างไร ดังนั้น ระบบที่ดีควรมีการจัดเตรียมคำแนะนำให้แก่ผู้ใช้รู้ว่า จะต้องทำอะไรต่อไปเช่น ให้บันทึกข้อมูล หรือกำหนดทางเลือก 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29F6AFE-4145-48C6-A300-BF96FF31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59" y="3810231"/>
            <a:ext cx="3490311" cy="2549375"/>
          </a:xfrm>
          <a:prstGeom prst="rect">
            <a:avLst/>
          </a:prstGeom>
        </p:spPr>
      </p:pic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34C2D2AB-BA04-461A-8D90-BD6447D75952}"/>
              </a:ext>
            </a:extLst>
          </p:cNvPr>
          <p:cNvCxnSpPr/>
          <p:nvPr/>
        </p:nvCxnSpPr>
        <p:spPr>
          <a:xfrm>
            <a:off x="4252404" y="2396971"/>
            <a:ext cx="4243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B730BD2C-CE93-41D3-8F3C-4E88C28E62E2}"/>
              </a:ext>
            </a:extLst>
          </p:cNvPr>
          <p:cNvSpPr/>
          <p:nvPr/>
        </p:nvSpPr>
        <p:spPr>
          <a:xfrm>
            <a:off x="7324078" y="3932808"/>
            <a:ext cx="1171852" cy="568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068C820-BFD4-407E-8EA6-4B68108DF73B}"/>
              </a:ext>
            </a:extLst>
          </p:cNvPr>
          <p:cNvCxnSpPr>
            <a:cxnSpLocks/>
          </p:cNvCxnSpPr>
          <p:nvPr/>
        </p:nvCxnSpPr>
        <p:spPr>
          <a:xfrm>
            <a:off x="2024109" y="3028765"/>
            <a:ext cx="317968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287827D3-E9AA-463B-B5C0-65DCAC1A8543}"/>
              </a:ext>
            </a:extLst>
          </p:cNvPr>
          <p:cNvSpPr/>
          <p:nvPr/>
        </p:nvSpPr>
        <p:spPr>
          <a:xfrm>
            <a:off x="7174638" y="4644271"/>
            <a:ext cx="1171852" cy="3538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4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2. ข้อความ คำอธิบาย หรือสารสนเทศที่แสดง จะต้องมีความยาวที่เพียงพอ โดยผู้อ่านได้อ่านแล้วจะต้องเกิดความเข้าใจในทันที และยอมรับ</a:t>
            </a:r>
          </a:p>
        </p:txBody>
      </p:sp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068C820-BFD4-407E-8EA6-4B68108DF73B}"/>
              </a:ext>
            </a:extLst>
          </p:cNvPr>
          <p:cNvCxnSpPr>
            <a:cxnSpLocks/>
          </p:cNvCxnSpPr>
          <p:nvPr/>
        </p:nvCxnSpPr>
        <p:spPr>
          <a:xfrm>
            <a:off x="1447060" y="2442839"/>
            <a:ext cx="253901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09934A1-A655-4E1E-8C21-F1F75409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0"/>
          <a:stretch/>
        </p:blipFill>
        <p:spPr>
          <a:xfrm>
            <a:off x="5744446" y="3357746"/>
            <a:ext cx="4624672" cy="3001324"/>
          </a:xfrm>
          <a:prstGeom prst="rect">
            <a:avLst/>
          </a:prstGeom>
        </p:spPr>
      </p:pic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287827D3-E9AA-463B-B5C0-65DCAC1A8543}"/>
              </a:ext>
            </a:extLst>
          </p:cNvPr>
          <p:cNvSpPr/>
          <p:nvPr/>
        </p:nvSpPr>
        <p:spPr>
          <a:xfrm>
            <a:off x="5887375" y="4573987"/>
            <a:ext cx="2209060" cy="3538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62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77C028A-8BC5-409A-928C-653F7E89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4075761"/>
            <a:ext cx="4381130" cy="2360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3. ในกรณีผู้ใช้มีการสั่งรันงานใด ๆ ที่อาจส่งผลต่อความเสียหายในข้อมูลหรือความปลอดภัยต่อระบบ เช่น เราเปิดแถบของเว็บไซต์หรือ </a:t>
            </a:r>
            <a:r>
              <a:rPr lang="en-US" sz="3600" b="1" dirty="0"/>
              <a:t>Title bar </a:t>
            </a:r>
            <a:r>
              <a:rPr lang="th-TH" sz="3600" b="1" dirty="0"/>
              <a:t>เอาไว้ ในนั้นอาจมีการทำงานบางอย่างที่สำคัญแล้วเรากดปิดเว็บบราวเซอร์ทั้งหมด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C562FCD-DB86-45CE-AB06-90E5EDD3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3" y="1154097"/>
            <a:ext cx="9978890" cy="5376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D723115F-16EA-4696-90E3-286053223EFD}"/>
              </a:ext>
            </a:extLst>
          </p:cNvPr>
          <p:cNvSpPr/>
          <p:nvPr/>
        </p:nvSpPr>
        <p:spPr>
          <a:xfrm>
            <a:off x="2451722" y="5224045"/>
            <a:ext cx="7580049" cy="9281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คำบรรยายภาพ: สี่เหลี่ยมมุมมน 5">
            <a:extLst>
              <a:ext uri="{FF2B5EF4-FFF2-40B4-BE49-F238E27FC236}">
                <a16:creationId xmlns:a16="http://schemas.microsoft.com/office/drawing/2014/main" id="{F4AA851E-C613-450F-8DE9-C029727DC55D}"/>
              </a:ext>
            </a:extLst>
          </p:cNvPr>
          <p:cNvSpPr/>
          <p:nvPr/>
        </p:nvSpPr>
        <p:spPr>
          <a:xfrm>
            <a:off x="2208482" y="2457442"/>
            <a:ext cx="6479432" cy="928180"/>
          </a:xfrm>
          <a:prstGeom prst="wedgeRoundRectCallout">
            <a:avLst/>
          </a:prstGeom>
          <a:solidFill>
            <a:schemeClr val="tx1">
              <a:alpha val="88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</a:rPr>
              <a:t>ควรมีข้อความหรือ</a:t>
            </a:r>
            <a:r>
              <a:rPr lang="th-TH" b="1" dirty="0" err="1">
                <a:solidFill>
                  <a:schemeClr val="bg1"/>
                </a:solidFill>
              </a:rPr>
              <a:t>ไดอะ</a:t>
            </a:r>
            <a:r>
              <a:rPr lang="th-TH" b="1" dirty="0">
                <a:solidFill>
                  <a:schemeClr val="bg1"/>
                </a:solidFill>
              </a:rPr>
              <a:t>ล็อก</a:t>
            </a:r>
            <a:r>
              <a:rPr lang="th-TH" b="1" dirty="0" err="1">
                <a:solidFill>
                  <a:schemeClr val="bg1"/>
                </a:solidFill>
              </a:rPr>
              <a:t>ซ์</a:t>
            </a:r>
            <a:r>
              <a:rPr lang="th-TH" b="1" dirty="0">
                <a:solidFill>
                  <a:schemeClr val="bg1"/>
                </a:solidFill>
              </a:rPr>
              <a:t> เพื่อยืนยันในสิ่งที่จะทำก่อน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F1152CE0-0CB6-4702-A326-4BDC248A2C4D}"/>
              </a:ext>
            </a:extLst>
          </p:cNvPr>
          <p:cNvSpPr/>
          <p:nvPr/>
        </p:nvSpPr>
        <p:spPr>
          <a:xfrm>
            <a:off x="773102" y="1298720"/>
            <a:ext cx="7314455" cy="719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90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487B5B4-FB07-4316-9606-F6625E577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9" b="722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1E823C-54D7-466F-8304-7E37196BA4CD}"/>
              </a:ext>
            </a:extLst>
          </p:cNvPr>
          <p:cNvSpPr txBox="1">
            <a:spLocks/>
          </p:cNvSpPr>
          <p:nvPr/>
        </p:nvSpPr>
        <p:spPr>
          <a:xfrm>
            <a:off x="266156" y="1108101"/>
            <a:ext cx="11659648" cy="45408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9600" b="1" dirty="0"/>
              <a:t>ขอบคุณครับ</a:t>
            </a:r>
          </a:p>
          <a:p>
            <a:r>
              <a:rPr lang="th-TH" sz="4400" b="1" dirty="0"/>
              <a:t>นายณัฐภัทร คำมูล</a:t>
            </a:r>
          </a:p>
          <a:p>
            <a:r>
              <a:rPr lang="th-TH" sz="4400" b="1" dirty="0"/>
              <a:t>รหัสนิสิต 6008111006</a:t>
            </a:r>
            <a:endParaRPr lang="th-TH" sz="8800" b="1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A54850B-7C4B-4D85-8D98-8E4203AF357B}"/>
              </a:ext>
            </a:extLst>
          </p:cNvPr>
          <p:cNvSpPr/>
          <p:nvPr/>
        </p:nvSpPr>
        <p:spPr>
          <a:xfrm>
            <a:off x="0" y="1108101"/>
            <a:ext cx="12192000" cy="3508287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567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dirty="0"/>
              <a:t>	</a:t>
            </a:r>
            <a:r>
              <a:rPr lang="th-TH" sz="3600" dirty="0" err="1"/>
              <a:t>ยูสเซอร์</a:t>
            </a:r>
            <a:r>
              <a:rPr lang="th-TH" sz="3600" dirty="0"/>
              <a:t>อินเตอร์</a:t>
            </a:r>
            <a:r>
              <a:rPr lang="th-TH" sz="3600" dirty="0" err="1"/>
              <a:t>เฟซ</a:t>
            </a:r>
            <a:r>
              <a:rPr lang="th-TH" sz="3600" dirty="0"/>
              <a:t> ถือเป็นส่วนหนึ่งที่ผู้ใช้งานจะได้ใช้สำหรับการโต้ตอบกับระบบผ่านหน้าจอ โดยมีจุดประสงค์ คือการประมวณผลข้อมูลเพื่อให้ได้ระบบสารสนเทศที่ต้องการ</a:t>
            </a:r>
          </a:p>
          <a:p>
            <a:pPr marL="36900" indent="0">
              <a:buNone/>
            </a:pPr>
            <a:r>
              <a:rPr lang="th-TH" sz="3600" dirty="0"/>
              <a:t>	 ซึ่ง</a:t>
            </a:r>
            <a:r>
              <a:rPr lang="th-TH" sz="3600" dirty="0" err="1"/>
              <a:t>ยูสเซอร์</a:t>
            </a:r>
            <a:r>
              <a:rPr lang="th-TH" sz="3600" dirty="0"/>
              <a:t>อินเตอร์</a:t>
            </a:r>
            <a:r>
              <a:rPr lang="th-TH" sz="3600" dirty="0" err="1"/>
              <a:t>เฟซ</a:t>
            </a:r>
            <a:r>
              <a:rPr lang="th-TH" sz="3600" dirty="0"/>
              <a:t> ที่มนุษย์ใช้ติดต่อกับระบบ ได้จัดเป็นแนวคิดในเชิง </a:t>
            </a:r>
            <a:r>
              <a:rPr lang="en-US" sz="3600" dirty="0"/>
              <a:t>“</a:t>
            </a:r>
            <a:r>
              <a:rPr lang="th-TH" sz="3600" dirty="0"/>
              <a:t>จิตวิทยา</a:t>
            </a:r>
            <a:r>
              <a:rPr lang="en-US" sz="3600" dirty="0"/>
              <a:t>” </a:t>
            </a:r>
            <a:r>
              <a:rPr lang="th-TH" sz="3600" dirty="0"/>
              <a:t>เนื่องจากมนุษย์นั้นมีความรู้สึกต่อการโต้ตอบกับสิ่งเร้าต่าง ๆ นั้นเอง</a:t>
            </a:r>
          </a:p>
        </p:txBody>
      </p:sp>
    </p:spTree>
    <p:extLst>
      <p:ext uri="{BB962C8B-B14F-4D97-AF65-F5344CB8AC3E}">
        <p14:creationId xmlns:p14="http://schemas.microsoft.com/office/powerpoint/2010/main" val="100875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80375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ข้อดีของ</a:t>
            </a:r>
            <a:r>
              <a:rPr lang="th-TH" sz="3600" b="1" dirty="0" err="1"/>
              <a:t>ยูสเซอร์</a:t>
            </a:r>
            <a:r>
              <a:rPr lang="th-TH" sz="3600" b="1" dirty="0"/>
              <a:t>อินเตอร์</a:t>
            </a:r>
            <a:r>
              <a:rPr lang="th-TH" sz="3600" b="1" dirty="0" err="1"/>
              <a:t>เฟซ</a:t>
            </a:r>
            <a:endParaRPr lang="th-TH" sz="3600" b="1" dirty="0"/>
          </a:p>
          <a:p>
            <a:pPr marL="36900" indent="0">
              <a:buNone/>
            </a:pPr>
            <a:r>
              <a:rPr lang="th-TH" sz="3600" dirty="0"/>
              <a:t>	ผู้ใช้ส่วนใหญ่มักพอใจ เนื่องจากจะช่วยให้พวกเขาสามารถเข้าถึงในสิ่งที่ต้องการได้ง่าย และสะดวกสบายขึ้นแล้ว ยังช่วยลดภาระให้กับพวกเขาอีกด้วย จึงหนีไม่พ้นความรู้สึกที่ดี กับประสบการณ์ของการใช้งาน																	</a:t>
            </a:r>
            <a:r>
              <a:rPr lang="en-US" sz="3600" dirty="0"/>
              <a:t>		</a:t>
            </a:r>
          </a:p>
          <a:p>
            <a:pPr marL="36900" indent="0">
              <a:buNone/>
            </a:pPr>
            <a:r>
              <a:rPr lang="en-US" sz="1800" dirty="0"/>
              <a:t>																			Helpful Tips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085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จุดประสงค์ของการออกแบบ</a:t>
            </a:r>
            <a:r>
              <a:rPr lang="th-TH" sz="3600" b="1" dirty="0" err="1"/>
              <a:t>ยูสเซอร์</a:t>
            </a:r>
            <a:r>
              <a:rPr lang="th-TH" sz="3600" b="1" dirty="0"/>
              <a:t>อินเตอร์</a:t>
            </a:r>
            <a:r>
              <a:rPr lang="th-TH" sz="3600" b="1" dirty="0" err="1"/>
              <a:t>เฟซ</a:t>
            </a:r>
            <a:endParaRPr lang="th-TH" sz="3600" b="1" dirty="0"/>
          </a:p>
          <a:p>
            <a:pPr marL="36900" indent="0">
              <a:buNone/>
            </a:pPr>
            <a:r>
              <a:rPr lang="th-TH" sz="3600" dirty="0"/>
              <a:t>	1. เพื่อบอกระบบให้รู้ว่าได้ทำกิจกรรมอะไรลงไป</a:t>
            </a:r>
          </a:p>
          <a:p>
            <a:pPr marL="36900" indent="0">
              <a:buNone/>
            </a:pPr>
            <a:r>
              <a:rPr lang="th-TH" sz="3600" dirty="0"/>
              <a:t>	2. เพื่ออำนวยความสะดวกต่อการใช้งาน</a:t>
            </a:r>
          </a:p>
          <a:p>
            <a:pPr marL="36900" indent="0">
              <a:buNone/>
            </a:pPr>
            <a:r>
              <a:rPr lang="th-TH" sz="3600" dirty="0"/>
              <a:t>	3. หลีกเลี่ยงข้อผิดพลาดที่เกิดจากผู้ใช้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17293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1. เพื่อบอกระบบให้รู้ว่าได้ทำกิจกรรมอะไรลงไป</a:t>
            </a:r>
          </a:p>
          <a:p>
            <a:pPr marL="36900" indent="0">
              <a:buNone/>
            </a:pPr>
            <a:r>
              <a:rPr lang="th-TH" sz="3600" dirty="0"/>
              <a:t>	ผู้ใช้ได้เลือกกิจกรรมการประมาลผล ไม่ว่าจะเป็นการเคาะปุ่ม </a:t>
            </a:r>
            <a:r>
              <a:rPr lang="en-US" sz="3200" dirty="0"/>
              <a:t>Enter, </a:t>
            </a:r>
            <a:r>
              <a:rPr lang="th-TH" sz="3200" dirty="0"/>
              <a:t>การคลิกปุ่มเพื่อแก้ไขข้อมูล หรือดึงข้อมูลออกมาใช้งาน</a:t>
            </a:r>
            <a:r>
              <a:rPr lang="en-US" sz="3200" b="1" dirty="0"/>
              <a:t> </a:t>
            </a:r>
            <a:endParaRPr lang="th-TH" sz="3600" b="1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1DBF581-515C-4DD3-92BD-EB6505D4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" t="1726" r="1479" b="1740"/>
          <a:stretch/>
        </p:blipFill>
        <p:spPr>
          <a:xfrm>
            <a:off x="7563773" y="4185437"/>
            <a:ext cx="2583403" cy="2062963"/>
          </a:xfrm>
          <a:prstGeom prst="rect">
            <a:avLst/>
          </a:prstGeom>
        </p:spPr>
      </p:pic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D142D8C3-0B62-430B-AFA2-CB79C30B500B}"/>
              </a:ext>
            </a:extLst>
          </p:cNvPr>
          <p:cNvCxnSpPr/>
          <p:nvPr/>
        </p:nvCxnSpPr>
        <p:spPr>
          <a:xfrm>
            <a:off x="7412855" y="3258107"/>
            <a:ext cx="24857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BEBB3A9-3112-4139-810F-205140E7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2" y="4748430"/>
            <a:ext cx="2913144" cy="936976"/>
          </a:xfrm>
          <a:prstGeom prst="rect">
            <a:avLst/>
          </a:prstGeom>
        </p:spPr>
      </p:pic>
      <p:sp>
        <p:nvSpPr>
          <p:cNvPr id="10" name="ลูกศร: ขวา 9">
            <a:extLst>
              <a:ext uri="{FF2B5EF4-FFF2-40B4-BE49-F238E27FC236}">
                <a16:creationId xmlns:a16="http://schemas.microsoft.com/office/drawing/2014/main" id="{D408F6D5-F360-4AFF-9470-2A6B3B669A1D}"/>
              </a:ext>
            </a:extLst>
          </p:cNvPr>
          <p:cNvSpPr/>
          <p:nvPr/>
        </p:nvSpPr>
        <p:spPr>
          <a:xfrm rot="11674881">
            <a:off x="5828096" y="5623879"/>
            <a:ext cx="2073838" cy="2774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24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2. เพื่ออำนวยความสะดวกต่อการใช้งาน</a:t>
            </a:r>
          </a:p>
          <a:p>
            <a:pPr marL="36900" indent="0">
              <a:buNone/>
            </a:pPr>
            <a:r>
              <a:rPr lang="th-TH" sz="3600" dirty="0"/>
              <a:t>	โดยระบบจะเตรียมงานบริการแก่ผู้ใช้ เพื่อให้การดำเนินงานด้านการประมวณผลใด ๆ สามารถลุล่วงไปอย่างมีประสิทธิภาพ และประสิทธิผล</a:t>
            </a:r>
            <a:endParaRPr lang="th-TH" sz="3600" b="1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29E0A09-B1BB-454A-A1FA-86C3FE217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5999"/>
          <a:stretch/>
        </p:blipFill>
        <p:spPr>
          <a:xfrm>
            <a:off x="6578353" y="4314548"/>
            <a:ext cx="4876800" cy="1995996"/>
          </a:xfrm>
          <a:prstGeom prst="rect">
            <a:avLst/>
          </a:prstGeom>
        </p:spPr>
      </p:pic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79736ACA-E1C5-4D25-8C9A-9F482A88480F}"/>
              </a:ext>
            </a:extLst>
          </p:cNvPr>
          <p:cNvSpPr/>
          <p:nvPr/>
        </p:nvSpPr>
        <p:spPr>
          <a:xfrm>
            <a:off x="7670307" y="4669654"/>
            <a:ext cx="1944210" cy="9854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32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	3. หลีกเลี่ยงข้อผิดพลาดที่เกิดจากผู้ใช้</a:t>
            </a:r>
          </a:p>
          <a:p>
            <a:pPr marL="36900" indent="0">
              <a:buNone/>
            </a:pPr>
            <a:r>
              <a:rPr lang="th-TH" sz="3600" dirty="0"/>
              <a:t>	เป็นการป้องกันความผิดพลาด ที่อาจเกิดจากความจงใจหรือไม่ก็ตามที่ระบบไม่สามารถประมวลผลได้ตามความคาดหวัง ซึ่งอาจส่งผลเสียต่อความเสียหายของข้อมูลในระบบได้</a:t>
            </a:r>
            <a:endParaRPr lang="th-TH" sz="3600" b="1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1DA4C07-A6C7-4F3C-83D1-AE08C9D3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7" y="4329607"/>
            <a:ext cx="4083728" cy="1963142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0F35ACA-3EF6-483D-BF56-1B2A8643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88" y="1191441"/>
            <a:ext cx="9309138" cy="44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หลักการเบื้อต้นของการออกแบบโดยคำนึงถึงผู้ใช้</a:t>
            </a:r>
          </a:p>
          <a:p>
            <a:pPr marL="36900" indent="0">
              <a:buNone/>
            </a:pPr>
            <a:r>
              <a:rPr lang="th-TH" sz="3600" b="1" dirty="0"/>
              <a:t>1. ทำความเข้าใจกับฟังก์ชันการทำงานทางธุรกิจต่าง ๆ ให้ดี</a:t>
            </a:r>
          </a:p>
          <a:p>
            <a:pPr marL="36900" indent="0">
              <a:buNone/>
            </a:pPr>
            <a:r>
              <a:rPr lang="th-TH" sz="3600" b="1" dirty="0"/>
              <a:t>2. นำอินเตอร์</a:t>
            </a:r>
            <a:r>
              <a:rPr lang="th-TH" sz="3600" b="1" dirty="0" err="1"/>
              <a:t>เฟซ</a:t>
            </a:r>
            <a:r>
              <a:rPr lang="th-TH" sz="3600" b="1" dirty="0"/>
              <a:t>แบบ </a:t>
            </a:r>
            <a:r>
              <a:rPr lang="en-US" sz="2800" b="1" dirty="0"/>
              <a:t>GUI</a:t>
            </a:r>
            <a:r>
              <a:rPr lang="th-TH" sz="3600" b="1" dirty="0"/>
              <a:t> มาใช้</a:t>
            </a:r>
          </a:p>
          <a:p>
            <a:pPr marL="36900" indent="0">
              <a:buNone/>
            </a:pPr>
            <a:r>
              <a:rPr lang="th-TH" sz="3600" b="1" dirty="0"/>
              <a:t>3. รู้ระดับความสามารถ และประสบการณ์ของผู้ใช้ระบบ</a:t>
            </a:r>
          </a:p>
          <a:p>
            <a:pPr marL="36900" indent="0">
              <a:buNone/>
            </a:pPr>
            <a:r>
              <a:rPr lang="th-TH" sz="3600" b="1" dirty="0"/>
              <a:t>4. ต้องคิดว่าตัวเอง เสมือนผู้ใช้คนหนึ่ง</a:t>
            </a:r>
          </a:p>
          <a:p>
            <a:pPr marL="36900" indent="0">
              <a:buNone/>
            </a:pP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57107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9C21B6-EFB7-4C5B-AB4E-E1FE34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/>
              <a:t>การออกแบบ</a:t>
            </a:r>
            <a:r>
              <a:rPr lang="th-TH" sz="4000" b="1" dirty="0" err="1"/>
              <a:t>ยูสเซอร์</a:t>
            </a:r>
            <a:r>
              <a:rPr lang="th-TH" sz="4000" b="1" dirty="0"/>
              <a:t>อินเตอร์</a:t>
            </a:r>
            <a:r>
              <a:rPr lang="th-TH" sz="4000" b="1" dirty="0" err="1"/>
              <a:t>เฟซ</a:t>
            </a:r>
            <a:endParaRPr lang="th-TH" sz="40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F2E47D-2832-4EA5-87BB-6B2C3F91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3378"/>
            <a:ext cx="10353762" cy="45729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h-TH" sz="3600" b="1" dirty="0"/>
              <a:t>5. นำต้นแบบมาใช้ให้เกิดประโยชน์</a:t>
            </a:r>
          </a:p>
          <a:p>
            <a:pPr marL="36900" indent="0">
              <a:buNone/>
            </a:pPr>
            <a:r>
              <a:rPr lang="th-TH" sz="3600" b="1" dirty="0"/>
              <a:t>6. ออกแบบอินเตอร์</a:t>
            </a:r>
            <a:r>
              <a:rPr lang="th-TH" sz="3600" b="1" dirty="0" err="1"/>
              <a:t>เฟซ</a:t>
            </a:r>
            <a:r>
              <a:rPr lang="th-TH" sz="3600" b="1" dirty="0"/>
              <a:t>ด้วยความเข้าใจ</a:t>
            </a:r>
          </a:p>
          <a:p>
            <a:pPr marL="36900" indent="0">
              <a:buNone/>
            </a:pPr>
            <a:r>
              <a:rPr lang="th-TH" sz="3600" b="1" dirty="0"/>
              <a:t>7. ความคิดเห็นที่ได้มาปรับใช้ เพื่อปรับปรุงให้ดียิ่งขึ้น</a:t>
            </a:r>
          </a:p>
          <a:p>
            <a:pPr marL="36900" indent="0">
              <a:buNone/>
            </a:pPr>
            <a:r>
              <a:rPr lang="th-TH" sz="3600" b="1" dirty="0"/>
              <a:t>8. จัดทำเอกสารการออกแบบอินเตอร์</a:t>
            </a:r>
            <a:r>
              <a:rPr lang="th-TH" sz="3600" b="1" dirty="0" err="1"/>
              <a:t>เฟซ</a:t>
            </a:r>
            <a:endParaRPr lang="th-TH" sz="3600" b="1" dirty="0"/>
          </a:p>
          <a:p>
            <a:pPr marL="36900" indent="0">
              <a:buNone/>
            </a:pP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4074595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693</Words>
  <Application>Microsoft Office PowerPoint</Application>
  <PresentationFormat>แบบจอกว้าง</PresentationFormat>
  <Paragraphs>47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7" baseType="lpstr">
      <vt:lpstr>Goudy Old Style</vt:lpstr>
      <vt:lpstr>Wingdings 2</vt:lpstr>
      <vt:lpstr>SlateVTI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การออกแบบยูสเซอร์อินเตอร์เฟซ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nattapat kummoon</dc:creator>
  <cp:lastModifiedBy>nattapat kummoon</cp:lastModifiedBy>
  <cp:revision>20</cp:revision>
  <dcterms:created xsi:type="dcterms:W3CDTF">2020-04-05T12:16:57Z</dcterms:created>
  <dcterms:modified xsi:type="dcterms:W3CDTF">2020-04-05T16:15:26Z</dcterms:modified>
</cp:coreProperties>
</file>