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66" r:id="rId2"/>
    <p:sldId id="265" r:id="rId3"/>
    <p:sldId id="275" r:id="rId4"/>
    <p:sldId id="263" r:id="rId5"/>
    <p:sldId id="273" r:id="rId6"/>
    <p:sldId id="286" r:id="rId7"/>
    <p:sldId id="287" r:id="rId8"/>
    <p:sldId id="288" r:id="rId9"/>
    <p:sldId id="289" r:id="rId10"/>
  </p:sldIdLst>
  <p:sldSz cx="9144000" cy="5143500" type="screen16x9"/>
  <p:notesSz cx="6858000" cy="9144000"/>
  <p:embeddedFontLst>
    <p:embeddedFont>
      <p:font typeface="Barlow Light" panose="020B0604020202020204" charset="0"/>
      <p:regular r:id="rId12"/>
      <p:bold r:id="rId13"/>
      <p:italic r:id="rId14"/>
      <p:boldItalic r:id="rId15"/>
    </p:embeddedFont>
    <p:embeddedFont>
      <p:font typeface="Browallia New" panose="020B0604020202020204" pitchFamily="34" charset="-34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Raleway" panose="020B0604020202020204" charset="0"/>
      <p:regular r:id="rId24"/>
      <p:bold r:id="rId25"/>
      <p:italic r:id="rId26"/>
      <p:boldItalic r:id="rId27"/>
    </p:embeddedFont>
    <p:embeddedFont>
      <p:font typeface="Raleway SemiBold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1F0D0A-131C-5603-B06D-923287B9FE5C}" v="1019" dt="2020-04-24T08:24:47.383"/>
    <p1510:client id="{44031434-01C8-5878-260B-B9E8E119216A}" v="4" dt="2020-04-24T06:00:27.803"/>
    <p1510:client id="{D24E4461-937E-2B5E-FDAF-8BB006B81A39}" v="285" dt="2020-04-24T09:22:00.933"/>
  </p1510:revLst>
</p1510:revInfo>
</file>

<file path=ppt/tableStyles.xml><?xml version="1.0" encoding="utf-8"?>
<a:tblStyleLst xmlns:a="http://schemas.openxmlformats.org/drawingml/2006/main" def="{84576612-C44F-4DD6-AE57-05A84159FFEB}">
  <a:tblStyle styleId="{84576612-C44F-4DD6-AE57-05A84159FF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9" name="Google Shape;195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8736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9" name="Google Shape;195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8559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1261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4782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381000" y="381000"/>
            <a:ext cx="4754100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lang="en" sz="3000" b="0">
              <a:solidFill>
                <a:schemeClr val="lt1"/>
              </a:solidFill>
              <a:highlight>
                <a:srgbClr val="00B5DD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chemeClr val="accent2"/>
                </a:highlight>
              </a:rPr>
              <a:t>Coffee-Shop</a:t>
            </a:r>
            <a:endParaRPr lang="en" sz="3000">
              <a:solidFill>
                <a:schemeClr val="lt1"/>
              </a:solidFill>
              <a:highlight>
                <a:srgbClr val="007BB9"/>
              </a:highlight>
            </a:endParaRPr>
          </a:p>
        </p:txBody>
      </p:sp>
      <p:sp>
        <p:nvSpPr>
          <p:cNvPr id="1015" name="Google Shape;1015;p2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</a:t>
            </a:fld>
            <a:endParaRPr>
              <a:solidFill>
                <a:schemeClr val="accent2"/>
              </a:solidFill>
            </a:endParaRPr>
          </a:p>
        </p:txBody>
      </p:sp>
      <p:pic>
        <p:nvPicPr>
          <p:cNvPr id="2" name="รูปภาพ 2" descr="รูปภาพประกอบด้วย ภาพหน้าจอ, ผลไม้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1D5F0EDD-D9DF-4EA4-9DC7-741DFE8CA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863" y="-3627"/>
            <a:ext cx="4080294" cy="29941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21"/>
          <p:cNvSpPr txBox="1">
            <a:spLocks noGrp="1"/>
          </p:cNvSpPr>
          <p:nvPr>
            <p:ph type="title"/>
          </p:nvPr>
        </p:nvSpPr>
        <p:spPr>
          <a:xfrm>
            <a:off x="457200" y="681800"/>
            <a:ext cx="36672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Coffee-Shop</a:t>
            </a:r>
          </a:p>
        </p:txBody>
      </p:sp>
      <p:sp>
        <p:nvSpPr>
          <p:cNvPr id="1009" name="Google Shape;1009;p2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รูปภาพ 2" descr="รูปภาพประกอบด้วย ภาพหน้าจอ, ผลไม้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9C6129E1-1FA2-4983-A5D6-32246E0D7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804" y="-3627"/>
            <a:ext cx="4425351" cy="51507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9B91C7FF-C3B7-4AC3-AAAA-28A74C829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408" y="1327204"/>
            <a:ext cx="4325372" cy="2824211"/>
          </a:xfrm>
        </p:spPr>
        <p:txBody>
          <a:bodyPr/>
          <a:lstStyle/>
          <a:p>
            <a:pPr marL="114300" indent="0">
              <a:buNone/>
            </a:pPr>
            <a:r>
              <a:rPr lang="en" sz="2400" err="1">
                <a:latin typeface="Browallia New"/>
                <a:cs typeface="Angsana New"/>
              </a:rPr>
              <a:t>โดยโปรแกรมจะแบ่งเป็น</a:t>
            </a:r>
            <a:r>
              <a:rPr lang="en" sz="2400">
                <a:latin typeface="Browallia New"/>
                <a:cs typeface="Angsana New"/>
              </a:rPr>
              <a:t> 2 </a:t>
            </a:r>
            <a:r>
              <a:rPr lang="en" sz="2400" err="1">
                <a:latin typeface="Browallia New"/>
                <a:cs typeface="Angsana New"/>
              </a:rPr>
              <a:t>อย่างคือ</a:t>
            </a:r>
            <a:r>
              <a:rPr lang="en" sz="2400">
                <a:latin typeface="Browallia New"/>
                <a:cs typeface="Angsana New"/>
              </a:rPr>
              <a:t> </a:t>
            </a:r>
            <a:endParaRPr lang="en-US" sz="2400">
              <a:latin typeface="Browallia New"/>
              <a:cs typeface="Angsana New"/>
            </a:endParaRPr>
          </a:p>
          <a:p>
            <a:pPr marL="114300" indent="0">
              <a:buNone/>
            </a:pPr>
            <a:r>
              <a:rPr lang="en" sz="2400">
                <a:latin typeface="Browallia New"/>
                <a:cs typeface="Angsana New"/>
              </a:rPr>
              <a:t>1.  </a:t>
            </a:r>
            <a:r>
              <a:rPr lang="en" sz="2400" err="1">
                <a:latin typeface="Browallia New"/>
                <a:cs typeface="Angsana New"/>
              </a:rPr>
              <a:t>หน้าต่าง</a:t>
            </a:r>
            <a:r>
              <a:rPr lang="en" sz="2400">
                <a:latin typeface="Browallia New"/>
                <a:cs typeface="Angsana New"/>
              </a:rPr>
              <a:t> Coffee </a:t>
            </a:r>
            <a:r>
              <a:rPr lang="en" sz="2400" err="1">
                <a:latin typeface="Browallia New"/>
                <a:cs typeface="Angsana New"/>
              </a:rPr>
              <a:t>คือ</a:t>
            </a:r>
            <a:r>
              <a:rPr lang="en" sz="2400">
                <a:latin typeface="Browallia New"/>
                <a:cs typeface="Angsana New"/>
              </a:rPr>
              <a:t> Staff ,Manager ,Admin </a:t>
            </a:r>
            <a:r>
              <a:rPr lang="en" sz="2400" err="1">
                <a:latin typeface="Browallia New"/>
                <a:cs typeface="Angsana New"/>
              </a:rPr>
              <a:t>สามารถใช้ได้ทั้งหมด</a:t>
            </a:r>
            <a:r>
              <a:rPr lang="en" sz="2400">
                <a:latin typeface="Browallia New"/>
                <a:cs typeface="Angsana New"/>
              </a:rPr>
              <a:t> </a:t>
            </a:r>
            <a:r>
              <a:rPr lang="en" sz="2400" err="1">
                <a:latin typeface="Browallia New"/>
                <a:cs typeface="Angsana New"/>
              </a:rPr>
              <a:t>ใช้สำหรับ</a:t>
            </a:r>
            <a:r>
              <a:rPr lang="en" sz="2400">
                <a:latin typeface="Browallia New"/>
                <a:cs typeface="Angsana New"/>
              </a:rPr>
              <a:t> </a:t>
            </a:r>
            <a:r>
              <a:rPr lang="en" sz="2400" err="1">
                <a:latin typeface="Browallia New"/>
                <a:cs typeface="Angsana New"/>
              </a:rPr>
              <a:t>เลือก</a:t>
            </a:r>
            <a:r>
              <a:rPr lang="en" sz="2400">
                <a:latin typeface="Browallia New"/>
                <a:cs typeface="Angsana New"/>
              </a:rPr>
              <a:t> Menu </a:t>
            </a:r>
            <a:r>
              <a:rPr lang="en" sz="2400" err="1">
                <a:latin typeface="Browallia New"/>
                <a:cs typeface="Angsana New"/>
              </a:rPr>
              <a:t>กาแฟ</a:t>
            </a:r>
            <a:r>
              <a:rPr lang="en" sz="2400">
                <a:latin typeface="Browallia New"/>
                <a:cs typeface="Angsana New"/>
              </a:rPr>
              <a:t> </a:t>
            </a:r>
            <a:r>
              <a:rPr lang="en" sz="2400" err="1">
                <a:latin typeface="Browallia New"/>
                <a:cs typeface="Angsana New"/>
              </a:rPr>
              <a:t>ต่างๆ</a:t>
            </a:r>
            <a:endParaRPr lang="en-US" sz="2400">
              <a:latin typeface="Browallia New"/>
              <a:cs typeface="Angsana New"/>
            </a:endParaRPr>
          </a:p>
          <a:p>
            <a:pPr marL="114300" indent="0">
              <a:buNone/>
            </a:pPr>
            <a:endParaRPr lang="en" sz="2400">
              <a:latin typeface="Browallia New"/>
              <a:cs typeface="Angsana New"/>
            </a:endParaRPr>
          </a:p>
          <a:p>
            <a:pPr marL="114300" indent="0">
              <a:buNone/>
            </a:pPr>
            <a:r>
              <a:rPr lang="en" sz="2400">
                <a:latin typeface="Browallia New"/>
                <a:cs typeface="Angsana New"/>
              </a:rPr>
              <a:t>2. </a:t>
            </a:r>
            <a:r>
              <a:rPr lang="en" sz="2400" err="1">
                <a:latin typeface="Browallia New"/>
                <a:cs typeface="Angsana New"/>
              </a:rPr>
              <a:t>หน้าต่าง</a:t>
            </a:r>
            <a:r>
              <a:rPr lang="en" sz="2400">
                <a:latin typeface="Browallia New"/>
                <a:cs typeface="Angsana New"/>
              </a:rPr>
              <a:t> </a:t>
            </a:r>
            <a:r>
              <a:rPr lang="en" sz="2400" err="1">
                <a:latin typeface="Browallia New"/>
                <a:cs typeface="Angsana New"/>
              </a:rPr>
              <a:t>เช็คยอดขาย</a:t>
            </a:r>
            <a:r>
              <a:rPr lang="en" sz="2400">
                <a:latin typeface="Browallia New"/>
                <a:cs typeface="Angsana New"/>
              </a:rPr>
              <a:t> </a:t>
            </a:r>
            <a:r>
              <a:rPr lang="en" sz="2400" err="1">
                <a:latin typeface="Browallia New"/>
                <a:cs typeface="Angsana New"/>
              </a:rPr>
              <a:t>คือ</a:t>
            </a:r>
            <a:r>
              <a:rPr lang="en" sz="2400">
                <a:latin typeface="Browallia New"/>
                <a:cs typeface="Angsana New"/>
              </a:rPr>
              <a:t> Manager ,Admin </a:t>
            </a:r>
            <a:r>
              <a:rPr lang="en" sz="2400" err="1">
                <a:latin typeface="Browallia New"/>
                <a:cs typeface="Angsana New"/>
              </a:rPr>
              <a:t>เท่านั้น</a:t>
            </a:r>
            <a:r>
              <a:rPr lang="en" sz="2400">
                <a:latin typeface="Browallia New"/>
                <a:cs typeface="Angsana New"/>
              </a:rPr>
              <a:t> </a:t>
            </a:r>
            <a:r>
              <a:rPr lang="en" sz="2400" err="1">
                <a:latin typeface="Browallia New"/>
                <a:cs typeface="Angsana New"/>
              </a:rPr>
              <a:t>ที่สามารถใช้งานได้</a:t>
            </a:r>
            <a:r>
              <a:rPr lang="en" sz="2400">
                <a:latin typeface="Browallia New"/>
                <a:cs typeface="Angsana New"/>
              </a:rPr>
              <a:t> </a:t>
            </a:r>
            <a:r>
              <a:rPr lang="en" sz="2400" err="1">
                <a:latin typeface="Browallia New"/>
                <a:cs typeface="Angsana New"/>
              </a:rPr>
              <a:t>ใช้สำหรับ</a:t>
            </a:r>
            <a:r>
              <a:rPr lang="en" sz="2400">
                <a:latin typeface="Browallia New"/>
                <a:cs typeface="Angsana New"/>
              </a:rPr>
              <a:t> </a:t>
            </a:r>
            <a:r>
              <a:rPr lang="en" sz="2400" err="1">
                <a:latin typeface="Browallia New"/>
                <a:cs typeface="Angsana New"/>
              </a:rPr>
              <a:t>เช็คยอดขายของแต่ละวัน</a:t>
            </a:r>
            <a:endParaRPr lang="en-US" sz="2400">
              <a:latin typeface="Browallia New"/>
              <a:cs typeface="Angsana New"/>
            </a:endParaRPr>
          </a:p>
          <a:p>
            <a:endParaRPr lang="th-TH" sz="2400">
              <a:latin typeface="Browallia New"/>
              <a:cs typeface="Browallia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3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3</a:t>
            </a:fld>
            <a:endParaRPr>
              <a:solidFill>
                <a:schemeClr val="accent2"/>
              </a:solidFill>
            </a:endParaRPr>
          </a:p>
        </p:txBody>
      </p:sp>
      <p:pic>
        <p:nvPicPr>
          <p:cNvPr id="4" name="รูปภาพ 4" descr="รูปภาพประกอบด้วย ภาพหน้าจอ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7947A278-EB88-432E-8833-C4423338C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570" y="430793"/>
            <a:ext cx="4457700" cy="3117345"/>
          </a:xfrm>
          <a:prstGeom prst="rect">
            <a:avLst/>
          </a:prstGeom>
        </p:spPr>
      </p:pic>
      <p:grpSp>
        <p:nvGrpSpPr>
          <p:cNvPr id="1969" name="Google Shape;1969;p31"/>
          <p:cNvGrpSpPr/>
          <p:nvPr/>
        </p:nvGrpSpPr>
        <p:grpSpPr>
          <a:xfrm>
            <a:off x="7618806" y="1530716"/>
            <a:ext cx="1041945" cy="2747812"/>
            <a:chOff x="2217389" y="2145281"/>
            <a:chExt cx="771754" cy="2035265"/>
          </a:xfrm>
        </p:grpSpPr>
        <p:sp>
          <p:nvSpPr>
            <p:cNvPr id="1970" name="Google Shape;1970;p31"/>
            <p:cNvSpPr/>
            <p:nvPr/>
          </p:nvSpPr>
          <p:spPr>
            <a:xfrm>
              <a:off x="2315715" y="3791112"/>
              <a:ext cx="673428" cy="389434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1" name="Google Shape;1971;p31"/>
            <p:cNvSpPr/>
            <p:nvPr/>
          </p:nvSpPr>
          <p:spPr>
            <a:xfrm>
              <a:off x="2657140" y="3935803"/>
              <a:ext cx="195329" cy="151148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2" name="Google Shape;1972;p31"/>
            <p:cNvSpPr/>
            <p:nvPr/>
          </p:nvSpPr>
          <p:spPr>
            <a:xfrm>
              <a:off x="2658204" y="3985466"/>
              <a:ext cx="194361" cy="101567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3" name="Google Shape;1973;p31"/>
            <p:cNvSpPr/>
            <p:nvPr/>
          </p:nvSpPr>
          <p:spPr>
            <a:xfrm>
              <a:off x="2457350" y="3860101"/>
              <a:ext cx="195204" cy="145599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4" name="Google Shape;1974;p31"/>
            <p:cNvSpPr/>
            <p:nvPr/>
          </p:nvSpPr>
          <p:spPr>
            <a:xfrm>
              <a:off x="2457756" y="3906656"/>
              <a:ext cx="194361" cy="101578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5" name="Google Shape;1975;p31"/>
            <p:cNvSpPr/>
            <p:nvPr/>
          </p:nvSpPr>
          <p:spPr>
            <a:xfrm>
              <a:off x="2506461" y="2987362"/>
              <a:ext cx="335774" cy="964424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6" name="Google Shape;1976;p31"/>
            <p:cNvSpPr/>
            <p:nvPr/>
          </p:nvSpPr>
          <p:spPr>
            <a:xfrm>
              <a:off x="2582229" y="2387101"/>
              <a:ext cx="214978" cy="209526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7" name="Google Shape;1977;p31"/>
            <p:cNvSpPr/>
            <p:nvPr/>
          </p:nvSpPr>
          <p:spPr>
            <a:xfrm>
              <a:off x="2243240" y="2453762"/>
              <a:ext cx="324369" cy="463332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8" name="Google Shape;1978;p31"/>
            <p:cNvSpPr/>
            <p:nvPr/>
          </p:nvSpPr>
          <p:spPr>
            <a:xfrm>
              <a:off x="2217389" y="2839467"/>
              <a:ext cx="154799" cy="101310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9" name="Google Shape;1979;p31"/>
            <p:cNvSpPr/>
            <p:nvPr/>
          </p:nvSpPr>
          <p:spPr>
            <a:xfrm>
              <a:off x="2221873" y="2861121"/>
              <a:ext cx="101078" cy="8425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0" name="Google Shape;1980;p31"/>
            <p:cNvSpPr/>
            <p:nvPr/>
          </p:nvSpPr>
          <p:spPr>
            <a:xfrm>
              <a:off x="2506235" y="2416390"/>
              <a:ext cx="349666" cy="70398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1" name="Google Shape;1981;p31"/>
            <p:cNvSpPr/>
            <p:nvPr/>
          </p:nvSpPr>
          <p:spPr>
            <a:xfrm>
              <a:off x="2790960" y="2560359"/>
              <a:ext cx="135498" cy="621896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2" name="Google Shape;1982;p31"/>
            <p:cNvSpPr/>
            <p:nvPr/>
          </p:nvSpPr>
          <p:spPr>
            <a:xfrm>
              <a:off x="2573358" y="2169926"/>
              <a:ext cx="231959" cy="2829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3" name="Google Shape;1983;p31"/>
            <p:cNvSpPr/>
            <p:nvPr/>
          </p:nvSpPr>
          <p:spPr>
            <a:xfrm>
              <a:off x="2582180" y="2145281"/>
              <a:ext cx="245225" cy="242272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4" name="Google Shape;1984;p31"/>
            <p:cNvSpPr/>
            <p:nvPr/>
          </p:nvSpPr>
          <p:spPr>
            <a:xfrm>
              <a:off x="2773661" y="2522433"/>
              <a:ext cx="151929" cy="206815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5" name="Google Shape;1985;p31"/>
            <p:cNvSpPr/>
            <p:nvPr/>
          </p:nvSpPr>
          <p:spPr>
            <a:xfrm>
              <a:off x="2459309" y="2417031"/>
              <a:ext cx="123448" cy="199057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" name="Google Shape;1997;p32">
            <a:extLst>
              <a:ext uri="{FF2B5EF4-FFF2-40B4-BE49-F238E27FC236}">
                <a16:creationId xmlns:a16="http://schemas.microsoft.com/office/drawing/2014/main" id="{D55529FF-5458-483D-A4F0-00FEEB89905B}"/>
              </a:ext>
            </a:extLst>
          </p:cNvPr>
          <p:cNvSpPr txBox="1">
            <a:spLocks/>
          </p:cNvSpPr>
          <p:nvPr/>
        </p:nvSpPr>
        <p:spPr>
          <a:xfrm>
            <a:off x="95250" y="1463478"/>
            <a:ext cx="3902773" cy="20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" sz="2400">
              <a:solidFill>
                <a:schemeClr val="lt1"/>
              </a:solidFill>
              <a:latin typeface="Browallia New"/>
              <a:cs typeface="Angsana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err="1">
                <a:solidFill>
                  <a:schemeClr val="lt1"/>
                </a:solidFill>
                <a:latin typeface="Browallia New"/>
                <a:cs typeface="Angsana New"/>
              </a:rPr>
              <a:t>สำหรับด้านในของ</a:t>
            </a:r>
            <a:r>
              <a:rPr lang="en" sz="2400">
                <a:solidFill>
                  <a:schemeClr val="lt1"/>
                </a:solidFill>
                <a:latin typeface="Browallia New"/>
                <a:cs typeface="Angsana New"/>
              </a:rPr>
              <a:t> </a:t>
            </a:r>
            <a:r>
              <a:rPr lang="en" sz="2400" err="1">
                <a:solidFill>
                  <a:schemeClr val="lt1"/>
                </a:solidFill>
                <a:latin typeface="Browallia New"/>
                <a:cs typeface="Angsana New"/>
              </a:rPr>
              <a:t>หน้าต่าง</a:t>
            </a:r>
            <a:r>
              <a:rPr lang="en" sz="2400">
                <a:solidFill>
                  <a:schemeClr val="lt1"/>
                </a:solidFill>
                <a:latin typeface="Browallia New"/>
                <a:cs typeface="Angsana New"/>
              </a:rPr>
              <a:t> Coffee </a:t>
            </a:r>
            <a:r>
              <a:rPr lang="en" sz="2400" err="1">
                <a:solidFill>
                  <a:schemeClr val="lt1"/>
                </a:solidFill>
                <a:latin typeface="Browallia New"/>
                <a:cs typeface="Angsana New"/>
              </a:rPr>
              <a:t>จะเป็นการใส่</a:t>
            </a:r>
            <a:r>
              <a:rPr lang="en" sz="2400">
                <a:solidFill>
                  <a:schemeClr val="lt1"/>
                </a:solidFill>
                <a:latin typeface="Browallia New"/>
                <a:cs typeface="Angsana New"/>
              </a:rPr>
              <a:t> Username </a:t>
            </a:r>
            <a:r>
              <a:rPr lang="en" sz="2400" err="1">
                <a:solidFill>
                  <a:schemeClr val="lt1"/>
                </a:solidFill>
                <a:latin typeface="Browallia New"/>
                <a:cs typeface="Angsana New"/>
              </a:rPr>
              <a:t>และ</a:t>
            </a:r>
            <a:r>
              <a:rPr lang="en" sz="2400">
                <a:solidFill>
                  <a:schemeClr val="lt1"/>
                </a:solidFill>
                <a:latin typeface="Browallia New"/>
                <a:cs typeface="Angsana New"/>
              </a:rPr>
              <a:t> Password </a:t>
            </a:r>
            <a:r>
              <a:rPr lang="en" sz="2400" err="1">
                <a:solidFill>
                  <a:schemeClr val="lt1"/>
                </a:solidFill>
                <a:latin typeface="Browallia New"/>
                <a:cs typeface="Angsana New"/>
              </a:rPr>
              <a:t>ของ</a:t>
            </a:r>
            <a:r>
              <a:rPr lang="en" sz="2400">
                <a:solidFill>
                  <a:schemeClr val="lt1"/>
                </a:solidFill>
                <a:latin typeface="Browallia New"/>
                <a:cs typeface="Angsana New"/>
              </a:rPr>
              <a:t> </a:t>
            </a:r>
            <a:endParaRPr lang="th-TH" sz="2400">
              <a:solidFill>
                <a:schemeClr val="lt1"/>
              </a:solidFill>
              <a:latin typeface="Browallia New"/>
              <a:cs typeface="Browallia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  <a:latin typeface="Browallia New"/>
                <a:cs typeface="Angsana New"/>
              </a:rPr>
              <a:t>Staff ,Manager ,Admin </a:t>
            </a:r>
            <a:endParaRPr lang="th-TH" sz="2400">
              <a:solidFill>
                <a:schemeClr val="lt1"/>
              </a:solidFill>
              <a:latin typeface="Browallia New"/>
              <a:cs typeface="Browallia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h-TH" sz="2400">
              <a:latin typeface="Browallia New"/>
              <a:cs typeface="Browallia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h-TH" sz="2400">
              <a:latin typeface="Browallia New"/>
              <a:cs typeface="Browallia New"/>
            </a:endParaRPr>
          </a:p>
          <a:p>
            <a:pPr marL="0" indent="0">
              <a:buFont typeface="Barlow Light"/>
              <a:buNone/>
            </a:pPr>
            <a:endParaRPr lang="en" sz="2400">
              <a:solidFill>
                <a:schemeClr val="lt1"/>
              </a:solidFill>
              <a:latin typeface="Browallia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2" descr="รูปภาพประกอบด้วย ภาพหน้าจอ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67ED568B-50EE-43AA-9A42-7F2293D97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97" y="271815"/>
            <a:ext cx="5331124" cy="4254816"/>
          </a:xfrm>
          <a:prstGeom prst="rect">
            <a:avLst/>
          </a:prstGeom>
        </p:spPr>
      </p:pic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290526" y="3542666"/>
            <a:ext cx="1186781" cy="1557765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2C428F8E-9F37-4A18-B1F1-F842CC361016}"/>
              </a:ext>
            </a:extLst>
          </p:cNvPr>
          <p:cNvSpPr txBox="1">
            <a:spLocks/>
          </p:cNvSpPr>
          <p:nvPr/>
        </p:nvSpPr>
        <p:spPr>
          <a:xfrm>
            <a:off x="5881059" y="270468"/>
            <a:ext cx="3042193" cy="2824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buNone/>
            </a:pPr>
            <a:r>
              <a:rPr lang="en" sz="2400" err="1">
                <a:latin typeface="Browallia New"/>
                <a:cs typeface="Browallia New"/>
              </a:rPr>
              <a:t>เมื่อ</a:t>
            </a:r>
            <a:r>
              <a:rPr lang="en" sz="2400">
                <a:latin typeface="Browallia New"/>
                <a:cs typeface="Browallia New"/>
              </a:rPr>
              <a:t> Login </a:t>
            </a:r>
            <a:r>
              <a:rPr lang="en" sz="2400" err="1">
                <a:latin typeface="Browallia New"/>
                <a:cs typeface="Browallia New"/>
              </a:rPr>
              <a:t>สำเร็จ</a:t>
            </a:r>
            <a:r>
              <a:rPr lang="en" sz="2400">
                <a:latin typeface="Browallia New"/>
                <a:cs typeface="Browallia New"/>
              </a:rPr>
              <a:t> </a:t>
            </a:r>
            <a:r>
              <a:rPr lang="en" sz="2400" err="1">
                <a:latin typeface="Browallia New"/>
                <a:cs typeface="Browallia New"/>
              </a:rPr>
              <a:t>จะพบกับหน้าต่างดังกล่าว</a:t>
            </a:r>
            <a:r>
              <a:rPr lang="en" sz="2400">
                <a:latin typeface="Browallia New"/>
                <a:cs typeface="Browallia New"/>
              </a:rPr>
              <a:t>  </a:t>
            </a:r>
            <a:r>
              <a:rPr lang="en" sz="2400" err="1">
                <a:latin typeface="Browallia New"/>
                <a:cs typeface="Browallia New"/>
              </a:rPr>
              <a:t>ซึ่งผู้ขายจะต้องกรอก</a:t>
            </a:r>
            <a:r>
              <a:rPr lang="en" sz="2400">
                <a:latin typeface="Browallia New"/>
                <a:cs typeface="Browallia New"/>
              </a:rPr>
              <a:t> Menu </a:t>
            </a:r>
            <a:r>
              <a:rPr lang="en" sz="2400" err="1">
                <a:latin typeface="Browallia New"/>
                <a:cs typeface="Browallia New"/>
              </a:rPr>
              <a:t>จำนวนกี่ชิ้น</a:t>
            </a:r>
            <a:r>
              <a:rPr lang="en" sz="2400">
                <a:latin typeface="Browallia New"/>
                <a:cs typeface="Browallia New"/>
              </a:rPr>
              <a:t> </a:t>
            </a:r>
            <a:endParaRPr lang="en" sz="2400">
              <a:cs typeface="Angsana New"/>
            </a:endParaRPr>
          </a:p>
          <a:p>
            <a:pPr marL="114300" indent="0">
              <a:buNone/>
            </a:pPr>
            <a:endParaRPr lang="en" sz="2400">
              <a:latin typeface="Browallia New"/>
              <a:cs typeface="Angsana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478766" y="809617"/>
            <a:ext cx="3361443" cy="152012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err="1">
                <a:latin typeface="Browallia New"/>
                <a:cs typeface="Browallia New"/>
              </a:rPr>
              <a:t>เมื่อกด</a:t>
            </a:r>
            <a:r>
              <a:rPr lang="en" sz="2400">
                <a:latin typeface="Browallia New"/>
                <a:cs typeface="Browallia New"/>
              </a:rPr>
              <a:t> Check </a:t>
            </a:r>
            <a:r>
              <a:rPr lang="en" sz="2400" err="1">
                <a:latin typeface="Browallia New"/>
                <a:cs typeface="Browallia New"/>
              </a:rPr>
              <a:t>จะขึ้นหน้าต่างตามรูป</a:t>
            </a:r>
            <a:r>
              <a:rPr lang="en" sz="2400">
                <a:latin typeface="Browallia New"/>
                <a:cs typeface="Browallia New"/>
              </a:rPr>
              <a:t> </a:t>
            </a:r>
            <a:endParaRPr lang="en-US" sz="2400">
              <a:latin typeface="Browallia New"/>
            </a:endParaRP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err="1">
                <a:latin typeface="Browallia New"/>
                <a:cs typeface="Browallia New"/>
              </a:rPr>
              <a:t>โดยจะบอกรายละเอียดสินค้า</a:t>
            </a:r>
            <a:r>
              <a:rPr lang="en" sz="2400">
                <a:latin typeface="Browallia New"/>
                <a:cs typeface="Browallia New"/>
              </a:rPr>
              <a:t> </a:t>
            </a:r>
            <a:r>
              <a:rPr lang="en" sz="2400" err="1">
                <a:latin typeface="Browallia New"/>
                <a:cs typeface="Browallia New"/>
              </a:rPr>
              <a:t>ราคา</a:t>
            </a:r>
            <a:r>
              <a:rPr lang="en" sz="2400">
                <a:latin typeface="Browallia New"/>
                <a:cs typeface="Browallia New"/>
              </a:rPr>
              <a:t> </a:t>
            </a:r>
            <a:r>
              <a:rPr lang="en" sz="2400" err="1">
                <a:latin typeface="Browallia New"/>
                <a:cs typeface="Browallia New"/>
              </a:rPr>
              <a:t>และยอดจำนวนเงิน</a:t>
            </a:r>
            <a:r>
              <a:rPr lang="en" sz="2400">
                <a:latin typeface="Browallia New"/>
                <a:cs typeface="Browallia New"/>
              </a:rPr>
              <a:t> </a:t>
            </a:r>
            <a:r>
              <a:rPr lang="en" sz="2400" err="1">
                <a:latin typeface="Browallia New"/>
                <a:cs typeface="Browallia New"/>
              </a:rPr>
              <a:t>ถ้าตรวจสอบเสร็จสิ้นแล้วกด</a:t>
            </a:r>
            <a:r>
              <a:rPr lang="en" sz="2400">
                <a:latin typeface="Browallia New"/>
                <a:cs typeface="Browallia New"/>
              </a:rPr>
              <a:t> Buy </a:t>
            </a:r>
            <a:r>
              <a:rPr lang="en" sz="2400" err="1">
                <a:latin typeface="Browallia New"/>
                <a:cs typeface="Browallia New"/>
              </a:rPr>
              <a:t>เพื่อชำระเงิน</a:t>
            </a:r>
            <a:endParaRPr lang="en" sz="2400">
              <a:latin typeface="Browallia New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th-TH" sz="2400">
              <a:latin typeface="Browallia New"/>
              <a:cs typeface="Browallia New"/>
            </a:endParaRPr>
          </a:p>
          <a:p>
            <a:pPr marL="0" lvl="0" indent="0" algn="l">
              <a:spcBef>
                <a:spcPts val="600"/>
              </a:spcBef>
              <a:spcAft>
                <a:spcPts val="0"/>
              </a:spcAft>
              <a:buNone/>
            </a:pPr>
            <a:endParaRPr lang="en" sz="2400" b="1">
              <a:latin typeface="Browallia New"/>
            </a:endParaRPr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4" name="รูปภาพ 2" descr="รูปภาพประกอบด้วย ภาพหน้าจอ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B5781F87-F18E-4777-BED1-CDD86A352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126" y="457225"/>
            <a:ext cx="5093898" cy="43692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2" descr="รูปภาพประกอบด้วย นาฬิกา, คอมพิวเตอร์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9C789B57-6563-46A5-BFA5-08C50B2EA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160" y="852937"/>
            <a:ext cx="349191" cy="364467"/>
          </a:xfrm>
          <a:prstGeom prst="rect">
            <a:avLst/>
          </a:prstGeom>
        </p:spPr>
      </p:pic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478766" y="809617"/>
            <a:ext cx="3361443" cy="152012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 err="1">
                <a:latin typeface="Browallia New"/>
                <a:cs typeface="Browallia New"/>
              </a:rPr>
              <a:t>ถ้ากดปุ่ม</a:t>
            </a:r>
            <a:r>
              <a:rPr lang="en" sz="2400" dirty="0">
                <a:latin typeface="Browallia New"/>
                <a:cs typeface="Browallia New"/>
              </a:rPr>
              <a:t>      </a:t>
            </a:r>
            <a:r>
              <a:rPr lang="en" sz="2400" dirty="0" err="1">
                <a:latin typeface="Browallia New"/>
                <a:cs typeface="Browallia New"/>
              </a:rPr>
              <a:t>ก็จะเข้าหน้าสมัครสมาชิก</a:t>
            </a:r>
            <a:r>
              <a:rPr lang="en" sz="2400" dirty="0">
                <a:latin typeface="Browallia New"/>
                <a:cs typeface="Browallia New"/>
              </a:rPr>
              <a:t>  </a:t>
            </a:r>
            <a:r>
              <a:rPr lang="en" sz="2400" dirty="0" err="1">
                <a:latin typeface="Browallia New"/>
                <a:cs typeface="Browallia New"/>
              </a:rPr>
              <a:t>ดังรูปภาพ</a:t>
            </a:r>
            <a:r>
              <a:rPr lang="en" sz="2400" dirty="0">
                <a:latin typeface="Browallia New"/>
                <a:cs typeface="Browallia New"/>
              </a:rPr>
              <a:t>  </a:t>
            </a:r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รูปภาพ 3" descr="รูปภาพประกอบด้วย ภาพหน้าจอ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151A834E-DAF0-49D1-8047-423554A86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3938" y="67933"/>
            <a:ext cx="3368615" cy="479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871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3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7</a:t>
            </a:fld>
            <a:endParaRPr>
              <a:solidFill>
                <a:schemeClr val="accent2"/>
              </a:solidFill>
            </a:endParaRPr>
          </a:p>
        </p:txBody>
      </p:sp>
      <p:pic>
        <p:nvPicPr>
          <p:cNvPr id="2" name="รูปภาพ 2" descr="รูปภาพประกอบด้วย ภาพหน้าจอ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C33A3C18-032F-464C-853D-989E2D5C9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343" y="877494"/>
            <a:ext cx="4748842" cy="3151287"/>
          </a:xfrm>
          <a:prstGeom prst="rect">
            <a:avLst/>
          </a:prstGeom>
        </p:spPr>
      </p:pic>
      <p:grpSp>
        <p:nvGrpSpPr>
          <p:cNvPr id="1969" name="Google Shape;1969;p31"/>
          <p:cNvGrpSpPr/>
          <p:nvPr/>
        </p:nvGrpSpPr>
        <p:grpSpPr>
          <a:xfrm>
            <a:off x="7705070" y="1951253"/>
            <a:ext cx="1041945" cy="2747812"/>
            <a:chOff x="2217389" y="2145281"/>
            <a:chExt cx="771754" cy="2035265"/>
          </a:xfrm>
        </p:grpSpPr>
        <p:sp>
          <p:nvSpPr>
            <p:cNvPr id="1970" name="Google Shape;1970;p31"/>
            <p:cNvSpPr/>
            <p:nvPr/>
          </p:nvSpPr>
          <p:spPr>
            <a:xfrm>
              <a:off x="2315715" y="3791112"/>
              <a:ext cx="673428" cy="389434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1" name="Google Shape;1971;p31"/>
            <p:cNvSpPr/>
            <p:nvPr/>
          </p:nvSpPr>
          <p:spPr>
            <a:xfrm>
              <a:off x="2657140" y="3935803"/>
              <a:ext cx="195329" cy="151148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2" name="Google Shape;1972;p31"/>
            <p:cNvSpPr/>
            <p:nvPr/>
          </p:nvSpPr>
          <p:spPr>
            <a:xfrm>
              <a:off x="2658204" y="3985466"/>
              <a:ext cx="194361" cy="101567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3" name="Google Shape;1973;p31"/>
            <p:cNvSpPr/>
            <p:nvPr/>
          </p:nvSpPr>
          <p:spPr>
            <a:xfrm>
              <a:off x="2457350" y="3860101"/>
              <a:ext cx="195204" cy="145599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4" name="Google Shape;1974;p31"/>
            <p:cNvSpPr/>
            <p:nvPr/>
          </p:nvSpPr>
          <p:spPr>
            <a:xfrm>
              <a:off x="2457756" y="3906656"/>
              <a:ext cx="194361" cy="101578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5" name="Google Shape;1975;p31"/>
            <p:cNvSpPr/>
            <p:nvPr/>
          </p:nvSpPr>
          <p:spPr>
            <a:xfrm>
              <a:off x="2506461" y="2987362"/>
              <a:ext cx="335774" cy="964424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6" name="Google Shape;1976;p31"/>
            <p:cNvSpPr/>
            <p:nvPr/>
          </p:nvSpPr>
          <p:spPr>
            <a:xfrm>
              <a:off x="2582229" y="2387101"/>
              <a:ext cx="214978" cy="209526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7" name="Google Shape;1977;p31"/>
            <p:cNvSpPr/>
            <p:nvPr/>
          </p:nvSpPr>
          <p:spPr>
            <a:xfrm>
              <a:off x="2243240" y="2453762"/>
              <a:ext cx="324369" cy="463332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8" name="Google Shape;1978;p31"/>
            <p:cNvSpPr/>
            <p:nvPr/>
          </p:nvSpPr>
          <p:spPr>
            <a:xfrm>
              <a:off x="2217389" y="2839467"/>
              <a:ext cx="154799" cy="101310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9" name="Google Shape;1979;p31"/>
            <p:cNvSpPr/>
            <p:nvPr/>
          </p:nvSpPr>
          <p:spPr>
            <a:xfrm>
              <a:off x="2221873" y="2861121"/>
              <a:ext cx="101078" cy="8425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0" name="Google Shape;1980;p31"/>
            <p:cNvSpPr/>
            <p:nvPr/>
          </p:nvSpPr>
          <p:spPr>
            <a:xfrm>
              <a:off x="2506235" y="2416390"/>
              <a:ext cx="349666" cy="70398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1" name="Google Shape;1981;p31"/>
            <p:cNvSpPr/>
            <p:nvPr/>
          </p:nvSpPr>
          <p:spPr>
            <a:xfrm>
              <a:off x="2790960" y="2560359"/>
              <a:ext cx="135498" cy="621896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2" name="Google Shape;1982;p31"/>
            <p:cNvSpPr/>
            <p:nvPr/>
          </p:nvSpPr>
          <p:spPr>
            <a:xfrm>
              <a:off x="2573358" y="2169926"/>
              <a:ext cx="231959" cy="2829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3" name="Google Shape;1983;p31"/>
            <p:cNvSpPr/>
            <p:nvPr/>
          </p:nvSpPr>
          <p:spPr>
            <a:xfrm>
              <a:off x="2582180" y="2145281"/>
              <a:ext cx="245225" cy="242272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4" name="Google Shape;1984;p31"/>
            <p:cNvSpPr/>
            <p:nvPr/>
          </p:nvSpPr>
          <p:spPr>
            <a:xfrm>
              <a:off x="2773661" y="2522433"/>
              <a:ext cx="151929" cy="206815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5" name="Google Shape;1985;p31"/>
            <p:cNvSpPr/>
            <p:nvPr/>
          </p:nvSpPr>
          <p:spPr>
            <a:xfrm>
              <a:off x="2459309" y="2417031"/>
              <a:ext cx="123448" cy="199057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" name="Google Shape;1997;p32">
            <a:extLst>
              <a:ext uri="{FF2B5EF4-FFF2-40B4-BE49-F238E27FC236}">
                <a16:creationId xmlns:a16="http://schemas.microsoft.com/office/drawing/2014/main" id="{D55529FF-5458-483D-A4F0-00FEEB89905B}"/>
              </a:ext>
            </a:extLst>
          </p:cNvPr>
          <p:cNvSpPr txBox="1">
            <a:spLocks/>
          </p:cNvSpPr>
          <p:nvPr/>
        </p:nvSpPr>
        <p:spPr>
          <a:xfrm>
            <a:off x="95250" y="1463478"/>
            <a:ext cx="3902773" cy="20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" sz="2400">
              <a:solidFill>
                <a:schemeClr val="lt1"/>
              </a:solidFill>
              <a:latin typeface="Browallia New"/>
              <a:cs typeface="Angsana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  <a:latin typeface="Browallia New"/>
                <a:cs typeface="Angsana New"/>
              </a:rPr>
              <a:t>2. </a:t>
            </a:r>
            <a:r>
              <a:rPr lang="en" sz="2400" err="1">
                <a:solidFill>
                  <a:schemeClr val="lt1"/>
                </a:solidFill>
                <a:latin typeface="Browallia New"/>
                <a:cs typeface="Angsana New"/>
              </a:rPr>
              <a:t>หน้าต่าง</a:t>
            </a:r>
            <a:r>
              <a:rPr lang="en" sz="2400">
                <a:solidFill>
                  <a:schemeClr val="lt1"/>
                </a:solidFill>
                <a:latin typeface="Browallia New"/>
                <a:cs typeface="Angsana New"/>
              </a:rPr>
              <a:t> </a:t>
            </a:r>
            <a:r>
              <a:rPr lang="en" sz="2400" err="1">
                <a:solidFill>
                  <a:schemeClr val="lt1"/>
                </a:solidFill>
                <a:latin typeface="Browallia New"/>
                <a:cs typeface="Angsana New"/>
              </a:rPr>
              <a:t>เช็คยอดขาย</a:t>
            </a:r>
            <a:r>
              <a:rPr lang="en" sz="2400">
                <a:solidFill>
                  <a:schemeClr val="lt1"/>
                </a:solidFill>
                <a:latin typeface="Browallia New"/>
                <a:cs typeface="Angsana New"/>
              </a:rPr>
              <a:t> </a:t>
            </a:r>
            <a:r>
              <a:rPr lang="en" sz="2400" err="1">
                <a:solidFill>
                  <a:schemeClr val="lt1"/>
                </a:solidFill>
                <a:latin typeface="Browallia New"/>
                <a:cs typeface="Angsana New"/>
              </a:rPr>
              <a:t>จะเป็นดังรูปภาพ</a:t>
            </a:r>
            <a:r>
              <a:rPr lang="en" sz="2400">
                <a:solidFill>
                  <a:schemeClr val="lt1"/>
                </a:solidFill>
                <a:latin typeface="Browallia New"/>
                <a:cs typeface="Angsana New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err="1">
                <a:solidFill>
                  <a:schemeClr val="lt1"/>
                </a:solidFill>
                <a:latin typeface="Browallia New"/>
                <a:cs typeface="Angsana New"/>
              </a:rPr>
              <a:t>ซึ่งให้กรอก</a:t>
            </a:r>
            <a:r>
              <a:rPr lang="en" sz="2400">
                <a:solidFill>
                  <a:schemeClr val="lt1"/>
                </a:solidFill>
                <a:latin typeface="Browallia New"/>
                <a:cs typeface="Angsana New"/>
              </a:rPr>
              <a:t> Username </a:t>
            </a:r>
            <a:r>
              <a:rPr lang="en" sz="2400" err="1">
                <a:solidFill>
                  <a:schemeClr val="lt1"/>
                </a:solidFill>
                <a:latin typeface="Browallia New"/>
                <a:cs typeface="Angsana New"/>
              </a:rPr>
              <a:t>และ</a:t>
            </a:r>
            <a:r>
              <a:rPr lang="en" sz="2400">
                <a:solidFill>
                  <a:schemeClr val="lt1"/>
                </a:solidFill>
                <a:latin typeface="Browallia New"/>
                <a:cs typeface="Angsana New"/>
              </a:rPr>
              <a:t> Password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err="1">
                <a:solidFill>
                  <a:schemeClr val="lt1"/>
                </a:solidFill>
                <a:latin typeface="Browallia New"/>
                <a:cs typeface="Angsana New"/>
              </a:rPr>
              <a:t>ซึ่งสามารถกรอกได้เฉพาะ</a:t>
            </a:r>
            <a:r>
              <a:rPr lang="en" sz="2400">
                <a:solidFill>
                  <a:schemeClr val="lt1"/>
                </a:solidFill>
                <a:latin typeface="Browallia New"/>
                <a:cs typeface="Angsana New"/>
              </a:rPr>
              <a:t> Manager ,Admin   </a:t>
            </a:r>
            <a:r>
              <a:rPr lang="en" sz="2400" err="1">
                <a:solidFill>
                  <a:schemeClr val="lt1"/>
                </a:solidFill>
                <a:latin typeface="Browallia New"/>
                <a:cs typeface="Angsana New"/>
              </a:rPr>
              <a:t>เท่านั้น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h-TH" sz="2400">
              <a:latin typeface="Browallia New"/>
              <a:cs typeface="Browallia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Barlow Light"/>
              <a:buNone/>
            </a:pPr>
            <a:endParaRPr lang="th-TH" sz="2400">
              <a:solidFill>
                <a:srgbClr val="3A3F50"/>
              </a:solidFill>
              <a:latin typeface="Browallia New"/>
              <a:cs typeface="Browallia New"/>
            </a:endParaRPr>
          </a:p>
          <a:p>
            <a:pPr marL="0" indent="0">
              <a:buNone/>
            </a:pPr>
            <a:endParaRPr lang="en" sz="2400">
              <a:solidFill>
                <a:srgbClr val="FFFFFF"/>
              </a:solidFill>
              <a:latin typeface="Browallia New"/>
              <a:cs typeface="Browallia New"/>
            </a:endParaRPr>
          </a:p>
        </p:txBody>
      </p:sp>
    </p:spTree>
    <p:extLst>
      <p:ext uri="{BB962C8B-B14F-4D97-AF65-F5344CB8AC3E}">
        <p14:creationId xmlns:p14="http://schemas.microsoft.com/office/powerpoint/2010/main" val="3544979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290526" y="3542666"/>
            <a:ext cx="1186781" cy="1557765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2C428F8E-9F37-4A18-B1F1-F842CC361016}"/>
              </a:ext>
            </a:extLst>
          </p:cNvPr>
          <p:cNvSpPr txBox="1">
            <a:spLocks/>
          </p:cNvSpPr>
          <p:nvPr/>
        </p:nvSpPr>
        <p:spPr>
          <a:xfrm>
            <a:off x="5083115" y="615525"/>
            <a:ext cx="4185193" cy="1551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buNone/>
            </a:pPr>
            <a:r>
              <a:rPr lang="en" sz="2400" dirty="0" err="1">
                <a:latin typeface="Browallia New"/>
                <a:cs typeface="Browallia New"/>
              </a:rPr>
              <a:t>เมื่อ</a:t>
            </a:r>
            <a:r>
              <a:rPr lang="en" sz="2400" dirty="0">
                <a:latin typeface="Browallia New"/>
                <a:cs typeface="Browallia New"/>
              </a:rPr>
              <a:t> Login </a:t>
            </a:r>
            <a:r>
              <a:rPr lang="en" sz="2400" dirty="0" err="1">
                <a:latin typeface="Browallia New"/>
                <a:cs typeface="Browallia New"/>
              </a:rPr>
              <a:t>สำเร็จ</a:t>
            </a:r>
            <a:r>
              <a:rPr lang="en" sz="2400" dirty="0">
                <a:latin typeface="Browallia New"/>
                <a:cs typeface="Browallia New"/>
              </a:rPr>
              <a:t> </a:t>
            </a:r>
            <a:r>
              <a:rPr lang="en" sz="2400" dirty="0" err="1">
                <a:latin typeface="Browallia New"/>
                <a:cs typeface="Browallia New"/>
              </a:rPr>
              <a:t>จะพบกับหน้า</a:t>
            </a:r>
            <a:r>
              <a:rPr lang="en" sz="2400" dirty="0">
                <a:latin typeface="Browallia New"/>
                <a:cs typeface="Browallia New"/>
              </a:rPr>
              <a:t> </a:t>
            </a:r>
            <a:r>
              <a:rPr lang="en" sz="2400" dirty="0" err="1">
                <a:latin typeface="Browallia New"/>
                <a:cs typeface="Browallia New"/>
              </a:rPr>
              <a:t>รายการ</a:t>
            </a:r>
            <a:endParaRPr lang="en" sz="2400">
              <a:cs typeface="Angsana New"/>
            </a:endParaRPr>
          </a:p>
          <a:p>
            <a:pPr>
              <a:buNone/>
            </a:pPr>
            <a:r>
              <a:rPr lang="en" sz="2400" dirty="0" err="1">
                <a:latin typeface="Browallia New"/>
                <a:cs typeface="Browallia New"/>
              </a:rPr>
              <a:t>ซึ่งจะมียอดขายของแต่ละวัน</a:t>
            </a:r>
            <a:r>
              <a:rPr lang="en" sz="2400" dirty="0">
                <a:latin typeface="Browallia New"/>
                <a:cs typeface="Browallia New"/>
              </a:rPr>
              <a:t> </a:t>
            </a:r>
            <a:r>
              <a:rPr lang="en" sz="2400" dirty="0" err="1">
                <a:latin typeface="Browallia New"/>
                <a:cs typeface="Browallia New"/>
              </a:rPr>
              <a:t>ซึ่งสามารถค้นหาวันที่ได้</a:t>
            </a:r>
            <a:r>
              <a:rPr lang="en" sz="2400" dirty="0">
                <a:latin typeface="Browallia New"/>
                <a:cs typeface="Browallia New"/>
              </a:rPr>
              <a:t>  </a:t>
            </a:r>
            <a:endParaRPr lang="en" sz="2400" dirty="0">
              <a:cs typeface="Angsana New"/>
            </a:endParaRPr>
          </a:p>
          <a:p>
            <a:pPr marL="114300" indent="0">
              <a:buNone/>
            </a:pPr>
            <a:endParaRPr lang="en" sz="2400">
              <a:latin typeface="Browallia New"/>
              <a:cs typeface="Angsana New"/>
            </a:endParaRPr>
          </a:p>
        </p:txBody>
      </p:sp>
      <p:pic>
        <p:nvPicPr>
          <p:cNvPr id="3" name="รูปภาพ 3" descr="รูปภาพประกอบด้วย ภาพหน้าจอ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E4749256-51AF-4EE9-B8AF-38AB21D9E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45" y="356379"/>
            <a:ext cx="4242039" cy="468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141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2" descr="รูปภาพประกอบด้วย นาฬิกา, คอมพิวเตอร์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9C789B57-6563-46A5-BFA5-08C50B2EA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160" y="852937"/>
            <a:ext cx="349191" cy="364467"/>
          </a:xfrm>
          <a:prstGeom prst="rect">
            <a:avLst/>
          </a:prstGeom>
        </p:spPr>
      </p:pic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478766" y="809617"/>
            <a:ext cx="3361443" cy="152012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 err="1">
                <a:latin typeface="Browallia New"/>
                <a:cs typeface="Browallia New"/>
              </a:rPr>
              <a:t>ถ้ากดปุ่ม</a:t>
            </a:r>
            <a:r>
              <a:rPr lang="en" sz="2400" dirty="0">
                <a:latin typeface="Browallia New"/>
                <a:cs typeface="Browallia New"/>
              </a:rPr>
              <a:t>      </a:t>
            </a:r>
            <a:r>
              <a:rPr lang="en" sz="2400" dirty="0" err="1">
                <a:latin typeface="Browallia New"/>
                <a:cs typeface="Browallia New"/>
              </a:rPr>
              <a:t>ก็จะเข้าหน้าสมัครสมาชิก</a:t>
            </a:r>
            <a:r>
              <a:rPr lang="en" sz="2400" dirty="0">
                <a:latin typeface="Browallia New"/>
                <a:cs typeface="Browallia New"/>
              </a:rPr>
              <a:t>  </a:t>
            </a:r>
            <a:r>
              <a:rPr lang="en" sz="2400" dirty="0" err="1">
                <a:latin typeface="Browallia New"/>
                <a:cs typeface="Browallia New"/>
              </a:rPr>
              <a:t>ดังรูปภาพ</a:t>
            </a:r>
            <a:r>
              <a:rPr lang="en" sz="2400" dirty="0">
                <a:latin typeface="Browallia New"/>
                <a:cs typeface="Browallia New"/>
              </a:rPr>
              <a:t>  </a:t>
            </a:r>
            <a:r>
              <a:rPr lang="en" sz="2400" dirty="0" err="1">
                <a:latin typeface="Browallia New"/>
                <a:cs typeface="Browallia New"/>
              </a:rPr>
              <a:t>เพื่อเป็น</a:t>
            </a:r>
            <a:r>
              <a:rPr lang="en" sz="2400" dirty="0">
                <a:latin typeface="Browallia New"/>
                <a:cs typeface="Browallia New"/>
              </a:rPr>
              <a:t> Staff </a:t>
            </a:r>
            <a:endParaRPr lang="th-TH" dirty="0" err="1">
              <a:cs typeface="Browallia New"/>
            </a:endParaRP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 err="1">
                <a:latin typeface="Browallia New"/>
                <a:cs typeface="Browallia New"/>
              </a:rPr>
              <a:t>โดยจำเป็นต้องมี</a:t>
            </a:r>
            <a:r>
              <a:rPr lang="en" sz="2400" dirty="0">
                <a:latin typeface="Browallia New"/>
                <a:cs typeface="Browallia New"/>
              </a:rPr>
              <a:t> Password </a:t>
            </a:r>
            <a:r>
              <a:rPr lang="en" sz="2400" dirty="0" err="1">
                <a:latin typeface="Browallia New"/>
                <a:cs typeface="Browallia New"/>
              </a:rPr>
              <a:t>ของ</a:t>
            </a:r>
            <a:r>
              <a:rPr lang="en" sz="2400" dirty="0">
                <a:latin typeface="Browallia New"/>
                <a:cs typeface="Browallia New"/>
              </a:rPr>
              <a:t> Admin </a:t>
            </a:r>
            <a:r>
              <a:rPr lang="en" sz="2400" dirty="0" err="1">
                <a:latin typeface="Browallia New"/>
                <a:cs typeface="Browallia New"/>
              </a:rPr>
              <a:t>เพื่อสมัครสมาชิก</a:t>
            </a:r>
            <a:endParaRPr lang="en" sz="2400">
              <a:latin typeface="Browallia New"/>
              <a:cs typeface="Browallia New"/>
            </a:endParaRP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 err="1">
                <a:latin typeface="Browallia New"/>
                <a:cs typeface="Browallia New"/>
              </a:rPr>
              <a:t>ถ้า</a:t>
            </a:r>
            <a:r>
              <a:rPr lang="en" sz="2400" dirty="0">
                <a:latin typeface="Browallia New"/>
                <a:cs typeface="Browallia New"/>
              </a:rPr>
              <a:t> Password </a:t>
            </a:r>
            <a:r>
              <a:rPr lang="en" sz="2400" dirty="0" err="1">
                <a:latin typeface="Browallia New"/>
                <a:cs typeface="Browallia New"/>
              </a:rPr>
              <a:t>ผิด</a:t>
            </a:r>
            <a:r>
              <a:rPr lang="en" sz="2400" dirty="0">
                <a:latin typeface="Browallia New"/>
                <a:cs typeface="Browallia New"/>
              </a:rPr>
              <a:t> </a:t>
            </a:r>
            <a:r>
              <a:rPr lang="en" sz="2400" dirty="0" err="1">
                <a:latin typeface="Browallia New"/>
                <a:cs typeface="Browallia New"/>
              </a:rPr>
              <a:t>จะสมัครไม่ได้</a:t>
            </a:r>
            <a:endParaRPr lang="en" sz="2400">
              <a:latin typeface="Browallia New"/>
              <a:cs typeface="Browallia New"/>
            </a:endParaRPr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9</a:t>
            </a:fld>
            <a:endParaRPr dirty="0"/>
          </a:p>
        </p:txBody>
      </p:sp>
      <p:pic>
        <p:nvPicPr>
          <p:cNvPr id="4" name="รูปภาพ 4" descr="รูปภาพประกอบด้วย ภาพหน้าจอ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A5B21A33-753C-48DB-BE34-CE37385A8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7590" y="201642"/>
            <a:ext cx="3040281" cy="474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38209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นำเสนอทางหน้าจอ (16:9)</PresentationFormat>
  <Slides>9</Slides>
  <Notes>9</Notes>
  <HiddenSlides>0</HiddenSlides>
  <ScaleCrop>false</ScaleCrop>
  <HeadingPairs>
    <vt:vector size="4" baseType="variant"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9</vt:i4>
      </vt:variant>
    </vt:vector>
  </HeadingPairs>
  <TitlesOfParts>
    <vt:vector size="10" baseType="lpstr">
      <vt:lpstr>Gaoler template</vt:lpstr>
      <vt:lpstr>Project Coffee-Shop</vt:lpstr>
      <vt:lpstr>Coffee-Shop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revision>55</cp:revision>
  <dcterms:modified xsi:type="dcterms:W3CDTF">2020-04-24T09:23:45Z</dcterms:modified>
</cp:coreProperties>
</file>