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68" r:id="rId3"/>
    <p:sldId id="260" r:id="rId4"/>
    <p:sldId id="270" r:id="rId5"/>
    <p:sldId id="280" r:id="rId6"/>
    <p:sldId id="279" r:id="rId7"/>
    <p:sldId id="376" r:id="rId8"/>
    <p:sldId id="377" r:id="rId9"/>
    <p:sldId id="262" r:id="rId10"/>
    <p:sldId id="269" r:id="rId11"/>
    <p:sldId id="274" r:id="rId12"/>
    <p:sldId id="275" r:id="rId13"/>
    <p:sldId id="266" r:id="rId14"/>
    <p:sldId id="278" r:id="rId15"/>
    <p:sldId id="276" r:id="rId16"/>
    <p:sldId id="378" r:id="rId17"/>
    <p:sldId id="379" r:id="rId18"/>
    <p:sldId id="380" r:id="rId19"/>
    <p:sldId id="271" r:id="rId20"/>
    <p:sldId id="273" r:id="rId21"/>
    <p:sldId id="282" r:id="rId22"/>
    <p:sldId id="288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6" r:id="rId33"/>
    <p:sldId id="298" r:id="rId34"/>
    <p:sldId id="299" r:id="rId35"/>
    <p:sldId id="300" r:id="rId36"/>
    <p:sldId id="301" r:id="rId37"/>
    <p:sldId id="302" r:id="rId38"/>
    <p:sldId id="303" r:id="rId39"/>
    <p:sldId id="305" r:id="rId40"/>
    <p:sldId id="304" r:id="rId41"/>
    <p:sldId id="306" r:id="rId42"/>
    <p:sldId id="307" r:id="rId43"/>
    <p:sldId id="308" r:id="rId44"/>
    <p:sldId id="309" r:id="rId45"/>
    <p:sldId id="281" r:id="rId46"/>
    <p:sldId id="310" r:id="rId47"/>
    <p:sldId id="311" r:id="rId48"/>
    <p:sldId id="312" r:id="rId49"/>
    <p:sldId id="332" r:id="rId50"/>
    <p:sldId id="313" r:id="rId51"/>
    <p:sldId id="314" r:id="rId52"/>
    <p:sldId id="315" r:id="rId53"/>
    <p:sldId id="333" r:id="rId54"/>
    <p:sldId id="334" r:id="rId55"/>
    <p:sldId id="335" r:id="rId56"/>
    <p:sldId id="336" r:id="rId57"/>
    <p:sldId id="337" r:id="rId58"/>
    <p:sldId id="338" r:id="rId59"/>
    <p:sldId id="316" r:id="rId60"/>
    <p:sldId id="347" r:id="rId61"/>
    <p:sldId id="343" r:id="rId62"/>
    <p:sldId id="346" r:id="rId63"/>
    <p:sldId id="353" r:id="rId64"/>
    <p:sldId id="351" r:id="rId65"/>
    <p:sldId id="354" r:id="rId66"/>
    <p:sldId id="355" r:id="rId67"/>
    <p:sldId id="356" r:id="rId68"/>
    <p:sldId id="357" r:id="rId69"/>
    <p:sldId id="358" r:id="rId70"/>
    <p:sldId id="349" r:id="rId71"/>
    <p:sldId id="350" r:id="rId72"/>
    <p:sldId id="339" r:id="rId73"/>
    <p:sldId id="342" r:id="rId74"/>
    <p:sldId id="359" r:id="rId75"/>
    <p:sldId id="360" r:id="rId76"/>
    <p:sldId id="361" r:id="rId77"/>
    <p:sldId id="362" r:id="rId78"/>
    <p:sldId id="363" r:id="rId79"/>
    <p:sldId id="364" r:id="rId80"/>
    <p:sldId id="340" r:id="rId81"/>
    <p:sldId id="365" r:id="rId82"/>
    <p:sldId id="366" r:id="rId83"/>
    <p:sldId id="371" r:id="rId84"/>
    <p:sldId id="370" r:id="rId85"/>
    <p:sldId id="367" r:id="rId86"/>
    <p:sldId id="372" r:id="rId87"/>
    <p:sldId id="374" r:id="rId88"/>
    <p:sldId id="373" r:id="rId89"/>
    <p:sldId id="395" r:id="rId90"/>
    <p:sldId id="396" r:id="rId91"/>
    <p:sldId id="397" r:id="rId92"/>
    <p:sldId id="398" r:id="rId93"/>
    <p:sldId id="384" r:id="rId94"/>
    <p:sldId id="381" r:id="rId95"/>
    <p:sldId id="385" r:id="rId96"/>
    <p:sldId id="387" r:id="rId97"/>
    <p:sldId id="386" r:id="rId98"/>
    <p:sldId id="388" r:id="rId99"/>
    <p:sldId id="389" r:id="rId100"/>
    <p:sldId id="390" r:id="rId101"/>
    <p:sldId id="392" r:id="rId102"/>
    <p:sldId id="393" r:id="rId103"/>
    <p:sldId id="394" r:id="rId10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52" autoAdjust="0"/>
  </p:normalViewPr>
  <p:slideViewPr>
    <p:cSldViewPr snapToGrid="0">
      <p:cViewPr varScale="1">
        <p:scale>
          <a:sx n="87" d="100"/>
          <a:sy n="87" d="100"/>
        </p:scale>
        <p:origin x="52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7A99-4F2D-4357-A69C-E04770A8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208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F7AB3ED-854A-4790-A75A-6DE5EDDB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27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Experience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แอปที่ดีนั้นจะต้องใช้งานง่าย ให้ในสิ่งที่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คือ ถึงแม้จะไม่มี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tutorial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อะไรให้ แต่เมื่อ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ได้เห็นครั้งแรก ก็ควรที่จะต้องเข้าใจได้ภายในเวลาไม่กี่วินาทีทันที ว่าเขาสามารถที่จะทำอะไรได้กับแอปเราบ้าง ซึ่งในทางตรงกันข้าม ถ้าเข้าแอปมาแล้วงงๆ ก็จะโดนลบทิ้งทันทีแบบงงๆ เช่นกัน</a:t>
            </a:r>
          </a:p>
          <a:p>
            <a:endParaRPr lang="th-TH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Design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แอปที่ดีนั้นควรจะมีหน้าตาที่เรียบง่าย น่าดึงดูดให้ใช้งาน ไม่ซับซ้อน ไม่รก ดีกว่าแอปอะไรก็ไม่รู้ที่มีวัตถุ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ตัวอักษร ฟ้อน สีตัวอักษรฉูดฉาด ลอยสะเปะสะปะมั่ว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ซั่ว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ไปหมดบนหน้าจอของ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Functional app/QA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แอปที่ดีนั้นจะต้องมี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ไม่เยอะจนเกินไป และแต่ละ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ต้องสำคัญต่อ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รวมถึงสามารถทำงานได้อย่างสมบูรณ์แบบด้วย ซึ่งมันจะดีกว่าแอปที่มี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โน่นนี่นั่นเต็มไปหมด แต่ที่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มีแค่ไม่กี่อัน แถมแต่ละอย่างดันไม่ค่อยสมบูรณ์อีก เพราะมัวแต่เน้น </a:t>
            </a:r>
            <a:r>
              <a:rPr lang="en-US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quanlity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ไม่โฟกัส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quality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Mobile Data usage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แอปที่ดีนั้นจะต้องใช้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usage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เมื่อจำเป็น และคุ้มค่าที่สุดสำหรับ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ถึงแม้ว่าปัจจุบัน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จะมีราคาไม่แพงมากก็จริง แต่มันก็คือเงินที่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ต้องจ่ายเพิ่มเพื่อใช้งานแอปของเรา อะไรที่ทำแล้วสามารถช่วยลดการโหลด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media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หนักๆ ได้ก็ควรทำ เพราะถ้าเมื่อไหร่ที่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ใช้งานแอปเราแล้วเขารู้สึกว่าเปลือง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ขึ้นมาละก็ แอ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ปป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ลิวหายจาก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device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ของเขาแน่นอน</a:t>
            </a:r>
          </a:p>
          <a:p>
            <a:endParaRPr lang="th-TH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Battery Usage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แอปที่ดีนั้นต้องไม่กิน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แบต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มากจนเกินไป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แต่ละอันที่จะปล่อยออกมาควรมีการพิจารณาถึงเรื่องพวกนี้อย่างถี่ถ้วนด้วย เช่น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ที่เกี่ยวกับ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location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 แล้วก็ระวังเรื่องการทำงานระดับ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background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อันไหนไม่จำเป็น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kill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ทิ้งไปก็ดี 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แบต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หมดเร็วนั่นหมายถึงระยะเวลาที่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ใช้งานแอปเราก็น้อยลงตามไปด้วยเช่นกัน</a:t>
            </a:r>
          </a:p>
          <a:p>
            <a:endParaRPr lang="th-TH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Don’t block your user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แอปที่ดีนั้นควรจะไม่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block 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ให้รอการทำงาน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ภายในแอป พวก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animation loading splash page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ก็เอาให้เหมาะสม อาจจะ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เว่อ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วังได้บ้าง แต่อย่าให้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รอนานจนเกินไปกว่าที่เขาจะได้เข้าใช้งานแอป การโหลด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ก็ต้องทำเป็น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asynchronous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ให้หมด ถ้าเป็นไปได้การโชว์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progress bar loading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ไม่ควรบังหน้าจอการใช้งานของ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เขาควรจะใช้งานต่อไปได้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เรื่อยๆ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ถึงแม้จะกำลัง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load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ข้อมูลอยู่ก็ตาม รวมถึงถ้าแอปมี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ads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ก็ต้องหาทางแสดงผลให้เหมาะสม ห้ามทำให้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รู้สึกรำคาญมากจนเกินไปอย่างเด็ดขาด</a:t>
            </a:r>
          </a:p>
          <a:p>
            <a:endParaRPr lang="th-TH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Security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แอปที่ดีนั้นไม่ควรที่จะเก็บข้อมูลที่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sensitive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ไว้ในตัวแอป หรือถ้าจำเป็นต้องเก็บไว้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ต้องเข้ารหัสไว้ด้วย อย่าเก็บ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plain text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อย่างเด็ดขาด ส่วนการติดต่อกับ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นอกจากจะต้องใช้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ก็ควรจะมีการใช้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public key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private key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ให้ถูกต้อง และควรจะมี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SSL Pinning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String Obfuscation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ให้กับแอปของเราด้วย ถ้าเป็น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Android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ก็ต้องทำ </a:t>
            </a:r>
            <a:r>
              <a:rPr lang="en-US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ProGuard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ให้เรียบร้อย</a:t>
            </a:r>
          </a:p>
          <a:p>
            <a:endParaRPr lang="th-TH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feedback option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แอปที่ดีนั้นควรจะมีช่องทางสำหรับรับ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feedback, new feature, bug report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ไว้ภายในแอปด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้วย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เพราะคนที่ใช้งานแอปของเรา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คือ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dev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business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เพราะฉะนั้นแล้วการรับฟังเสียงจากผู้ที่ใช้งานจริง น่าจะเป็นสิ่งที่ดีที่สุด</a:t>
            </a:r>
          </a:p>
          <a:p>
            <a:endParaRPr lang="th-TH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 Size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แอปที่ดีนั้นควรจะมีขนาดเล็กที่สุดเท่าที่จะทำได้ จะช่วยดึงดูดให้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โหลดและอัพเดทแอปของเราบ่อยขึ้น รวมถึงลด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cost internet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พวกรูป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ที่พอจะโหลดจาก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ได้ก็โหลด แล้วก็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cache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เก็บไว้ให้เรียบร้อย ถ้าเป็น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iOS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ก็ต้องรู้จัก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 Thinning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ถ้าเป็น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Android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ก็ต้องทำ </a:t>
            </a:r>
            <a:r>
              <a:rPr lang="en-US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minifyEnabled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shrinkResources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รวมถึงใช้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APK Analyzer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</a:p>
          <a:p>
            <a:endParaRPr lang="th-TH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Responsiveness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แอปที่ดีนั้นต้องสามารถแสดงผลได้อย่างถูกต้อง สวยงาม สมบูรณ์ รวมถึง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ทุกอันก็ต้องใช้ได้อย่างปกติใน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device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OS version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Caching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แอปที่ดีนั้นนอกจากจะต้องทำ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Caching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กับข้อมูล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แล้ว ยังต้องระวังถึงเรื่องขนาดของข้อมูลที่จะทำให้แอปของเรามีขนาดใหญ่ขึ้น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เรื่อยๆ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caching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อันไหนไม่ได้ใช้แล้ว ก็ไม่จำเป็นต้องเก็บไว้ ควรมี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บางอย่างสำหรับจัดการเรื่องพวกนี้ด้วย นอกจากนี้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ส่วนใหญ่ใน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Android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อาจจะไม่รู้วิธี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clear cache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settings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หรือถ้าเป็น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iOS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ก็ไม่มีให้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clear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เลย เพราะฉะนั้นแล้วในแอปหน้า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settings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ควรจะมีเมนูที่ให้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เคลียร์ข้อมูลออกเมื่อไหร่ก็ได้ที่เขาต้องการ เพราะไม่เช่นนั้นแล้ว เมื่อเม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มข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องเขาใกล้เต็ม เขาก็จะแก้ด้วยการลบแอปของเราทิ้งนั่นเอง</a:t>
            </a:r>
          </a:p>
          <a:p>
            <a:endParaRPr lang="th-TH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Don’t need to show annoyed things every time</a:t>
            </a:r>
          </a:p>
          <a:p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แอปที่ดีนั้นไม่จำเป็นต้องโชว์หน้า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splash page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ads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ทุกครั้งที่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เข้ามาใช้งานก็ได้ เพราะสิ่งที่เขาต้องการ</a:t>
            </a:r>
            <a:r>
              <a:rPr lang="th-TH" sz="17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จริงๆ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นั้นเป็น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content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ที่อยู่ภายในแอปเราต่างหาก นอกเหนือจากนั้นก็ควรมี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จัดการให้เหมาะสม เช่น อาจจะแสดง 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splash page </a:t>
            </a:r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วันละครั้งก็พอ เป็นต้น</a:t>
            </a:r>
          </a:p>
          <a:p>
            <a:r>
              <a:rPr lang="th-TH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1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AB3ED-854A-4790-A75A-6DE5EDDBD4D2}" type="slidenum">
              <a:rPr lang="en-US" smtClean="0"/>
              <a:t>5</a:t>
            </a:fld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213A6-858A-475D-BE03-E44C6AF40B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7E95-A435-4864-B2EA-96EEDE98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6666135" y="2591865"/>
            <a:ext cx="3950120" cy="1249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th-TH" sz="48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การเขียนโปรแกรม</a:t>
            </a:r>
          </a:p>
          <a:p>
            <a:pPr algn="ctr">
              <a:lnSpc>
                <a:spcPts val="4500"/>
              </a:lnSpc>
            </a:pPr>
            <a:r>
              <a:rPr lang="th-TH" sz="48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บนอุปกรณ์เคลื่อนที่</a:t>
            </a:r>
            <a:endParaRPr lang="en-US" sz="4800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63" y="203199"/>
            <a:ext cx="1254651" cy="2189489"/>
          </a:xfrm>
          <a:prstGeom prst="rect">
            <a:avLst/>
          </a:prstGeom>
          <a:ln>
            <a:noFill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กล่องข้อความ 5"/>
          <p:cNvSpPr txBox="1"/>
          <p:nvPr/>
        </p:nvSpPr>
        <p:spPr>
          <a:xfrm>
            <a:off x="5845076" y="5556600"/>
            <a:ext cx="55922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spc="110" dirty="0">
                <a:solidFill>
                  <a:schemeClr val="bg1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คณะวิทยาศาสตร์และเทคโนโลยี</a:t>
            </a:r>
          </a:p>
          <a:p>
            <a:pPr algn="ctr"/>
            <a:r>
              <a:rPr lang="th-TH" sz="3200" b="1" spc="110" dirty="0">
                <a:solidFill>
                  <a:schemeClr val="bg1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มหาวิทยาลัยเทคโนโลยีราชมงคลศรีวิชัย</a:t>
            </a:r>
            <a:endParaRPr lang="en-US" sz="3200" b="1" spc="110" dirty="0">
              <a:solidFill>
                <a:schemeClr val="bg1"/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8433463" y="440376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…</a:t>
            </a:r>
          </a:p>
        </p:txBody>
      </p:sp>
      <p:sp>
        <p:nvSpPr>
          <p:cNvPr id="2" name="กล่องข้อความ 1"/>
          <p:cNvSpPr txBox="1"/>
          <p:nvPr/>
        </p:nvSpPr>
        <p:spPr>
          <a:xfrm>
            <a:off x="1875905" y="6428832"/>
            <a:ext cx="28469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scitech.rmutsv.ac.th/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surasit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/ionic</a:t>
            </a:r>
          </a:p>
        </p:txBody>
      </p:sp>
    </p:spTree>
    <p:extLst>
      <p:ext uri="{BB962C8B-B14F-4D97-AF65-F5344CB8AC3E}">
        <p14:creationId xmlns:p14="http://schemas.microsoft.com/office/powerpoint/2010/main" val="286060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284479" y="4412942"/>
            <a:ext cx="11662243" cy="175432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เป็นตัวจัดการ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dependencies 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หรือไลบรารีต่าง ๆ ผ่านทางอินเทอร์เน็ต โดยที่ไม่ต้องเข้าเว็บไซต์เพื่อไปดาวน์โหลดไฟล์มาติดตั้ง ซึ่งสามารถใช้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เป็นตัวช่วยจัดการการติดตั้ง </a:t>
            </a:r>
            <a:r>
              <a:rPr lang="th-TH" sz="3600" dirty="0" err="1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เดต หรือลบ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dependencies 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ได้อย่างสะดวก และรวดเร็ว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Installation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Node.js  	=&gt;  http://nodejs.org (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ใช้เวอร์ชั่น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LTS)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เวอร์ชัน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Node.js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ผ่านทาง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Command Prompt</a:t>
            </a:r>
          </a:p>
          <a:p>
            <a:pPr marL="682625" lvl="2" indent="-3460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Node.js  	=&gt;  node –v</a:t>
            </a:r>
          </a:p>
          <a:p>
            <a:pPr marL="682625" lvl="2" indent="-3460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=&gt; 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–</a:t>
            </a:r>
            <a:r>
              <a:rPr lang="en-US" sz="4000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938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SQLite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Insert item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Update item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Remove item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this.database.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executeSql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INSERT INTO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(?)', [</a:t>
            </a:r>
            <a:r>
              <a:rPr lang="en-US" sz="3200" b="1" dirty="0" err="1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]);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3725230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this.database.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executeSql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UPDATE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?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WHERE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?', [</a:t>
            </a:r>
            <a:r>
              <a:rPr lang="en-US" sz="3200" b="1" dirty="0" err="1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]);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5540349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this.database.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executeSql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DELETE FROM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WHERE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?', [</a:t>
            </a:r>
            <a:r>
              <a:rPr lang="en-US" sz="3200" b="1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188348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Web API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Import Plugin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{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HttpClientModule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} from '@angular/common/http';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imports: [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HttpClientModule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559636" y="1897765"/>
            <a:ext cx="2387086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app.module.ts</a:t>
            </a:r>
            <a:endParaRPr lang="en-US" sz="24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284479" y="4108378"/>
            <a:ext cx="11662243" cy="22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{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HttpClient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HttpHeaders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} from '@angular/common/http';</a:t>
            </a:r>
          </a:p>
          <a:p>
            <a:pPr>
              <a:lnSpc>
                <a:spcPts val="3300"/>
              </a:lnSpc>
            </a:pP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httpOption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{ </a:t>
            </a:r>
          </a:p>
          <a:p>
            <a:pPr>
              <a:lnSpc>
                <a:spcPts val="33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headers: new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HttpHeaders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({ 'Content-Type': 'application/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json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 })</a:t>
            </a:r>
          </a:p>
          <a:p>
            <a:pPr>
              <a:lnSpc>
                <a:spcPts val="33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};</a:t>
            </a:r>
          </a:p>
          <a:p>
            <a:pPr>
              <a:lnSpc>
                <a:spcPts val="33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constructor(private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HttpClient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{ }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0917382" y="4114504"/>
            <a:ext cx="1029340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002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Web API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321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method: all items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method: any item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http://scitech.rmutsv.ac.th/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surasit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api.php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').subscribe(items =&gt; {        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console.log(items);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});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4427201"/>
            <a:ext cx="1166224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http://scitech.rmutsv.ac.th/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surasit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api.php?id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=' +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.subscribe(item =&gt; {        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console.log(item);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0428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Web API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Post method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post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http://scitech.rmutsv.ac.th/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surasit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api.php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',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JSON.stringify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(item),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httpOption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.subscribe(item =&gt; {        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console.log(item);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},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err =&gt; {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console.log(err);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339750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Installation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Visual Studio Code	=&gt;   https://code.visualstudio.com 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Extensions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เสริมการใช้งาน ช่วยให้การเขียนโค้ดง่าย และสะดวกยิ่งขึ้น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523529" y="2274932"/>
            <a:ext cx="51482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Angular Snippets (John Papa)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Auto Close Tag (Jun Han)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Auto Complete Tag (Jun Han)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Auto Import (Jun Han)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Auto Rename Tag (Jun Han)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AutoFileName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JerryHong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6030686" y="2274932"/>
            <a:ext cx="59160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Cordova Tools (Microsoft)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</a:t>
            </a:r>
            <a:r>
              <a:rPr lang="en-US" sz="4000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Snippets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fivethree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Path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Intellisense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(Christian Kohler)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Rainbow Brackets (2gua)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TypeScript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Toolbox (DSKWRK)</a:t>
            </a: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vscode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-icons (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VSCode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Icons Team)</a:t>
            </a:r>
          </a:p>
        </p:txBody>
      </p:sp>
    </p:spTree>
    <p:extLst>
      <p:ext uri="{BB962C8B-B14F-4D97-AF65-F5344CB8AC3E}">
        <p14:creationId xmlns:p14="http://schemas.microsoft.com/office/powerpoint/2010/main" val="108222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Installation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Cordova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Framework (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ผ่านทาง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Command Prompt)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1782813"/>
            <a:ext cx="11662243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install –g </a:t>
            </a:r>
            <a:r>
              <a:rPr lang="en-US" sz="4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</a:t>
            </a:r>
          </a:p>
          <a:p>
            <a:pPr algn="thaiDist">
              <a:buSzPct val="90000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install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–g </a:t>
            </a:r>
            <a:r>
              <a:rPr lang="en-US" sz="40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cordova</a:t>
            </a:r>
            <a:endParaRPr lang="en-US" sz="4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>
              <a:buSzPct val="90000"/>
            </a:pPr>
            <a:endParaRPr lang="en-US" sz="1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>
              <a:buSzPct val="90000"/>
            </a:pPr>
            <a:r>
              <a:rPr lang="th-TH" sz="4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  <a:p>
            <a:pPr algn="thaiDist">
              <a:buSzPct val="90000"/>
            </a:pPr>
            <a:endParaRPr lang="th-TH" sz="1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>
              <a:buSzPct val="90000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install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–g </a:t>
            </a:r>
            <a:r>
              <a:rPr lang="en-US" sz="40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cordova</a:t>
            </a:r>
            <a:r>
              <a:rPr lang="th-TH" sz="4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</a:t>
            </a:r>
          </a:p>
        </p:txBody>
      </p:sp>
    </p:spTree>
    <p:extLst>
      <p:ext uri="{BB962C8B-B14F-4D97-AF65-F5344CB8AC3E}">
        <p14:creationId xmlns:p14="http://schemas.microsoft.com/office/powerpoint/2010/main" val="16016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Create Project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731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lnSpc>
                <a:spcPts val="4500"/>
              </a:lnSpc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ในการสร้างโปรเจคน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ั้น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เราสามารถเลือก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สำหรับแอปได้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เป็นรูปแบบโครงสร้างของแอปสำเร็จรูปที่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ทําให้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ประหยัดเวลาในการพัฒนาแอป 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นั้นมี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 ๆ ให้เลือกใช้งาน ดังนี้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23529" y="2679198"/>
            <a:ext cx="11423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แบบหน้าเปล่า</a:t>
            </a:r>
          </a:p>
          <a:p>
            <a:pPr marL="0" lvl="2">
              <a:buSzPct val="90000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start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ชื่อโปรเจค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blank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แบบแถบเมนูด้านล่าง</a:t>
            </a:r>
          </a:p>
          <a:p>
            <a:pPr marL="0" lvl="2">
              <a:buSzPct val="90000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start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ชื่อโปรเจค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3225" lvl="2" indent="-403225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แบบแถบเมนูด้านข้าง (ย่อ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ขยายได้)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2">
              <a:buSzPct val="90000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start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ชื่อโปรเจค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 </a:t>
            </a: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sidemenu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7883091" y="3397718"/>
            <a:ext cx="3917482" cy="226735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91440" rIns="91440" bIns="91440" rtlCol="0" anchor="ctr"/>
          <a:lstStyle/>
          <a:p>
            <a:pPr algn="thaiDist"/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หากไม่ได้ระบุชื่อ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ลงไป ขั้นตอนถัดไป ระบบจะแจ้งให้เลือกประเภทของ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4" name="ลูกศรเชื่อมต่อแบบตรง 13"/>
          <p:cNvCxnSpPr>
            <a:stCxn id="12" idx="1"/>
          </p:cNvCxnSpPr>
          <p:nvPr/>
        </p:nvCxnSpPr>
        <p:spPr>
          <a:xfrm flipH="1" flipV="1">
            <a:off x="6054291" y="3715352"/>
            <a:ext cx="1828800" cy="816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/>
          <p:nvPr/>
        </p:nvCxnSpPr>
        <p:spPr>
          <a:xfrm flipH="1">
            <a:off x="5871411" y="4531397"/>
            <a:ext cx="2011680" cy="377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12" idx="1"/>
          </p:cNvCxnSpPr>
          <p:nvPr/>
        </p:nvCxnSpPr>
        <p:spPr>
          <a:xfrm flipH="1">
            <a:off x="6593840" y="4531397"/>
            <a:ext cx="1289251" cy="1445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0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Create Project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586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lnSpc>
                <a:spcPts val="45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Templates</a:t>
            </a:r>
          </a:p>
        </p:txBody>
      </p:sp>
      <p:pic>
        <p:nvPicPr>
          <p:cNvPr id="13" name="รูปภาพ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8" y="2088686"/>
            <a:ext cx="3511201" cy="2666198"/>
          </a:xfrm>
          <a:prstGeom prst="rect">
            <a:avLst/>
          </a:prstGeom>
        </p:spPr>
      </p:pic>
      <p:pic>
        <p:nvPicPr>
          <p:cNvPr id="15" name="รูปภาพ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94" y="2088686"/>
            <a:ext cx="3511201" cy="2666198"/>
          </a:xfrm>
          <a:prstGeom prst="rect">
            <a:avLst/>
          </a:prstGeom>
        </p:spPr>
      </p:pic>
      <p:pic>
        <p:nvPicPr>
          <p:cNvPr id="17" name="รูปภาพ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21" y="2088686"/>
            <a:ext cx="3511201" cy="2666198"/>
          </a:xfrm>
          <a:prstGeom prst="rect">
            <a:avLst/>
          </a:prstGeom>
        </p:spPr>
      </p:pic>
      <p:sp>
        <p:nvSpPr>
          <p:cNvPr id="3" name="กล่องข้อความ 2"/>
          <p:cNvSpPr txBox="1"/>
          <p:nvPr/>
        </p:nvSpPr>
        <p:spPr>
          <a:xfrm>
            <a:off x="1316462" y="4688946"/>
            <a:ext cx="21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Blank Template</a:t>
            </a:r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5274429" y="4688946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Tabs Template</a:t>
            </a:r>
          </a:p>
        </p:txBody>
      </p:sp>
      <p:sp>
        <p:nvSpPr>
          <p:cNvPr id="20" name="กล่องข้อความ 19"/>
          <p:cNvSpPr txBox="1"/>
          <p:nvPr/>
        </p:nvSpPr>
        <p:spPr>
          <a:xfrm>
            <a:off x="8859218" y="4688946"/>
            <a:ext cx="2700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Sidemenu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72476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Project Structure</a:t>
            </a:r>
          </a:p>
        </p:txBody>
      </p:sp>
      <p:pic>
        <p:nvPicPr>
          <p:cNvPr id="13" name="image2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8497" y="924296"/>
            <a:ext cx="2918225" cy="5418751"/>
          </a:xfrm>
          <a:prstGeom prst="rect">
            <a:avLst/>
          </a:prstGeom>
        </p:spPr>
      </p:pic>
      <p:sp>
        <p:nvSpPr>
          <p:cNvPr id="14" name="กล่องข้อความ 13"/>
          <p:cNvSpPr txBox="1"/>
          <p:nvPr/>
        </p:nvSpPr>
        <p:spPr>
          <a:xfrm>
            <a:off x="284479" y="1041670"/>
            <a:ext cx="8532261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lnSpc>
                <a:spcPts val="4500"/>
              </a:lnSpc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โฟลเดอร์ </a:t>
            </a:r>
            <a:r>
              <a:rPr lang="en-US" sz="4000" b="1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src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ภายในประกอบด้วย</a:t>
            </a:r>
          </a:p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เป็นโฟลเดอร์ที่เก็บของ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root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(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app.component.ts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เป็น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module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สําหรับ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ภายในโฟลเดอร์นี้จะประกอบไปด้วยโฟลเดอร์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home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ซึ่งเป็นโฟลเดอร์หน้าเพจตัวอย่างเริ่มต้นที่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สร้างมาให้เรา เราสามารถใช้คำสั่ง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เพื่อสร้างเพจต่าง ๆ ได้ ไฟล์ .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ไว้ออกแบบหน้าเพจ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scss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ไว้ตกแต่งเพจ และ .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ts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ไว้เขียน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logic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710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Project Structure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041670"/>
            <a:ext cx="11662243" cy="4039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theme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เป็นโฟลเดอร์ที่เก็บไฟล์นามสกุล .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scss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(Sass)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มีไว้สำหรับแก้ไข และตกแต่งสไตล์ (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Theme)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</a:t>
            </a:r>
          </a:p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assets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เป็นโฟลเดอร์</a:t>
            </a:r>
            <a:r>
              <a:rPr lang="th-TH" sz="400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ที่ใช้สำหรับ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เก็บรูปภาพ และไฟล์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JSON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สำหรับใช้ใน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</a:t>
            </a:r>
          </a:p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www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เป็นโฟลเดอร์ในรูปแบบของ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ซึ่งได้ผ่านการ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build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มาแล้ว เราจะต้องไม่แก้ไขไฟล์ต่าง ๆ ในโฟลเดอร์นี้แต่ก็สามารถแก้ไขไฟล์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index.html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(หาก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จําเป็น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โฟลเดอร์นี้เราสามารถ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upload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ขึ้น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จริง และ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นําไปใช้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ในรูปแบบ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ไม่ใช่แค่ทำ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App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316547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Project Structure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041670"/>
            <a:ext cx="11662243" cy="4039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config.xml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เป็นไฟล์ตั้งค่าต่าง ๆ เพื่อบอกรายละเอียดให้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Cordova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build app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ชื่อของ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App,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เวอร์ชั่นของ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App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</a:t>
            </a:r>
          </a:p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package.json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เป็นไฟล์ตั้งค่าของ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ใช้สำหรับจัดการ และ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เดตเวอร์ชั่น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dependencies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</a:t>
            </a:r>
          </a:p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resources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เป็นโฟลเดอร์ที่เก็บไฟล์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splash screens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icons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ของเรา หากต้องการเปลี่ยนไอคอนสามารถ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นํา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ไฟล์ที่ออกแบบไว้มาวางทับไฟล์เดิมได้เลย</a:t>
            </a:r>
          </a:p>
        </p:txBody>
      </p:sp>
    </p:spTree>
    <p:extLst>
      <p:ext uri="{BB962C8B-B14F-4D97-AF65-F5344CB8AC3E}">
        <p14:creationId xmlns:p14="http://schemas.microsoft.com/office/powerpoint/2010/main" val="400170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Project Structure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041670"/>
            <a:ext cx="11662243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node_modules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เป็นโฟลเดอร์ที่เก็บ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libraries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ต่าง ๆ ที่ต้องใช้ในโปรเจ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คข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องเรารวมถึง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Angular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</a:p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platforms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เป็นโฟลเดอร์ที่เก็บไฟล์ และโปรเจ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คข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platforms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ต่าง ๆ  เมื่อเราเพิ่ม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เข้ามา</a:t>
            </a:r>
          </a:p>
          <a:p>
            <a:pPr marL="682625" indent="-396875" algn="thaiDist">
              <a:lnSpc>
                <a:spcPts val="45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plugins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เป็นโฟลเดอร์สำหรับเก็บ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third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party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plugins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ต่าง ๆ (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native)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Cordova</a:t>
            </a:r>
            <a:endParaRPr lang="th-TH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739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5391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lnSpc>
                <a:spcPts val="42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</a:p>
          <a:p>
            <a:pPr lvl="1">
              <a:lnSpc>
                <a:spcPts val="4200"/>
              </a:lnSpc>
              <a:buFontTx/>
              <a:buChar char="-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เป็นภาษาที่ใช้ในการควบคุมการทำงานของเว็บ</a:t>
            </a:r>
          </a:p>
          <a:p>
            <a:pPr lvl="1">
              <a:lnSpc>
                <a:spcPts val="4200"/>
              </a:lnSpc>
              <a:buFontTx/>
              <a:buChar char="-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ทำงานบนเบราเซอร์</a:t>
            </a:r>
          </a:p>
          <a:p>
            <a:pPr lvl="1">
              <a:lnSpc>
                <a:spcPts val="4200"/>
              </a:lnSpc>
              <a:buFontTx/>
              <a:buChar char="-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เราใช้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กันทุกวัน</a:t>
            </a:r>
          </a:p>
          <a:p>
            <a:pPr lvl="1">
              <a:lnSpc>
                <a:spcPts val="4200"/>
              </a:lnSpc>
              <a:buFontTx/>
              <a:buChar char="-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JavaScript </a:t>
            </a:r>
            <a:r>
              <a:rPr lang="th-TH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ไม่เหมาะนำมาเขียนโปรแกรมแบบโครงสร้าง</a:t>
            </a:r>
          </a:p>
          <a:p>
            <a:pPr lvl="1">
              <a:lnSpc>
                <a:spcPts val="4200"/>
              </a:lnSpc>
              <a:buFontTx/>
              <a:buChar char="-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JavaScript </a:t>
            </a:r>
            <a:r>
              <a:rPr lang="th-TH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เปลี่ยนเวอร์ชั่นบ่อย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ES5 -&gt; ES6 -&gt; ES7 ….</a:t>
            </a:r>
          </a:p>
          <a:p>
            <a:pPr marL="346075" indent="-346075" algn="thaiDist">
              <a:lnSpc>
                <a:spcPts val="42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TypeScript</a:t>
            </a:r>
            <a:endParaRPr lang="en-US" sz="40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>
              <a:lnSpc>
                <a:spcPts val="4200"/>
              </a:lnSpc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Compile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อีกทีหนึ่ง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>
              <a:lnSpc>
                <a:spcPts val="4200"/>
              </a:lnSpc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แก้ปัญหาของ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>
              <a:lnSpc>
                <a:spcPts val="4200"/>
              </a:lnSpc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compile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เวอร์ชั่นใดก็ได้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1C1279C-AC64-4AE7-A8BE-1AB5CCF0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719" y="1041670"/>
            <a:ext cx="2405003" cy="23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6046113" y="943135"/>
            <a:ext cx="2007281" cy="67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800" b="1" dirty="0" err="1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Lecturor</a:t>
            </a:r>
            <a:r>
              <a:rPr lang="en-US" sz="48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: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751" y="395763"/>
            <a:ext cx="627326" cy="1094745"/>
          </a:xfrm>
          <a:prstGeom prst="rect">
            <a:avLst/>
          </a:prstGeom>
          <a:ln>
            <a:noFill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8" name="กล่องข้อความ 7"/>
          <p:cNvSpPr txBox="1"/>
          <p:nvPr/>
        </p:nvSpPr>
        <p:spPr>
          <a:xfrm>
            <a:off x="6046112" y="2132001"/>
            <a:ext cx="5988869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th-TH" sz="42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ผู้ช่วยศาสตราจารย์สุรสิทธิ์ ศักดา</a:t>
            </a:r>
            <a:endParaRPr lang="th-TH" sz="4200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>
              <a:lnSpc>
                <a:spcPts val="4500"/>
              </a:lnSpc>
              <a:spcBef>
                <a:spcPts val="1200"/>
              </a:spcBef>
            </a:pPr>
            <a:r>
              <a:rPr lang="en-US" sz="36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email: surasit.s@rmutsv.ac.th</a:t>
            </a:r>
          </a:p>
          <a:p>
            <a:pPr>
              <a:lnSpc>
                <a:spcPts val="4500"/>
              </a:lnSpc>
            </a:pPr>
            <a:r>
              <a:rPr lang="en-US" sz="36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mobile: 08 1719 4220</a:t>
            </a:r>
            <a:endParaRPr lang="th-TH" sz="3600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>
              <a:lnSpc>
                <a:spcPts val="4500"/>
              </a:lnSpc>
            </a:pPr>
            <a:endParaRPr lang="th-TH" sz="5400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>
              <a:spcBef>
                <a:spcPts val="1200"/>
              </a:spcBef>
            </a:pPr>
            <a:r>
              <a:rPr lang="th-TH" sz="3500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อาจารย์ประจำสาขาเทคโนโลยี</a:t>
            </a:r>
            <a:endParaRPr lang="en-US" sz="3500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r>
              <a:rPr lang="th-TH" sz="3500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คณะวิทยาศาสตร์และเทคโนโลยี</a:t>
            </a:r>
          </a:p>
          <a:p>
            <a:r>
              <a:rPr lang="th-TH" sz="3500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มหาวิทยาลัยเทคโนโลยีราชมงคลศรีวิชัย</a:t>
            </a:r>
            <a:endParaRPr lang="en-US" sz="3500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1875905" y="6428832"/>
            <a:ext cx="28469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scitech.rmutsv.ac.th/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surasit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/ionic</a:t>
            </a:r>
          </a:p>
        </p:txBody>
      </p:sp>
    </p:spTree>
    <p:extLst>
      <p:ext uri="{BB962C8B-B14F-4D97-AF65-F5344CB8AC3E}">
        <p14:creationId xmlns:p14="http://schemas.microsoft.com/office/powerpoint/2010/main" val="256382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การคอมไพล์และการรันชุดคำสั่ง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lvl="1" indent="-393700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คอมไพล์ใช้คำสั่ง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=&gt;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tsc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&lt;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filename.ts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pPr marL="682625" lvl="1" indent="-393700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การรันใช้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=&gt;  node &lt;filename.js&gt;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2EAE419-8CEB-4CDA-A746-0C370CBF0DCC}"/>
              </a:ext>
            </a:extLst>
          </p:cNvPr>
          <p:cNvSpPr/>
          <p:nvPr/>
        </p:nvSpPr>
        <p:spPr>
          <a:xfrm>
            <a:off x="673767" y="3754824"/>
            <a:ext cx="5486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A5296BF-6F3A-4E59-955F-BCACBC75176D}"/>
              </a:ext>
            </a:extLst>
          </p:cNvPr>
          <p:cNvSpPr txBox="1"/>
          <p:nvPr/>
        </p:nvSpPr>
        <p:spPr>
          <a:xfrm rot="10800000" flipH="1" flipV="1">
            <a:off x="4416560" y="3413889"/>
            <a:ext cx="163850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hello.ts</a:t>
            </a:r>
            <a:endParaRPr lang="en-US" sz="2400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ABEF0648-59E6-4E8A-B114-0B2D10A4AC26}"/>
              </a:ext>
            </a:extLst>
          </p:cNvPr>
          <p:cNvSpPr txBox="1"/>
          <p:nvPr/>
        </p:nvSpPr>
        <p:spPr>
          <a:xfrm>
            <a:off x="6460322" y="3754823"/>
            <a:ext cx="548640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node hello.js</a:t>
            </a:r>
          </a:p>
        </p:txBody>
      </p:sp>
    </p:spTree>
    <p:extLst>
      <p:ext uri="{BB962C8B-B14F-4D97-AF65-F5344CB8AC3E}">
        <p14:creationId xmlns:p14="http://schemas.microsoft.com/office/powerpoint/2010/main" val="321525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การประกาศตัวแปร 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(Variable)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1782813"/>
            <a:ext cx="11662243" cy="4580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2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number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salary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birthDate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any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email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‘surasit.s@rmutsv.ac.th'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</a:t>
            </a:r>
            <a:r>
              <a:rPr lang="en-US" sz="3200" dirty="0" err="1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Surasit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Sakda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09885A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25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salary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09885A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50000.00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 err="1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birthDate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0054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4000" b="1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let 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b="1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 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let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 </a:t>
            </a: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ทำงานเป็นตัวแปร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global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/ ส่วน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มักใช้เป็นตัวแปรในสโคป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ประกาศเป็นค่าคงที่ ซึ่งแก้ไขค่าไม่ได้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3580076"/>
            <a:ext cx="11662243" cy="2780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2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email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'johndoe@mail.com'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test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let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09885A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en-US" sz="2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PI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09885A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3.14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5385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สตริง (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String)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TypeScript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รองรับทั้ง 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Single Quote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Double Quotes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TypeScript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มีการใช้อักษร </a:t>
            </a:r>
            <a:r>
              <a:rPr lang="th-TH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`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Grave Accent)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สำหรับสตริงหลายบรรทัด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3012525"/>
            <a:ext cx="11662243" cy="3391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</a:t>
            </a:r>
            <a:r>
              <a:rPr lang="en-US" sz="3200" dirty="0" err="1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Surasit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Sakda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300"/>
              </a:lnSpc>
            </a:pP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hello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"My name is '"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+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+ 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"'"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300"/>
              </a:lnSpc>
            </a:pP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movie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"Iron Man"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300"/>
              </a:lnSpc>
            </a:pP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multiline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`</a:t>
            </a:r>
            <a:endParaRPr lang="en-US" sz="32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My name is </a:t>
            </a: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${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\n</a:t>
            </a:r>
            <a:endParaRPr lang="en-US" sz="32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My favorite movie is </a:t>
            </a: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${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movie</a:t>
            </a:r>
            <a:r>
              <a:rPr lang="en-US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en-US" sz="32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2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`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300"/>
              </a:lnSpc>
            </a:pPr>
            <a:r>
              <a:rPr lang="en-US" sz="32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console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multiline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34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อาร์</a:t>
            </a:r>
            <a:r>
              <a:rPr lang="th-TH" sz="4000" b="1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เรย์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Array)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อาร์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เรย์ข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องข้อความ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&gt; = [];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nameArray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Somchai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nameArray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Wirat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nameArray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Sombat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nameArray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Ekkasit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483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อาร์</a:t>
            </a:r>
            <a:r>
              <a:rPr lang="th-TH" sz="4000" b="1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เรย์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Array)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อาร์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เรย์ข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any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121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dataArray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any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&gt; = [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Somchai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100.00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1250.00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Date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()];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dataArray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784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อาร์</a:t>
            </a:r>
            <a:r>
              <a:rPr lang="th-TH" sz="4000" b="1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เรย์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Array)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อาร์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เรย์ข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object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27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customers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&lt;{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number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email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}&gt; = [];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customers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({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id: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1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Somchai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email: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'somchai@mail.com'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});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customers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({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id: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Ekkasit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email: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'ekkasit@mail.com'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});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customers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({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id: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3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Wirat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email: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'wirat@mail.com'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});</a:t>
            </a:r>
            <a:endParaRPr lang="en-US" sz="36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customers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1682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Loops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for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(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=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10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++)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='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389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Loops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while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max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=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10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=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while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(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&lt;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max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='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++;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9271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Loops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 … while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max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=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10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=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do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='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++;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 </a:t>
            </a: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while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(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&lt;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max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12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20" y="0"/>
            <a:ext cx="1106280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TABLE OF CONTENTS</a:t>
            </a: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284479" y="1041670"/>
            <a:ext cx="11662243" cy="4501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lnSpc>
                <a:spcPts val="45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and Mobile Application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Concept</a:t>
            </a:r>
          </a:p>
          <a:p>
            <a:pPr marL="346075" indent="-346075" algn="thaiDist">
              <a:lnSpc>
                <a:spcPts val="45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Installation and IONIC CLI Commands</a:t>
            </a:r>
          </a:p>
          <a:p>
            <a:pPr marL="346075" indent="-346075" algn="thaiDist">
              <a:lnSpc>
                <a:spcPts val="45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Script and Angular 9</a:t>
            </a:r>
          </a:p>
          <a:p>
            <a:pPr marL="346075" indent="-346075" algn="thaiDist">
              <a:lnSpc>
                <a:spcPts val="45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Page, Navigation and Passing Data</a:t>
            </a:r>
          </a:p>
          <a:p>
            <a:pPr marL="346075" indent="-346075" algn="thaiDist">
              <a:lnSpc>
                <a:spcPts val="45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 Interface (Component), Theme and Pipe</a:t>
            </a:r>
          </a:p>
          <a:p>
            <a:pPr marL="346075" indent="-346075" algn="thaiDist">
              <a:lnSpc>
                <a:spcPts val="45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 Validations</a:t>
            </a:r>
          </a:p>
          <a:p>
            <a:pPr marL="346075" indent="-346075" algn="thaiDist">
              <a:lnSpc>
                <a:spcPts val="45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Library, Plugin and Native Component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4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Loops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array.forEach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&gt; = [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Somchai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Wirat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Somsak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Ekkasit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];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forEach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function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});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7361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ฟั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งก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์ชั่น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3828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export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HomePage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constructor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navCtrl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NavController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result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= 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plusNumber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10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20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'result='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result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}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function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plusNumber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a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number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b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number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return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+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b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3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5815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ฟั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งก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์ชั่น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380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export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HomePage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constructor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navCtrl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NavController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showName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Ekkasit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}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function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showName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7641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Arrow Function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ในรูปแบบเดิม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&gt; = [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Somchai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Wirat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Somsak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Ekkasit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];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spcAft>
                <a:spcPts val="800"/>
              </a:spcAft>
            </a:pP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forEach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function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spcAft>
                <a:spcPts val="800"/>
              </a:spcAft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});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12613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Arrow Function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ในรูปแบบการใช้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arrow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540887"/>
            <a:ext cx="11662243" cy="1867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forEach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=&gt;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spcAft>
                <a:spcPts val="800"/>
              </a:spcAft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person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});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2303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Asynchronous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ความยากของ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TypeScript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อยู่ตรง “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Asynchronous”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492762"/>
            <a:ext cx="11662243" cy="387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>
              <a:lnSpc>
                <a:spcPts val="3000"/>
              </a:lnSpc>
            </a:pPr>
            <a:r>
              <a:rPr lang="en-US" sz="3600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// connect database get users</a:t>
            </a:r>
            <a:endParaRPr lang="en-US" sz="36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0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b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>
              <a:lnSpc>
                <a:spcPts val="3000"/>
              </a:lnSpc>
            </a:pPr>
            <a:r>
              <a:rPr lang="en-US" sz="3600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// connect database get users</a:t>
            </a:r>
            <a:endParaRPr lang="en-US" sz="36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0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b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main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>
              <a:lnSpc>
                <a:spcPts val="3000"/>
              </a:lnSpc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users1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();</a:t>
            </a:r>
          </a:p>
          <a:p>
            <a:pPr>
              <a:lnSpc>
                <a:spcPts val="3000"/>
              </a:lnSpc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users2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();</a:t>
            </a:r>
          </a:p>
          <a:p>
            <a:pPr>
              <a:lnSpc>
                <a:spcPts val="30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067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Promise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Promise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492762"/>
            <a:ext cx="11662243" cy="384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return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Promise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resolve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reject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=&gt;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</a:t>
            </a: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// get data from database</a:t>
            </a:r>
            <a:endParaRPr lang="en-US" sz="36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if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{</a:t>
            </a: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resolve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} </a:t>
            </a: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</a:t>
            </a: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en-US" sz="36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'can not get data!!'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reject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}</a:t>
            </a: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});</a:t>
            </a: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9222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Promise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Promise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then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492762"/>
            <a:ext cx="11662243" cy="27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=&gt;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</a:t>
            </a:r>
          </a:p>
          <a:p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'data A'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}, 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=&gt;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</a:t>
            </a:r>
          </a:p>
          <a:p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'Error='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8307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Promise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กรณีต้องเรียก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A()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และตามด้วย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B()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492762"/>
            <a:ext cx="11662243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=&gt;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</a:t>
            </a:r>
          </a:p>
          <a:p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'data A'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  <a:endParaRPr lang="en-US" sz="3600" dirty="0">
              <a:solidFill>
                <a:srgbClr val="795E2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B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=&gt;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</a:t>
            </a:r>
          </a:p>
          <a:p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'data B'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}, 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=&gt;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 });</a:t>
            </a: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}, 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=&gt;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 });</a:t>
            </a:r>
          </a:p>
        </p:txBody>
      </p:sp>
    </p:spTree>
    <p:extLst>
      <p:ext uri="{BB962C8B-B14F-4D97-AF65-F5344CB8AC3E}">
        <p14:creationId xmlns:p14="http://schemas.microsoft.com/office/powerpoint/2010/main" val="1313315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 คือ สิ่งที่เราสนใจในระบบ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492762"/>
            <a:ext cx="5413677" cy="3898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Car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code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brand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model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year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number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constructor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()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'Car is created'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}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5861785" y="2492762"/>
            <a:ext cx="6084937" cy="390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run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() {</a:t>
            </a:r>
            <a:r>
              <a:rPr lang="th-TH" sz="4800" dirty="0"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endParaRPr lang="en-US" sz="4800" dirty="0"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'Car is running'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r>
              <a:rPr lang="th-TH" sz="4800" dirty="0"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endParaRPr lang="en-US" sz="4800" dirty="0"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}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getFullName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() {</a:t>
            </a:r>
            <a:r>
              <a:rPr lang="th-TH" sz="4800" dirty="0"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return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this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brand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+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 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+</a:t>
            </a: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this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model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r>
              <a:rPr lang="th-TH" sz="4800" dirty="0"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setYear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year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 {</a:t>
            </a:r>
            <a:r>
              <a:rPr lang="th-TH" sz="4800" dirty="0"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this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year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= </a:t>
            </a:r>
            <a:r>
              <a:rPr lang="en-US" sz="3600" dirty="0">
                <a:solidFill>
                  <a:srgbClr val="FF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year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r>
              <a:rPr lang="th-TH" sz="4800" dirty="0"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solidFill>
                <a:srgbClr val="000000"/>
              </a:solidFill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 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getYear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() { return 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this.year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; }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</a:p>
          <a:p>
            <a:pPr>
              <a:lnSpc>
                <a:spcPts val="3700"/>
              </a:lnSpc>
            </a:pP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443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Mobile Application Concept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876620"/>
            <a:ext cx="8645236" cy="54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เราสามารถสร้าง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และกำหนดค่าในเริ่มต้นได้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FEF3DE-79B5-4D83-AC34-7011978500AB}"/>
              </a:ext>
            </a:extLst>
          </p:cNvPr>
          <p:cNvSpPr/>
          <p:nvPr/>
        </p:nvSpPr>
        <p:spPr>
          <a:xfrm>
            <a:off x="630375" y="3095926"/>
            <a:ext cx="4282440" cy="2877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brand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brand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brand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 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'Car is created'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}</a:t>
            </a:r>
            <a:endParaRPr lang="en-US" sz="16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D2D474F-C396-402C-B774-F6C31F13AD7E}"/>
              </a:ext>
            </a:extLst>
          </p:cNvPr>
          <p:cNvSpPr/>
          <p:nvPr/>
        </p:nvSpPr>
        <p:spPr>
          <a:xfrm>
            <a:off x="5996027" y="3095926"/>
            <a:ext cx="5641145" cy="2113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car1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'001'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'Toyota'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Altis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1.6'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car1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car1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getFullName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car2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'002'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'Honda'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'Civic 1.8'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car2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car2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getFullName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illeniaUPC" panose="02020603050405020304" pitchFamily="18" charset="-34"/>
              </a:rPr>
              <a:t>());</a:t>
            </a:r>
            <a:endParaRPr lang="en-US" sz="1600" dirty="0"/>
          </a:p>
        </p:txBody>
      </p:sp>
      <p:sp>
        <p:nvSpPr>
          <p:cNvPr id="13" name="Arrow: Right 7">
            <a:extLst>
              <a:ext uri="{FF2B5EF4-FFF2-40B4-BE49-F238E27FC236}">
                <a16:creationId xmlns:a16="http://schemas.microsoft.com/office/drawing/2014/main" id="{5F9D8281-1BD1-4E29-9563-AB054F3FF075}"/>
              </a:ext>
            </a:extLst>
          </p:cNvPr>
          <p:cNvSpPr/>
          <p:nvPr/>
        </p:nvSpPr>
        <p:spPr>
          <a:xfrm>
            <a:off x="5026527" y="3878938"/>
            <a:ext cx="872197" cy="46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043B8A2A-AD8F-45FF-8E98-92930BBD8FED}"/>
              </a:ext>
            </a:extLst>
          </p:cNvPr>
          <p:cNvSpPr txBox="1"/>
          <p:nvPr/>
        </p:nvSpPr>
        <p:spPr>
          <a:xfrm>
            <a:off x="2272192" y="2572706"/>
            <a:ext cx="99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4817745-DBFE-4952-B20B-1E7EA2149F8A}"/>
              </a:ext>
            </a:extLst>
          </p:cNvPr>
          <p:cNvSpPr txBox="1"/>
          <p:nvPr/>
        </p:nvSpPr>
        <p:spPr>
          <a:xfrm>
            <a:off x="8161278" y="2572706"/>
            <a:ext cx="131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827933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อินเตอร์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เฟส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(คล้ายกับ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class)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โดยมี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แต่ไม่มี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492762"/>
            <a:ext cx="11662243" cy="27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interface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IMember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number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email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?: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2410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ในการควบคุมรูปแบบของข้อมูล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492762"/>
            <a:ext cx="11662243" cy="27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members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Array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IMember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&gt; = [];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members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({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id: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1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Piyawat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});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members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({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id: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Panatta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});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members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({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id: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3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 err="1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Surasit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,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email: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'surasit.s@rmutsv.ac.th'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});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console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</a:t>
            </a:r>
            <a:r>
              <a:rPr lang="en-US" sz="3600" dirty="0">
                <a:solidFill>
                  <a:srgbClr val="795E26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members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);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679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Module (Export / Import)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export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ให้คนอื่นมองเห็น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492762"/>
            <a:ext cx="11662243" cy="27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export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interface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IMember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number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</a:t>
            </a:r>
            <a:r>
              <a:rPr lang="en-US" sz="3600" dirty="0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email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?: </a:t>
            </a:r>
            <a:r>
              <a:rPr lang="en-US" sz="3600" dirty="0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0099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Type Script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Module (Export / Import)</a:t>
            </a:r>
          </a:p>
          <a:p>
            <a:pPr marL="682625" lvl="1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ตัวเรียกจะใช้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import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เข้ามา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2492762"/>
            <a:ext cx="11662243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import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 </a:t>
            </a:r>
            <a:r>
              <a:rPr lang="en-US" sz="3600" dirty="0" err="1">
                <a:solidFill>
                  <a:srgbClr val="00108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IMember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} </a:t>
            </a: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'../../models/member'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...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export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HomePage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6060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Angular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Frontend Framework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ที่พัฒนาโดย บริษัท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Google 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มีจุดเด่นคือสามารถจัดการ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ให้มีความเป็น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Realtime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มากยิ่งขึ้น 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มีรูปแบบการทำงานแบบ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Base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คนละตัวกับ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Angular 1 (AngularJS)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9" t="11553" r="13039" b="7975"/>
          <a:stretch/>
        </p:blipFill>
        <p:spPr>
          <a:xfrm>
            <a:off x="9480883" y="3628725"/>
            <a:ext cx="2194561" cy="23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42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Interpolation</a:t>
            </a:r>
          </a:p>
          <a:p>
            <a:pPr marL="682625" indent="-393700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Interpolation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เป็นการแสดงผลข้อมูล</a:t>
            </a:r>
          </a:p>
          <a:p>
            <a:pPr marL="682625" indent="-393700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Angular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ใช้เครื่องหมาย {{ }}</a:t>
            </a:r>
          </a:p>
          <a:p>
            <a:pPr marL="682625" indent="-393700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หากต้องการแสดงข้อมูลของตัวแปร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จะเขียนด้วย {{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 }}</a:t>
            </a:r>
          </a:p>
          <a:p>
            <a:pPr marL="682625" indent="-393700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Interpolation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ใช้กับไฟล์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  <a:p>
            <a:pPr marL="682625" indent="-393700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ตัวแปรที่สามารถนำมาใช้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interpolate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ได้จะต้องประกาศไว้ที่ไฟล์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80" y="4677699"/>
            <a:ext cx="5548430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export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HomePage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th-TH" sz="3600" dirty="0">
              <a:solidFill>
                <a:srgbClr val="000000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private name = '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Surasit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Sakda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';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6160168" y="4677699"/>
            <a:ext cx="578655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&lt;p&gt;</a:t>
            </a:r>
          </a:p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name }}</a:t>
            </a:r>
          </a:p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&lt;/p&gt;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812632" y="4677699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10926445" y="4677699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  <p:pic>
        <p:nvPicPr>
          <p:cNvPr id="14" name="รูปภาพ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22" y="1015056"/>
            <a:ext cx="3397400" cy="1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33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 Binding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ใช้เปลี่ยน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tag html 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ใช้เครื่องหมาย […]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แทนค่าตัวแปรลงไปในฝั่ง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ตัวแปรที่สามารถนำมาใช้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binding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ได้นั้นจะต้องเป็นตัวแปรของคลาสที่ประกาศไว้ที่ไฟล์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04" y="1040070"/>
            <a:ext cx="4542744" cy="1895635"/>
          </a:xfrm>
          <a:prstGeom prst="rect">
            <a:avLst/>
          </a:prstGeom>
        </p:spPr>
      </p:pic>
      <p:sp>
        <p:nvSpPr>
          <p:cNvPr id="11" name="กล่องข้อความ 10"/>
          <p:cNvSpPr txBox="1"/>
          <p:nvPr/>
        </p:nvSpPr>
        <p:spPr>
          <a:xfrm>
            <a:off x="284480" y="4677699"/>
            <a:ext cx="5548430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export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HomePage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th-TH" sz="3600" dirty="0">
              <a:solidFill>
                <a:srgbClr val="000000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private image = '../assets/logo.jpg';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6160168" y="4677699"/>
            <a:ext cx="578655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&lt;p&gt;</a:t>
            </a:r>
          </a:p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img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[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src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 = "image"&gt;</a:t>
            </a:r>
          </a:p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&lt;/p&gt;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4812632" y="4677699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0926445" y="4677699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188051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Two-way Data Binding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ใช้ผูกค่าได้แบบสองฝั่ง ทั้งฟัง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ถ้าฝั่งใดฝั่งนึงถูกเปลี่ยนค่า อีกฝั่งก็จะเปลี่ยนค่าตาม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นิยมใช้กับ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input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ใช้เครื่องหมาย [(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ngModel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ตัวแปรที่สามารถนำมาใช้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two-way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binding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ได้จะต้องเป็นตัวแปรของคลาสที่ประกาศไว้ที่ไฟล์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364" y="1195378"/>
            <a:ext cx="4173358" cy="219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0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Two-way Data Binding</a:t>
            </a: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284480" y="2006894"/>
            <a:ext cx="5548430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export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267F99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HomePage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{</a:t>
            </a:r>
            <a:endParaRPr lang="th-TH" sz="3600" dirty="0">
              <a:solidFill>
                <a:srgbClr val="000000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private name = '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Surasit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Sakda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';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6160168" y="2006894"/>
            <a:ext cx="5786554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&lt;p&gt;</a:t>
            </a:r>
          </a:p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name }}</a:t>
            </a:r>
          </a:p>
          <a:p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&lt;/p&gt;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&lt;input [(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ngModel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)] = "name"&gt;</a:t>
            </a: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4812632" y="2021785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10926445" y="2021785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88785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Mobile Application Concept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80" y="1041670"/>
            <a:ext cx="5706418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 Experience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Design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Functional app/QA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Data usage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Battery Usage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Don’t block your user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Security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 feedback option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963531" y="1041670"/>
            <a:ext cx="570641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 Size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Responsiveness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Caching</a:t>
            </a:r>
          </a:p>
        </p:txBody>
      </p:sp>
      <p:pic>
        <p:nvPicPr>
          <p:cNvPr id="12" name="รูปภาพ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21" y="2823582"/>
            <a:ext cx="5013434" cy="35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1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คือเหตุการณ์ที่เกิดขึ้นเมื่อมีการกระทำ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ใช้เครื่องหมาย (…) แทนการผูก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ใช้ผูก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เข้ากับ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เมื่อเกิดเหตุการณ์นั้น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click, focus, blur,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keyup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…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จะประกาศไว้ที่ฝั่ง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76" y="943705"/>
            <a:ext cx="4687824" cy="1944624"/>
          </a:xfrm>
          <a:prstGeom prst="rect">
            <a:avLst/>
          </a:prstGeom>
        </p:spPr>
      </p:pic>
      <p:sp>
        <p:nvSpPr>
          <p:cNvPr id="13" name="กล่องข้อความ 12"/>
          <p:cNvSpPr txBox="1"/>
          <p:nvPr/>
        </p:nvSpPr>
        <p:spPr>
          <a:xfrm>
            <a:off x="284480" y="4677699"/>
            <a:ext cx="5548430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showName</a:t>
            </a:r>
            <a:r>
              <a:rPr lang="en-US" sz="3600" dirty="0">
                <a:solidFill>
                  <a:srgbClr val="AF00DB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{</a:t>
            </a:r>
            <a:endParaRPr lang="th-TH" sz="3600" dirty="0">
              <a:solidFill>
                <a:srgbClr val="000000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  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alert(this.name);</a:t>
            </a:r>
            <a:endParaRPr lang="en-US" sz="4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6160168" y="4677699"/>
            <a:ext cx="578655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&lt;button (click)="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showName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()"&gt;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แสดงชื่อ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&lt;/button&gt;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812632" y="4677699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10926445" y="4677699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288314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ใช้แสดงผลข้อมูลในรูปแบบ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 ๆ จะมีการระบุ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ไว้แสดงผล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ระบุไว้ในคำสั่ง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templateUrl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 @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80" y="3772925"/>
            <a:ext cx="5548430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@Component({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selector:  'page-home',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templateUrl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 'home.html'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})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4812632" y="3772925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992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80" y="1041670"/>
            <a:ext cx="6624438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Directives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built-in tag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angular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สั่งให้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เหล่านั้นทำงานตามต้องการ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Structural Directive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 เปลี่ยนแปลงโครงสร้างภายใน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ที่เขียนกำกับอยู่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Directive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ใช้เปลี่ยนแปลงค่า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ตามที่ต้องการ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86" y="1309579"/>
            <a:ext cx="4862236" cy="266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33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Structural Directives 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ngIf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ทำหน้าที่ตรวจสอบเงื่อนไข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94105" y="2714143"/>
            <a:ext cx="5548430" cy="27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private sex = 'male';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score = 75;</a:t>
            </a:r>
          </a:p>
          <a:p>
            <a:endParaRPr lang="th-TH" sz="3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constructor() {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6160168" y="2714143"/>
            <a:ext cx="578655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&lt;div *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ngIf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="sex == 'male' "&gt;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ผู้ชาย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&lt;/div&gt;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4812632" y="2714143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0926445" y="2714143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76768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Structural Directives 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ngIf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ทำหน้าที่ตรวจสอบเงื่อนไข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80" y="2714143"/>
            <a:ext cx="1166224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&lt;div *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ngIf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="score &gt; 80; else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templateElse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"&gt;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คุณสอบผ่าน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&lt;/div&gt;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&lt;ng-template #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templateElse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คุณสอบไม่ผ่าน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&lt;/ng-template&gt;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0926445" y="2714143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842252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Structural Directives 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ngFor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ทำหน้าที่วนลูปข้อมูลในอาร์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เรย์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94105" y="2714143"/>
            <a:ext cx="554843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myColor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: Array&lt;Color&gt; = [</a:t>
            </a:r>
            <a:r>
              <a:rPr lang="en-US" sz="10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];</a:t>
            </a:r>
          </a:p>
          <a:p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constructore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() {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this.myColor.push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({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code: '#00d0ds',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name: 'blue'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});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6160168" y="2714143"/>
            <a:ext cx="5786554" cy="27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this.myColor.push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code: '#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ddeess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',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name: 'red'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});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4812632" y="2714143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3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Structural Directives 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ngFor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ทำหน้าที่วนลูปข้อมูลในอาร์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เรย์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94104" y="2714143"/>
            <a:ext cx="11652617" cy="27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&lt;div *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ngFor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="let color of 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myColor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"&gt;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&lt;p&gt;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    Code: {{ 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color.code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}} , Name: {{ color.name }}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   &lt;/p&gt;</a:t>
            </a:r>
          </a:p>
          <a:p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&lt;/div&gt;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10926443" y="2714143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22150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Directives 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ngStype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ใช้กำหนด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style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ในรูปแบบ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94105" y="2714143"/>
            <a:ext cx="5548430" cy="359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myStyle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th-TH" sz="3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constructor() {</a:t>
            </a:r>
          </a:p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this.myStyle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{</a:t>
            </a:r>
          </a:p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'color': 'blue',</a:t>
            </a:r>
          </a:p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'font-size': '14pt'</a:t>
            </a:r>
          </a:p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};</a:t>
            </a:r>
          </a:p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6160168" y="2714143"/>
            <a:ext cx="578655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&lt;div [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ngStyle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]="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myStyle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"&gt;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Hello world.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&lt;/div&gt;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4812632" y="2714143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0926445" y="2714143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419527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Angular 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Directives 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ngStype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ใช้กำหนด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ในรูปแบบ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94105" y="2714143"/>
            <a:ext cx="5548430" cy="205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myClass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;</a:t>
            </a:r>
            <a:endParaRPr lang="th-TH" sz="3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constructor() {</a:t>
            </a:r>
          </a:p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6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this.myClass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'title'</a:t>
            </a:r>
          </a:p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6160168" y="2714143"/>
            <a:ext cx="578655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&lt;div [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ngClass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]="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myClass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"&gt;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Hello world.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&lt;/div&gt;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4812632" y="2714143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0926445" y="2714143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6160168" y="4591564"/>
            <a:ext cx="578655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>
            <a:sp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.title {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color: blue;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0926445" y="4591564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scss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8287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เพจ (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คือหน้าจอต่าง ๆ ของแอป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ปกติแล้วตอนสร้างโปรเจคมาใหม่จะมีหน้า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มาให้คือหน้า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home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Script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ในการสร้างหน้า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ขึ้นมาใหม่คือ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967820"/>
            <a:ext cx="1166224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ionic g page [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ชื่อเพจ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046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Mobile Application Concept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26" y="891302"/>
            <a:ext cx="8944748" cy="54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10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Lazy Loading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25475" indent="-33972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ขึ้นมาใหม่ ไม่จำเป็นต้องผูก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</a:t>
            </a:r>
          </a:p>
          <a:p>
            <a:pPr marL="625475" indent="-33972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รู้จัก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Mage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ที่สร้างมาใหม่ โดยเรียก ‘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PageName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’</a:t>
            </a:r>
          </a:p>
          <a:p>
            <a:pPr marL="625475" indent="-33972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ช่วยประหยัด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เวลาแอพทำงาน</a:t>
            </a:r>
          </a:p>
          <a:p>
            <a:pPr marL="625475" indent="-33972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จะถูกโหลดเมื่อเวลาที่มีการทำงานเท่านั้น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34646826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ปกติแล้วหลักการ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Navigation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App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จะอยู่ในรูปแบบของ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ถ้ามีการเปิดเพจเข้ามาแสดง จะเรียกว่า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และถ้ามี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การนํา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เพจออกไป จะเรียกว่า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ดังรูป 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7" b="7967"/>
          <a:stretch/>
        </p:blipFill>
        <p:spPr>
          <a:xfrm>
            <a:off x="2380370" y="2723949"/>
            <a:ext cx="7470459" cy="35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4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การเชื่อมโยงเพจ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ผูกเพจใน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app-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routing.module.ts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86561"/>
            <a:ext cx="11662243" cy="3888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lnSpc>
                <a:spcPts val="3700"/>
              </a:lnSpc>
              <a:buSzPct val="90000"/>
            </a:pP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routes: Routes = [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// Regular Route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{ path: 'register', component: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RegisterPage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},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// Lazy Loaded Route (Page)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{ path: 'login',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loadChildren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'./login/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login.module#LoginPageModule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 },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// Redirect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{ path: ' ',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redirectTo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'home',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pathMatch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'full' }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71469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การเชื่อมโยงเพจ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เชื่อมโยงเพจด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้วย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Link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HTML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86561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&lt;ion-button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href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="/login"&gt;Login&lt;/ion-button&gt;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3449087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&lt;a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routerLink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="/login"&gt;Login&lt;/a&gt;</a:t>
            </a:r>
          </a:p>
        </p:txBody>
      </p:sp>
    </p:spTree>
    <p:extLst>
      <p:ext uri="{BB962C8B-B14F-4D97-AF65-F5344CB8AC3E}">
        <p14:creationId xmlns:p14="http://schemas.microsoft.com/office/powerpoint/2010/main" val="1630948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การเชื่อมโยงเพจ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Angular Router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ในการเชื่อมโยงเพจ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86561"/>
            <a:ext cx="11662243" cy="3277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import { Router } from '@angular/router';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...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constructor(private router: Router) {}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doLogin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this.router.navigateByUrl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('/login');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}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499829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รับข้อมูลระหว่างเพจ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ส่งข้อมูลผ่านทาง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URL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โดยส่งแค่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ข้อมูล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86561"/>
            <a:ext cx="1166224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routes: Routes = [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// Regular Route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{ path: 'product-detail/:id', component: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ProductDetailPage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},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4719552"/>
            <a:ext cx="1166224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&lt;ion-button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href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="/product-detail/1"&gt;iPhone 11&lt;/ion-button&gt;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&lt;ion-button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href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="/product-detail/2"&gt;iPad Pro&lt;/ion-button&gt;</a:t>
            </a: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8816740" y="2486561"/>
            <a:ext cx="3129982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app-</a:t>
            </a:r>
            <a:r>
              <a:rPr lang="en-US" sz="2400" dirty="0" err="1"/>
              <a:t>routing.module.ts</a:t>
            </a:r>
            <a:endParaRPr lang="en-US" sz="2400" dirty="0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8816740" y="4719552"/>
            <a:ext cx="3129983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product.html</a:t>
            </a:r>
          </a:p>
        </p:txBody>
      </p:sp>
    </p:spTree>
    <p:extLst>
      <p:ext uri="{BB962C8B-B14F-4D97-AF65-F5344CB8AC3E}">
        <p14:creationId xmlns:p14="http://schemas.microsoft.com/office/powerpoint/2010/main" val="11535747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รับข้อมูลระหว่างเพจ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รับข้อมูลจาก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URL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ActivatedRoute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86561"/>
            <a:ext cx="11662243" cy="3888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import 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ActivatedRoute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 from '@angular/router';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...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product_id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any;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constructor(private route: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ActivatedRoute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{}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ngOnInit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this.product_id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this.route.snapshot.paramMap.get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('id');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}</a:t>
            </a:r>
          </a:p>
          <a:p>
            <a:pPr algn="thaiDist">
              <a:lnSpc>
                <a:spcPts val="37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...</a:t>
            </a: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8816740" y="2486561"/>
            <a:ext cx="3129982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product-</a:t>
            </a:r>
            <a:r>
              <a:rPr lang="en-US" sz="2400" dirty="0" err="1"/>
              <a:t>detail.ts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752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รับข้อมูลระหว่างเพจ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ส่งข้อมูลผ่านทาง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URL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โดยส่งหลายข้อมูล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86561"/>
            <a:ext cx="1166224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routes: Routes = [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// Regular Route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{ path: 'report/:id', component: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ReportPage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},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4719552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&lt;ion-button (click)="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openReport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()"&gt;</a:t>
            </a:r>
            <a:r>
              <a:rPr lang="th-TH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แสดงรายงาน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&lt;/ion-button&gt;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8816740" y="4719552"/>
            <a:ext cx="3129983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home.html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8816740" y="2486561"/>
            <a:ext cx="3129982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app-</a:t>
            </a:r>
            <a:r>
              <a:rPr lang="en-US" sz="2400" dirty="0" err="1"/>
              <a:t>routing.module.ts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9195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รับข้อมูลระหว่างเพจ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ส่งข้อมูลผ่านทาง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URL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โดยส่งหลายข้อมูล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86561"/>
            <a:ext cx="1166224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constructor() {}</a:t>
            </a:r>
          </a:p>
          <a:p>
            <a:pPr algn="thaiDist">
              <a:buSzPct val="90000"/>
            </a:pP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openReport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(){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this.navCtrl.push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this.reportPage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,{param1 : "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moblie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 , param2 : "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iphone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"});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8816740" y="2486561"/>
            <a:ext cx="3129982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home.ts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2232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รับข้อมูลระหว่างเพจ</a:t>
            </a:r>
            <a:endParaRPr lang="en-US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การรับข้อมูลจาก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URL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NavParams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86561"/>
            <a:ext cx="11662243" cy="381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lnSpc>
                <a:spcPts val="29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import 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NavParams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 from 'ionic-angular';</a:t>
            </a:r>
          </a:p>
          <a:p>
            <a:pPr algn="thaiDist">
              <a:lnSpc>
                <a:spcPts val="29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...</a:t>
            </a:r>
          </a:p>
          <a:p>
            <a:pPr algn="thaiDist">
              <a:lnSpc>
                <a:spcPts val="29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param1: string ;</a:t>
            </a:r>
          </a:p>
          <a:p>
            <a:pPr algn="thaiDist">
              <a:lnSpc>
                <a:spcPts val="29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param2: string ;</a:t>
            </a:r>
          </a:p>
          <a:p>
            <a:pPr algn="thaiDist">
              <a:lnSpc>
                <a:spcPts val="2900"/>
              </a:lnSpc>
              <a:buSzPct val="90000"/>
            </a:pP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allParams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 algn="thaiDist">
              <a:lnSpc>
                <a:spcPts val="29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constructor(public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navParams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NavParams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{</a:t>
            </a:r>
          </a:p>
          <a:p>
            <a:pPr algn="thaiDist">
              <a:lnSpc>
                <a:spcPts val="29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this.param1 =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this.navParams.get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("param1");</a:t>
            </a:r>
          </a:p>
          <a:p>
            <a:pPr algn="thaiDist">
              <a:lnSpc>
                <a:spcPts val="29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this.param2 =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this.navParams.get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("param2");</a:t>
            </a:r>
          </a:p>
          <a:p>
            <a:pPr algn="thaiDist">
              <a:lnSpc>
                <a:spcPts val="29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this.allParams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this.navParams.data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;</a:t>
            </a:r>
          </a:p>
          <a:p>
            <a:pPr algn="thaiDist">
              <a:lnSpc>
                <a:spcPts val="29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8816740" y="2486561"/>
            <a:ext cx="3129982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report.ts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11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Mobile Application Concept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NATIVE APP</a:t>
            </a:r>
          </a:p>
          <a:p>
            <a:pPr marL="741363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Android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จะใช้ภาษา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tool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ที่ใช้เช่น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Android Studio , Eclipse</a:t>
            </a:r>
          </a:p>
          <a:p>
            <a:pPr marL="741363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iOS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ใช้ภาษา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Object-C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และใช้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x-code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ในการพัฒนา (โปรแกรมนี้จะมีเฉพาะบน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Mac-OS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เท่านั้น)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1363" indent="-3984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การพัฒนา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Native App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มีความยากเกินไปสำหรับนักพัฒนา และถ้าต้องการให้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ที่พัฒนาลองรับหลาย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Device Platform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ด้วยแล้ว จึงเป็นเรื่องยากมาก เพราะต้องเรียนรู้หลายภาษาที่ใช้ในการพัฒนา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52589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 Life Cycle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7565459" y="1611327"/>
            <a:ext cx="4381262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61963" indent="-4619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ทุกครั้งที่มีเรียกการใช้งาน </a:t>
            </a:r>
            <a:r>
              <a:rPr lang="en-US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 </a:t>
            </a: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จะเกิดเป็น </a:t>
            </a:r>
            <a:r>
              <a:rPr lang="en-US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</a:t>
            </a:r>
            <a:r>
              <a:rPr lang="en-US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ๆ</a:t>
            </a:r>
            <a:r>
              <a:rPr lang="en-US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ที่เรียงตามลำดับ เรียกว่า </a:t>
            </a:r>
            <a:r>
              <a:rPr lang="en-US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Life Cycle </a:t>
            </a:r>
            <a:endParaRPr lang="th-TH" sz="36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61963" indent="-4619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ในแต่ละ </a:t>
            </a:r>
            <a:r>
              <a:rPr lang="en-US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Life Cycle </a:t>
            </a: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US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 Event </a:t>
            </a:r>
            <a:endParaRPr lang="th-TH" sz="36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61963" indent="-461963" algn="thaiDist">
              <a:buSzPct val="90000"/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ไม่จำเป็นต้องเขียนให้ครบทุก </a:t>
            </a:r>
            <a:r>
              <a:rPr lang="en-US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แต่จะเขียนเฉพาะ </a:t>
            </a:r>
            <a:r>
              <a:rPr lang="en-US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r>
              <a:rPr lang="th-TH" sz="36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ที่ขึ้นอยู่กับความต้องการ</a:t>
            </a:r>
            <a:endParaRPr lang="en-US" sz="36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r="2796"/>
          <a:stretch/>
        </p:blipFill>
        <p:spPr>
          <a:xfrm>
            <a:off x="259884" y="1761757"/>
            <a:ext cx="7305575" cy="4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4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Page and Navigation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 Event</a:t>
            </a:r>
            <a:endParaRPr lang="th-TH" sz="40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page event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ที่มีการใช้งานบ่อย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63809"/>
              </p:ext>
            </p:extLst>
          </p:nvPr>
        </p:nvGraphicFramePr>
        <p:xfrm>
          <a:off x="284477" y="2541088"/>
          <a:ext cx="1166224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3">
                  <a:extLst>
                    <a:ext uri="{9D8B030D-6E8A-4147-A177-3AD203B41FA5}">
                      <a16:colId xmlns:a16="http://schemas.microsoft.com/office/drawing/2014/main" val="540775515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845538095"/>
                    </a:ext>
                  </a:extLst>
                </a:gridCol>
                <a:gridCol w="4265762">
                  <a:extLst>
                    <a:ext uri="{9D8B030D-6E8A-4147-A177-3AD203B41FA5}">
                      <a16:colId xmlns:a16="http://schemas.microsoft.com/office/drawing/2014/main" val="1140979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การทำงาน</a:t>
                      </a:r>
                      <a:endParaRPr lang="en-US" sz="33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วิธีการใช้งาน</a:t>
                      </a:r>
                      <a:endParaRPr lang="en-US" sz="33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8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constructor()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ทำงานครั้งแรกตอนสร้าง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เหมาะกับกำหนดค่ำเริ่มต้นให้ตัว แปร </a:t>
                      </a:r>
                      <a:endParaRPr lang="en-US" sz="33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9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3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ionViewWillEnter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ทำงานเมื่อกำลังเข้าสู่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Page </a:t>
                      </a:r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ทั้งเมื่อเริ่มต้นสร้าง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Page </a:t>
                      </a:r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หรือกลับมาจาก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Inactive</a:t>
                      </a:r>
                      <a:endParaRPr lang="th-TH" sz="33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เหมาะกับกำรเรียกใช้งำน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Service </a:t>
                      </a:r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Native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3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3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ionViewDidEnter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ทำงานเมื่อเข้าสู่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Page </a:t>
                      </a:r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ทั้งเมื่อเริ่มต้นสร้าง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Page </a:t>
                      </a:r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หรือกลับมาจาก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Inactive</a:t>
                      </a:r>
                      <a:endParaRPr lang="th-TH" sz="33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เหมาะกับการดึงข้อมูลมาจาก </a:t>
                      </a:r>
                      <a:r>
                        <a:rPr lang="en-US" sz="33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2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5578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User Interface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UI Components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https://ionicframework.com/docs/components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5" t="5199" r="54035" b="67569"/>
          <a:stretch/>
        </p:blipFill>
        <p:spPr>
          <a:xfrm>
            <a:off x="284479" y="2156059"/>
            <a:ext cx="1883041" cy="3651957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8" t="35606" r="54050" b="37044"/>
          <a:stretch/>
        </p:blipFill>
        <p:spPr>
          <a:xfrm>
            <a:off x="7569594" y="2156059"/>
            <a:ext cx="1865728" cy="3651957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9" t="66192" r="53537" b="5896"/>
          <a:stretch/>
        </p:blipFill>
        <p:spPr>
          <a:xfrm>
            <a:off x="3907853" y="2156060"/>
            <a:ext cx="1881650" cy="3651958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1" t="5130" r="15390" b="67807"/>
          <a:stretch/>
        </p:blipFill>
        <p:spPr>
          <a:xfrm>
            <a:off x="2059233" y="2156059"/>
            <a:ext cx="1906370" cy="3651959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t="66192" r="14824" b="5300"/>
          <a:stretch/>
        </p:blipFill>
        <p:spPr>
          <a:xfrm>
            <a:off x="5717626" y="2156061"/>
            <a:ext cx="1874780" cy="3651957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9" t="35821" r="15258" b="37250"/>
          <a:stretch/>
        </p:blipFill>
        <p:spPr>
          <a:xfrm>
            <a:off x="9403013" y="2156059"/>
            <a:ext cx="1865028" cy="36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57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Theme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24" y="1762323"/>
            <a:ext cx="8077198" cy="4543424"/>
          </a:xfrm>
          <a:prstGeom prst="rect">
            <a:avLst/>
          </a:prstGeom>
        </p:spPr>
      </p:pic>
      <p:sp>
        <p:nvSpPr>
          <p:cNvPr id="10" name="กล่องข้อความ 9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Theme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https://ionicframework.com/docs/theming/color-generator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3"/>
          <a:srcRect l="22167" t="23949" r="34611" b="6789"/>
          <a:stretch/>
        </p:blipFill>
        <p:spPr>
          <a:xfrm>
            <a:off x="284479" y="1762323"/>
            <a:ext cx="3478999" cy="313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908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Pipe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Pipe Operator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 | )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การกับรูปแบบการแสดงข้อมูลข้างต้น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Pipe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เป็นรูปแบบ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ฟั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งก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์ชั่น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ง่าย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ๆ ที่รับค่าเข้ามาแล้วคืนค่าที่มีการแปลงค่าแล้วกลับออกมา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00" y="2479674"/>
            <a:ext cx="6096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33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Pipe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Built-in pipe: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AsyncPipe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ใช้จัดรูปแบบข้อมูลที่ถูกปล่อยออกมาจาก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หรือการทำงานข้อมูลตามช่วงเวลา ไม่พร้อมกัน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CurrencyPipe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ใช้จัดรูปแบบการแสดงเงินตรา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3064075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greeting |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async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}}  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greeting </a:t>
            </a:r>
            <a:r>
              <a:rPr lang="th-TH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คือตัวแปรค่า ที่จะถูกปล่อยมาจากฝั่ง 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 </a:t>
            </a:r>
            <a:r>
              <a:rPr lang="th-TH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หลังทำงานเสร็จสิ้นแล้ว</a:t>
            </a:r>
            <a:endParaRPr lang="en-US" sz="32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4941000"/>
            <a:ext cx="1166224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0.259 |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currency:'USD':false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}}  		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output  USD0.26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1.3495 | currency:'USD':true:'4.2-2' }} 	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output  $0,001.35</a:t>
            </a:r>
          </a:p>
        </p:txBody>
      </p:sp>
    </p:spTree>
    <p:extLst>
      <p:ext uri="{BB962C8B-B14F-4D97-AF65-F5344CB8AC3E}">
        <p14:creationId xmlns:p14="http://schemas.microsoft.com/office/powerpoint/2010/main" val="3130697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Pipe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Built-in pipe: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DatePipe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ใช้จัดรูปแบบการแสดงของวันที่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52894"/>
            <a:ext cx="11662243" cy="3816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dateObj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| date }}               		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output is 'Nov 20, 2019'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dateObj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|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date:'medium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 }}      	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output is 'Nov 20, 2019, 12:00:00 AM'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dateObj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| date:'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shortTime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 }}  	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output is '12:00 AM'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dateObj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| date:'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mm:ss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 }}        	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output is '00:00'</a:t>
            </a:r>
          </a:p>
          <a:p>
            <a:pPr algn="thaiDist">
              <a:buSzPct val="90000"/>
            </a:pPr>
            <a:endParaRPr lang="en-US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export class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AppComponent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{ 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dateObj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new Date(2019, 11, 20); </a:t>
            </a:r>
          </a:p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en-US" sz="32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5276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Pipe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Built-in pipe: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DecimalPipe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ใช้จัดรูปแบบการแสดงตัวเลข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JsonPipe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ใช้จัดข้อมูลให้อยู่ในรูปแบบ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JSON string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52894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3.141592 | number }}   	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output 3.142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4103597"/>
            <a:ext cx="11662243" cy="1438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lnSpc>
                <a:spcPts val="3500"/>
              </a:lnSpc>
              <a:buSzPct val="90000"/>
            </a:pP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myObject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{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id:1, name:'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Surasit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'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};</a:t>
            </a:r>
            <a:endParaRPr lang="en-US" sz="32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284479" y="5679752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myObject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|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json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}} 		</a:t>
            </a:r>
            <a:r>
              <a:rPr lang="en-US" sz="32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output  {"id":1,"name":"Surasit"}</a:t>
            </a:r>
          </a:p>
        </p:txBody>
      </p:sp>
    </p:spTree>
    <p:extLst>
      <p:ext uri="{BB962C8B-B14F-4D97-AF65-F5344CB8AC3E}">
        <p14:creationId xmlns:p14="http://schemas.microsoft.com/office/powerpoint/2010/main" val="14089768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Pipe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467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Built-in pipe: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LowerCasePipe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ใช้จัดรูปแบบข้อมูลให้เป็นตัวพิมพ์เล็ก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endParaRPr lang="en-US" sz="36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endParaRPr lang="th-TH" sz="14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UpperCasePipe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ใช้จัดรูปแบบข้อมูลให้เป็นตัวพิมพ์ใหญ่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endParaRPr lang="th-TH" sz="48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TitleCasePipe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ใช้จัดรูปแบบให้เป็นลักษณะหัวข้อเรื่องโดยตัวอักษรตัวแรกของแต่ละคำเป็นตัวพิมพ์ใหญ่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375894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data_variable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| lowercase }}</a:t>
            </a:r>
            <a:endParaRPr lang="en-US" sz="32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3776347"/>
            <a:ext cx="11662243" cy="552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data_variable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| uppercase }} 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284479" y="5679752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data_variable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|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titlecase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}}</a:t>
            </a:r>
            <a:endParaRPr lang="en-US" sz="32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54135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Pipe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Built-in pipe:</a:t>
            </a: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PercentPipe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</a:t>
            </a:r>
            <a:r>
              <a:rPr lang="th-TH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ชั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จัดรูปแบบข้อมูลให้อยู่ในรูปแบบเปอร์เซ็นต์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82625" indent="-396875" algn="thaiDist"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SlicePipe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ใช้จัดรูปแบบของข้อมูลโดยแสดงเฉพาะบางส่วนของข้อมูล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2467309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0.259 | percent }} 	// output 25.9%</a:t>
            </a:r>
            <a:endParaRPr lang="en-US" sz="32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284479" y="4103597"/>
            <a:ext cx="11662243" cy="1438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export class 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AppComponent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{ 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title = 'Title through uppercase pipe';</a:t>
            </a:r>
          </a:p>
          <a:p>
            <a:pPr algn="thaiDist">
              <a:lnSpc>
                <a:spcPts val="3500"/>
              </a:lnSpc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en-US" sz="32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284479" y="5679752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 algn="thaiDist">
              <a:buSzPct val="90000"/>
            </a:pP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{{ title | slice:0:4 }}   	// output "</a:t>
            </a:r>
            <a:r>
              <a:rPr lang="en-US" sz="32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Titl</a:t>
            </a:r>
            <a:r>
              <a:rPr lang="en-US" sz="32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endParaRPr lang="en-US" sz="32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899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Mobile Application Concept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5347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HYBRID APP</a:t>
            </a:r>
          </a:p>
          <a:p>
            <a:pPr marL="741363" indent="-398463" algn="thaiDist">
              <a:lnSpc>
                <a:spcPts val="41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PhoneGap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/ Cordova </a:t>
            </a:r>
          </a:p>
          <a:p>
            <a:pPr marL="741363" indent="-398463" algn="thaiDist">
              <a:lnSpc>
                <a:spcPts val="41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Adobe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ได้ซื้อ </a:t>
            </a: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PhoneGap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nitobi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และใช้ชื่อว่า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Adobe </a:t>
            </a: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PhoneGap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ในปี 2011</a:t>
            </a:r>
          </a:p>
          <a:p>
            <a:pPr marL="741363" indent="-398463" algn="thaiDist">
              <a:lnSpc>
                <a:spcPts val="41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Cordova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เป็นอีกชื่อหนึ่งของ </a:t>
            </a: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PhoneGap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ที่ถูกมอบให้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เป็นผู้ดูแล และยังคงเป็น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Open Source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เหมือนเดิม</a:t>
            </a:r>
          </a:p>
          <a:p>
            <a:pPr marL="741363" indent="-398463" algn="thaiDist">
              <a:lnSpc>
                <a:spcPts val="41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Mobile App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ที่สร้างด้วย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HTML5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คือการสร้าง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Mobile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HTML5 </a:t>
            </a:r>
          </a:p>
          <a:p>
            <a:pPr marL="741363" indent="-398463" algn="thaiDist">
              <a:lnSpc>
                <a:spcPts val="41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jQuery Mobile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แบบเดียวกับ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Mobile App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jQuery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ที่สามารถแสดงผลบน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Mobile Device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34514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Form and Validations</a:t>
            </a:r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49" y="928013"/>
            <a:ext cx="3352869" cy="5284121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28" y="928013"/>
            <a:ext cx="3352869" cy="52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946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Form and Validations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Driven  Form  (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FormsModule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798513" lvl="1" indent="-452438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ใช้วิธีการใส่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form control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เข้าไปใน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template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และทำการเชื่อมโยงข้อมูลกับค่า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property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 </a:t>
            </a:r>
            <a:r>
              <a:rPr lang="en-US" sz="4000" dirty="0" err="1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ngModel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directive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Reactive Form  (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ReactiveFormsModule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798513" indent="-452438" algn="thaiDist">
              <a:buSzPct val="90000"/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สร้างรายการโครงสร้าง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 control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class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แล้วทำการเชื่อมโยงกับ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 control element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ทำให้สามารถที่จัดการอัพเดทค่า หรือทำการเข้าไปดูรายการ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 control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ด้านในได้จาก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00147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Form and Validations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Driven  Form  (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FormsModule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10" name="Google Shape;146;p19"/>
          <p:cNvSpPr/>
          <p:nvPr/>
        </p:nvSpPr>
        <p:spPr>
          <a:xfrm>
            <a:off x="7219401" y="1832059"/>
            <a:ext cx="640080" cy="44259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Component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47;p19"/>
          <p:cNvSpPr/>
          <p:nvPr/>
        </p:nvSpPr>
        <p:spPr>
          <a:xfrm>
            <a:off x="3240427" y="1842541"/>
            <a:ext cx="640080" cy="44259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Template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148;p19"/>
          <p:cNvCxnSpPr/>
          <p:nvPr/>
        </p:nvCxnSpPr>
        <p:spPr>
          <a:xfrm>
            <a:off x="4203338" y="3168684"/>
            <a:ext cx="261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13" name="Google Shape;149;p19"/>
          <p:cNvPicPr preferRelativeResize="0"/>
          <p:nvPr/>
        </p:nvPicPr>
        <p:blipFill rotWithShape="1">
          <a:blip r:embed="rId2">
            <a:alphaModFix/>
          </a:blip>
          <a:srcRect r="2492"/>
          <a:stretch/>
        </p:blipFill>
        <p:spPr>
          <a:xfrm>
            <a:off x="316126" y="2394422"/>
            <a:ext cx="2826467" cy="3281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50;p19"/>
          <p:cNvSpPr txBox="1"/>
          <p:nvPr/>
        </p:nvSpPr>
        <p:spPr>
          <a:xfrm>
            <a:off x="3793265" y="2638181"/>
            <a:ext cx="3469392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)]="</a:t>
            </a:r>
            <a:r>
              <a:rPr lang="en-US" sz="2000" b="1" dirty="0" err="1"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" name="Google Shape;151;p19"/>
          <p:cNvSpPr txBox="1"/>
          <p:nvPr/>
        </p:nvSpPr>
        <p:spPr>
          <a:xfrm>
            <a:off x="3783640" y="3670814"/>
            <a:ext cx="3394934" cy="44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)]="</a:t>
            </a:r>
            <a:r>
              <a:rPr lang="en-US" sz="2000" b="1" dirty="0" err="1"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" name="Google Shape;152;p19"/>
          <p:cNvSpPr txBox="1"/>
          <p:nvPr/>
        </p:nvSpPr>
        <p:spPr>
          <a:xfrm>
            <a:off x="3781665" y="4664044"/>
            <a:ext cx="3396909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)]="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Google Shape;153;p19"/>
          <p:cNvSpPr txBox="1"/>
          <p:nvPr/>
        </p:nvSpPr>
        <p:spPr>
          <a:xfrm>
            <a:off x="7945822" y="2154714"/>
            <a:ext cx="4204138" cy="380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@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Component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({....})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export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SubmitComponent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{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firstname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lastname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about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" name="Google Shape;154;p19"/>
          <p:cNvCxnSpPr/>
          <p:nvPr/>
        </p:nvCxnSpPr>
        <p:spPr>
          <a:xfrm>
            <a:off x="4203338" y="4235484"/>
            <a:ext cx="261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9" name="Google Shape;155;p19"/>
          <p:cNvCxnSpPr/>
          <p:nvPr/>
        </p:nvCxnSpPr>
        <p:spPr>
          <a:xfrm>
            <a:off x="4203338" y="5226084"/>
            <a:ext cx="261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771970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Form and Validations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ตัวอย่างการใช้งาน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Driven Form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&lt;ion-item&gt;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  &lt;ion-input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="text"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[(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ngModel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member.fullname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placeholder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ชื่อ-นามสกุล"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required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&lt;/ion-input&gt;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&lt;/ion-item&gt;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&lt;ion-item&gt;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  &lt;ion-input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="text"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[(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ngModel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member.telephone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placeholder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เบอร์โทรศัพท์"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required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&lt;/ion-input&gt;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&lt;/ion-item&gt;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&lt;ion-button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expand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="full"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(click)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onSubmit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()"&gt;Submit&lt;/ion-button&gt;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ชื่อ-นามสกุล: {{ 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member.fullname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}} &lt;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เบอร์โทรศัพท์: {{ 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member.telephone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}}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0926444" y="1897765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649238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Form and Validations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ตัวอย่างการใช้งาน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Driven Form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2739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member: Array&lt;{ 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 string, telephone: string }&gt; = [</a:t>
            </a:r>
            <a:r>
              <a:rPr lang="en-US" sz="1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constructor() { }</a:t>
            </a:r>
          </a:p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onSubmit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 {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  console.log(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this.member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0926444" y="1897765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7743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Form and Validations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Reactive Form  (</a:t>
            </a:r>
            <a:r>
              <a:rPr lang="en-US" sz="40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ReactiveFormsModule</a:t>
            </a: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10" name="Google Shape;146;p19"/>
          <p:cNvSpPr/>
          <p:nvPr/>
        </p:nvSpPr>
        <p:spPr>
          <a:xfrm>
            <a:off x="7219401" y="1832059"/>
            <a:ext cx="640080" cy="44259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Component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47;p19"/>
          <p:cNvSpPr/>
          <p:nvPr/>
        </p:nvSpPr>
        <p:spPr>
          <a:xfrm>
            <a:off x="3240427" y="1842541"/>
            <a:ext cx="640080" cy="44259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Template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" name="Google Shape;149;p19"/>
          <p:cNvPicPr preferRelativeResize="0"/>
          <p:nvPr/>
        </p:nvPicPr>
        <p:blipFill rotWithShape="1">
          <a:blip r:embed="rId2">
            <a:alphaModFix/>
          </a:blip>
          <a:srcRect r="2492"/>
          <a:stretch/>
        </p:blipFill>
        <p:spPr>
          <a:xfrm>
            <a:off x="316126" y="2394422"/>
            <a:ext cx="2826467" cy="32811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3;p19"/>
          <p:cNvSpPr txBox="1"/>
          <p:nvPr/>
        </p:nvSpPr>
        <p:spPr>
          <a:xfrm>
            <a:off x="7945822" y="2491600"/>
            <a:ext cx="4204138" cy="29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@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Component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({....})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export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SubmitComponent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{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form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FormGroup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" name="Google Shape;154;p19"/>
          <p:cNvCxnSpPr/>
          <p:nvPr/>
        </p:nvCxnSpPr>
        <p:spPr>
          <a:xfrm>
            <a:off x="4109986" y="4055491"/>
            <a:ext cx="290095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arrow" w="med" len="med"/>
            <a:tailEnd type="none" w="med" len="med"/>
          </a:ln>
        </p:spPr>
      </p:cxnSp>
      <p:grpSp>
        <p:nvGrpSpPr>
          <p:cNvPr id="15" name="Google Shape;192;p23"/>
          <p:cNvGrpSpPr/>
          <p:nvPr/>
        </p:nvGrpSpPr>
        <p:grpSpPr>
          <a:xfrm>
            <a:off x="4135963" y="1842541"/>
            <a:ext cx="2846099" cy="2005668"/>
            <a:chOff x="7112400" y="2477725"/>
            <a:chExt cx="3075000" cy="2245500"/>
          </a:xfrm>
        </p:grpSpPr>
        <p:sp>
          <p:nvSpPr>
            <p:cNvPr id="16" name="Google Shape;193;p23"/>
            <p:cNvSpPr/>
            <p:nvPr/>
          </p:nvSpPr>
          <p:spPr>
            <a:xfrm>
              <a:off x="7112400" y="2477725"/>
              <a:ext cx="3075000" cy="2245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 </a:t>
              </a:r>
              <a:r>
                <a:rPr lang="en-US" b="1" dirty="0" err="1"/>
                <a:t>FormGroup</a:t>
              </a:r>
              <a:endParaRPr b="1" dirty="0"/>
            </a:p>
          </p:txBody>
        </p:sp>
        <p:sp>
          <p:nvSpPr>
            <p:cNvPr id="17" name="Google Shape;194;p23"/>
            <p:cNvSpPr/>
            <p:nvPr/>
          </p:nvSpPr>
          <p:spPr>
            <a:xfrm>
              <a:off x="7267275" y="2997600"/>
              <a:ext cx="2776500" cy="4314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latin typeface="Consolas"/>
                  <a:ea typeface="Consolas"/>
                  <a:cs typeface="Consolas"/>
                  <a:sym typeface="Consolas"/>
                </a:rPr>
                <a:t>firstname</a:t>
              </a:r>
              <a:r>
                <a:rPr lang="en-US" sz="1400" dirty="0">
                  <a:latin typeface="Consolas"/>
                  <a:ea typeface="Consolas"/>
                  <a:cs typeface="Consolas"/>
                  <a:sym typeface="Consolas"/>
                </a:rPr>
                <a:t> : </a:t>
              </a:r>
              <a:r>
                <a:rPr lang="en-US" sz="1400" dirty="0" err="1">
                  <a:latin typeface="Consolas"/>
                  <a:ea typeface="Consolas"/>
                  <a:cs typeface="Consolas"/>
                  <a:sym typeface="Consolas"/>
                </a:rPr>
                <a:t>FormControl</a:t>
              </a:r>
              <a:endParaRPr sz="14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" name="Google Shape;195;p23"/>
            <p:cNvSpPr/>
            <p:nvPr/>
          </p:nvSpPr>
          <p:spPr>
            <a:xfrm>
              <a:off x="7267275" y="3559275"/>
              <a:ext cx="2776500" cy="4314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latin typeface="Consolas"/>
                  <a:ea typeface="Consolas"/>
                  <a:cs typeface="Consolas"/>
                  <a:sym typeface="Consolas"/>
                </a:rPr>
                <a:t>lastname : FormControl</a:t>
              </a:r>
              <a:endParaRPr sz="1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" name="Google Shape;196;p23"/>
            <p:cNvSpPr/>
            <p:nvPr/>
          </p:nvSpPr>
          <p:spPr>
            <a:xfrm>
              <a:off x="7267275" y="4120950"/>
              <a:ext cx="2776500" cy="4314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latin typeface="Consolas"/>
                  <a:ea typeface="Consolas"/>
                  <a:cs typeface="Consolas"/>
                  <a:sym typeface="Consolas"/>
                </a:rPr>
                <a:t>about : FormControl</a:t>
              </a:r>
              <a:endParaRPr sz="1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7868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Form and Validations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ตัวอย่างการใช้งาน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Reactive Form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&lt;form 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novalidate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#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myForm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ngForm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&lt;ion-item&gt;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&lt;ion-input 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ngModel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="text"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="{{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}}"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#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ngModel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 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placeholder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ชื่อ-นามสกุล"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required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&gt;&lt;/ion-input&gt;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&lt;/ion-item&gt;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&lt;ion-text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color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="danger"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ngIf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fullname.invalid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&amp;&amp; (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fullname.dirty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|| 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fullname.touched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)"&gt;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กรุณาป้อนชื่อ-นามสกุล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ion-text&gt;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. . .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0926444" y="1897765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0786018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Form and Validations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ตัวอย่างการใช้งาน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Reactive Form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&lt;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ion-item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&lt;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ion-input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ngModel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="text"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="phone"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#phone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ngModel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placeholder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เบอร์โทรศัพท์"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required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&gt;&lt;/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ion-input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&lt;/ion-item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&lt;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ion-text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color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="danger"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ngIf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phone.invalid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&amp;&amp; (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phone.dirty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|| 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phone.touched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)"&gt;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กรุณาป้อนเบอร์โทรศัพท์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ion-text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&lt;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ion-button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[disabled]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myForm.invalid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expand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="full" 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(click)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onSubmit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myForm.value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)"&gt;Submit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&lt;/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ion-button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0926444" y="1897765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9774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Form and Validations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ตัวอย่างการใช้งาน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Reactive Form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2739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 any;</a:t>
            </a:r>
          </a:p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constructor() { }</a:t>
            </a:r>
          </a:p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onSubmit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(form) {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  console.log(form)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0926444" y="1897765"/>
            <a:ext cx="1020278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6143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Loading Controller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106564"/>
            <a:ext cx="11662243" cy="5029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{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LoadingController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} from '@ionic/angular';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constructor(public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loadingController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LoadingController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{}</a:t>
            </a:r>
          </a:p>
          <a:p>
            <a:pPr>
              <a:lnSpc>
                <a:spcPts val="3500"/>
              </a:lnSpc>
            </a:pP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async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presentLoading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loading = await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this.loadingController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create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spinner: 'bubbles',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message: '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กำลังโหลด...'</a:t>
            </a:r>
          </a:p>
          <a:p>
            <a:pPr>
              <a:lnSpc>
                <a:spcPts val="3500"/>
              </a:lnSpc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});</a:t>
            </a:r>
          </a:p>
          <a:p>
            <a:pPr>
              <a:lnSpc>
                <a:spcPts val="3500"/>
              </a:lnSpc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await 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loading.present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//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เหตุการณ์สำหรับรอโหลดข้อมูล เช่น ดึงข้อมูลมาจาก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API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loading.dismiss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94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Framework 4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147127" y="1041670"/>
            <a:ext cx="7799595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thaiDist">
              <a:buSzPct val="90000"/>
            </a:pPr>
            <a:r>
              <a:rPr lang="en-US" sz="40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IONIC Framework 4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Framework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สมัยใหม่ที่ช่วยให้เราสามารถพัฒนา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App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ได้อย่างง่าย และรวดเร็วยิ่งขึ้น แนวคิดคือการพัฒนา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App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ให้เหมือนกับการพัฒนา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App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โดยที่นักพัฒนาสามารถใช้ความรู้พื้นฐาน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CSS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(JS ES6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ขึ้นไป) ได้เลย และใน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เวอร์ชั่น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นอกจากจะเขียนด้วย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Angular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เหมือนกับเวอร์ชั่นที่ผ่าน ๆ มาได้แล้วนั้น ยังสามารถเขียนด้วย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React.js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Vue.js </a:t>
            </a:r>
            <a:r>
              <a:rPr lang="th-TH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ได้อีกด้วย</a:t>
            </a: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7" r="23223"/>
          <a:stretch/>
        </p:blipFill>
        <p:spPr>
          <a:xfrm>
            <a:off x="2" y="1701025"/>
            <a:ext cx="3980872" cy="39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702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Toast Controller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106546"/>
            <a:ext cx="11662243" cy="413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{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ToastController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} from '@ionic/angular';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constructor(public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toastController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ToastController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{}</a:t>
            </a:r>
          </a:p>
          <a:p>
            <a:pPr>
              <a:lnSpc>
                <a:spcPts val="3500"/>
              </a:lnSpc>
            </a:pP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async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presentToast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toast = await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this.toastController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create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message: '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บันทึกรายการเรียบร้อยแล้ว!',</a:t>
            </a:r>
          </a:p>
          <a:p>
            <a:pPr>
              <a:lnSpc>
                <a:spcPts val="3500"/>
              </a:lnSpc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duration: 2000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});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toast.present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755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Alert Controller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106552"/>
            <a:ext cx="11662243" cy="5029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{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AlertController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} from '@ionic/angular';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constructor(public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alertController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AlertController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{}</a:t>
            </a:r>
          </a:p>
          <a:p>
            <a:pPr>
              <a:lnSpc>
                <a:spcPts val="3500"/>
              </a:lnSpc>
            </a:pPr>
            <a:r>
              <a:rPr lang="en-US" sz="3200" dirty="0" err="1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async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presentToast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toast = </a:t>
            </a:r>
            <a:r>
              <a:rPr lang="en-US" sz="3200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await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this.alertController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create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header: 'Login',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subHeader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'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แจ้งข้อผิดพลาด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!',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message: '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ไม่สามารถเข้าสู่ระบบได้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..',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buttons: ['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ตกลง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']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});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await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alert.present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grpSp>
        <p:nvGrpSpPr>
          <p:cNvPr id="11" name="กลุ่ม 10"/>
          <p:cNvGrpSpPr/>
          <p:nvPr/>
        </p:nvGrpSpPr>
        <p:grpSpPr>
          <a:xfrm>
            <a:off x="6927273" y="2235202"/>
            <a:ext cx="3055691" cy="3288146"/>
            <a:chOff x="6927273" y="2900218"/>
            <a:chExt cx="3055691" cy="3288146"/>
          </a:xfrm>
        </p:grpSpPr>
        <p:sp>
          <p:nvSpPr>
            <p:cNvPr id="6" name="วงเล็บปีกกาขวา 5"/>
            <p:cNvSpPr/>
            <p:nvPr/>
          </p:nvSpPr>
          <p:spPr>
            <a:xfrm>
              <a:off x="6927273" y="2900218"/>
              <a:ext cx="489527" cy="328814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กล่องข้อความ 9"/>
            <p:cNvSpPr txBox="1"/>
            <p:nvPr/>
          </p:nvSpPr>
          <p:spPr>
            <a:xfrm>
              <a:off x="7464326" y="4245737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มีปุ่มตกลง ไม่มีปุ่มยกเลิก</a:t>
              </a:r>
              <a:endPara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229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Alert Controller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106555"/>
            <a:ext cx="11662243" cy="5141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3200" dirty="0" err="1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async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presentToast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{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toast = </a:t>
            </a:r>
            <a:r>
              <a:rPr lang="en-US" sz="3200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await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this.alertController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create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header: '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ยืนยันการลบ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!!',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message: '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คุณแน่ใจที่จะลบรายการสินค้าหรือไม่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?',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buttons: [{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text: '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ยกเลิก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',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role: 'cancel',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cssClass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'danger'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}, {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text: '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ยืนยัน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}]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});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await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alert.present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grpSp>
        <p:nvGrpSpPr>
          <p:cNvPr id="10" name="กลุ่ม 9"/>
          <p:cNvGrpSpPr/>
          <p:nvPr/>
        </p:nvGrpSpPr>
        <p:grpSpPr>
          <a:xfrm>
            <a:off x="6927273" y="1366005"/>
            <a:ext cx="3127827" cy="4166579"/>
            <a:chOff x="6927273" y="2900218"/>
            <a:chExt cx="3127827" cy="3288146"/>
          </a:xfrm>
        </p:grpSpPr>
        <p:sp>
          <p:nvSpPr>
            <p:cNvPr id="11" name="วงเล็บปีกกาขวา 10"/>
            <p:cNvSpPr/>
            <p:nvPr/>
          </p:nvSpPr>
          <p:spPr>
            <a:xfrm>
              <a:off x="6927273" y="2900218"/>
              <a:ext cx="489527" cy="328814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กล่องข้อความ 11"/>
            <p:cNvSpPr txBox="1"/>
            <p:nvPr/>
          </p:nvSpPr>
          <p:spPr>
            <a:xfrm>
              <a:off x="7464326" y="4245737"/>
              <a:ext cx="2590774" cy="412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มีปุ่มยืนยัน และปุ่มยกเลิก</a:t>
              </a:r>
              <a:endPara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4640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 err="1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LocalStorage</a:t>
            </a:r>
            <a:endParaRPr lang="en-US" sz="4400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Plugin Install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cordova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plugin add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cordova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-storage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install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--save @ionic/storage</a:t>
            </a:r>
          </a:p>
        </p:txBody>
      </p:sp>
    </p:spTree>
    <p:extLst>
      <p:ext uri="{BB962C8B-B14F-4D97-AF65-F5344CB8AC3E}">
        <p14:creationId xmlns:p14="http://schemas.microsoft.com/office/powerpoint/2010/main" val="27153160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 err="1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LocalStorage</a:t>
            </a:r>
            <a:endParaRPr lang="en-US" sz="4400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Import Plugin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 { 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IonicStorageModule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} from '@ionic/storage';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imports: [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IonicStorageModule.forRoot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559636" y="1897765"/>
            <a:ext cx="2387086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app.module.ts</a:t>
            </a:r>
            <a:endParaRPr lang="en-US" sz="24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84479" y="4108378"/>
            <a:ext cx="1166224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 { 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Storage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} from '@ionic/storage';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constructor(private 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storage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 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Storage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 { }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0917382" y="4114504"/>
            <a:ext cx="1029340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4256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 err="1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LocalStorage</a:t>
            </a:r>
            <a:endParaRPr lang="en-US" sz="4400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and GET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Filter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storage.set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STORAGE_KEY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items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storage.get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STORAGE_KEY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4031569"/>
            <a:ext cx="1166224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storage.get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STORAGE_KEY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).then(items =&gt; {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items.filter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new_items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=&gt;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new_items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==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143666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SQLite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Plugin Install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ionic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cordova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plugin add </a:t>
            </a:r>
            <a:r>
              <a:rPr lang="en-US" sz="32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cordova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-storage</a:t>
            </a:r>
          </a:p>
          <a:p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npm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install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@ionic-native/</a:t>
            </a:r>
            <a:r>
              <a:rPr lang="en-US" sz="32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44612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SQLite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Import Plugin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{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} from '@ionic-native/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ngx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providers: [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559636" y="1897765"/>
            <a:ext cx="2387086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app.module.ts</a:t>
            </a:r>
            <a:endParaRPr lang="en-US" sz="24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284479" y="4108378"/>
            <a:ext cx="1166224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{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SQLiteObject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} from '@ionic-native/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ngx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private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database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SQLiteObject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constructor(private 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 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 { }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0917382" y="4114504"/>
            <a:ext cx="1029340" cy="38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73239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SQLite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Create Database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this.sqlite.create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'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database_name.db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',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location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'default'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}).then((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db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SQLiteObject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=&gt; {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this.database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db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this.database.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executeSql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CREATE TABLE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IF NOT EXISTS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INTEGER PRIMARY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          KEY AUTOINCREMENT, </a:t>
            </a:r>
            <a:r>
              <a:rPr lang="en-US" sz="32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fullname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VARCHAR(30))', [</a:t>
            </a:r>
            <a:r>
              <a:rPr lang="en-US" sz="1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]);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}).catch(e =&gt; console.log(e));</a:t>
            </a:r>
          </a:p>
        </p:txBody>
      </p:sp>
    </p:spTree>
    <p:extLst>
      <p:ext uri="{BB962C8B-B14F-4D97-AF65-F5344CB8AC3E}">
        <p14:creationId xmlns:p14="http://schemas.microsoft.com/office/powerpoint/2010/main" val="37744394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883919" y="0"/>
            <a:ext cx="793282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IONIC 5</a:t>
            </a:r>
          </a:p>
        </p:txBody>
      </p:sp>
      <p:grpSp>
        <p:nvGrpSpPr>
          <p:cNvPr id="7" name="กลุ่ม 6"/>
          <p:cNvGrpSpPr>
            <a:grpSpLocks/>
          </p:cNvGrpSpPr>
          <p:nvPr/>
        </p:nvGrpSpPr>
        <p:grpSpPr>
          <a:xfrm>
            <a:off x="284480" y="6412323"/>
            <a:ext cx="11662243" cy="370809"/>
            <a:chOff x="284480" y="6450823"/>
            <a:chExt cx="11662243" cy="370809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284480" y="6452300"/>
              <a:ext cx="63093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thaiDist"/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การสร้างโมบายแอปแบบ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Cross Platform </a:t>
              </a:r>
              <a:r>
                <a:rPr lang="th-TH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ด้วย 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IONIC 5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8472003" y="6450823"/>
              <a:ext cx="34747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Surasit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Sakda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@RUT</a:t>
              </a:r>
              <a:r>
                <a:rPr lang="en-US" sz="2400" dirty="0">
                  <a:solidFill>
                    <a:srgbClr val="FFFF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</a:p>
          </p:txBody>
        </p:sp>
      </p:grpSp>
      <p:sp>
        <p:nvSpPr>
          <p:cNvPr id="8" name="กล่องข้อความ 7"/>
          <p:cNvSpPr txBox="1"/>
          <p:nvPr/>
        </p:nvSpPr>
        <p:spPr>
          <a:xfrm>
            <a:off x="3363310" y="-1600"/>
            <a:ext cx="858341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SQLite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84479" y="1041670"/>
            <a:ext cx="11662243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Fetch all items</a:t>
            </a: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6075" indent="-346075" algn="thaiDist">
              <a:buSzPct val="9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Fetch any item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84479" y="1891639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this.database.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executeSql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SELECT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*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FROM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ORDER BY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DESC', [</a:t>
            </a:r>
            <a:r>
              <a:rPr lang="en-US" sz="1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]);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84479" y="3725230"/>
            <a:ext cx="116622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0" rtlCol="0">
            <a:spAutoFit/>
          </a:bodyPr>
          <a:lstStyle/>
          <a:p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this.database.</a:t>
            </a:r>
            <a:r>
              <a:rPr lang="en-US" sz="32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executeSql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SELECT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*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FROM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WHERE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?', [</a:t>
            </a:r>
            <a:r>
              <a:rPr lang="en-US" sz="3200" b="1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67462493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7283</Words>
  <Application>Microsoft Office PowerPoint</Application>
  <PresentationFormat>แบบจอกว้าง</PresentationFormat>
  <Paragraphs>1290</Paragraphs>
  <Slides>103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103</vt:i4>
      </vt:variant>
    </vt:vector>
  </HeadingPairs>
  <TitlesOfParts>
    <vt:vector size="117" baseType="lpstr">
      <vt:lpstr>Angsana New</vt:lpstr>
      <vt:lpstr>Arial</vt:lpstr>
      <vt:lpstr>Calibri</vt:lpstr>
      <vt:lpstr>Calibri Light</vt:lpstr>
      <vt:lpstr>Consolas</vt:lpstr>
      <vt:lpstr>Cordia New</vt:lpstr>
      <vt:lpstr>Courier New</vt:lpstr>
      <vt:lpstr>DilleniaUPC</vt:lpstr>
      <vt:lpstr>TH Baijam</vt:lpstr>
      <vt:lpstr>TH K2D July8</vt:lpstr>
      <vt:lpstr>TH Sarabun New</vt:lpstr>
      <vt:lpstr>Times New Roman</vt:lpstr>
      <vt:lpstr>Wingdings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Scooter</dc:creator>
  <cp:lastModifiedBy>UNSCT</cp:lastModifiedBy>
  <cp:revision>216</cp:revision>
  <cp:lastPrinted>2019-11-18T02:40:57Z</cp:lastPrinted>
  <dcterms:created xsi:type="dcterms:W3CDTF">2019-11-03T08:14:41Z</dcterms:created>
  <dcterms:modified xsi:type="dcterms:W3CDTF">2023-07-13T07:02:09Z</dcterms:modified>
</cp:coreProperties>
</file>