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สี่เหลี่ยมมุมมน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ตัวยึดวันที่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B43D-9D7B-45B1-820D-21FA46648488}" type="datetimeFigureOut">
              <a:rPr lang="th-TH" smtClean="0"/>
              <a:pPr/>
              <a:t>21/05/56</a:t>
            </a:fld>
            <a:endParaRPr lang="th-TH"/>
          </a:p>
        </p:txBody>
      </p:sp>
      <p:sp>
        <p:nvSpPr>
          <p:cNvPr id="17" name="ตัวยึดท้ายกระดา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9" name="ตัวยึดหมายเลขภาพนิ่ง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8FC7D06-D5C9-461D-A6B5-9A071C352899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B43D-9D7B-45B1-820D-21FA46648488}" type="datetimeFigureOut">
              <a:rPr lang="th-TH" smtClean="0"/>
              <a:pPr/>
              <a:t>21/05/56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7D06-D5C9-461D-A6B5-9A071C35289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B43D-9D7B-45B1-820D-21FA46648488}" type="datetimeFigureOut">
              <a:rPr lang="th-TH" smtClean="0"/>
              <a:pPr/>
              <a:t>21/05/56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7D06-D5C9-461D-A6B5-9A071C35289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B43D-9D7B-45B1-820D-21FA46648488}" type="datetimeFigureOut">
              <a:rPr lang="th-TH" smtClean="0"/>
              <a:pPr/>
              <a:t>21/05/56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7D06-D5C9-461D-A6B5-9A071C352899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ตัวยึดเนื้อหา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ี่เหลี่ยมผืนผ้า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สี่เหลี่ยมมุมมน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B43D-9D7B-45B1-820D-21FA46648488}" type="datetimeFigureOut">
              <a:rPr lang="th-TH" smtClean="0"/>
              <a:pPr/>
              <a:t>21/05/56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8FC7D06-D5C9-461D-A6B5-9A071C35289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B43D-9D7B-45B1-820D-21FA46648488}" type="datetimeFigureOut">
              <a:rPr lang="th-TH" smtClean="0"/>
              <a:pPr/>
              <a:t>21/05/56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7D06-D5C9-461D-A6B5-9A071C352899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ตัวยึดเนื้อหา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B43D-9D7B-45B1-820D-21FA46648488}" type="datetimeFigureOut">
              <a:rPr lang="th-TH" smtClean="0"/>
              <a:pPr/>
              <a:t>21/05/56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7D06-D5C9-461D-A6B5-9A071C352899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3" name="ตัวยึดเนื้อหา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B43D-9D7B-45B1-820D-21FA46648488}" type="datetimeFigureOut">
              <a:rPr lang="th-TH" smtClean="0"/>
              <a:pPr/>
              <a:t>21/05/56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7D06-D5C9-461D-A6B5-9A071C35289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B43D-9D7B-45B1-820D-21FA46648488}" type="datetimeFigureOut">
              <a:rPr lang="th-TH" smtClean="0"/>
              <a:pPr/>
              <a:t>21/05/56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7D06-D5C9-461D-A6B5-9A071C35289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สี่เหลี่ยมมุมมน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B43D-9D7B-45B1-820D-21FA46648488}" type="datetimeFigureOut">
              <a:rPr lang="th-TH" smtClean="0"/>
              <a:pPr/>
              <a:t>21/05/56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7D06-D5C9-461D-A6B5-9A071C352899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B43D-9D7B-45B1-820D-21FA46648488}" type="datetimeFigureOut">
              <a:rPr lang="th-TH" smtClean="0"/>
              <a:pPr/>
              <a:t>21/05/56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8FC7D06-D5C9-461D-A6B5-9A071C352899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สี่เหลี่ยมผืนผ้า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ี่เหลี่ยมผืนผ้า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สี่เหลี่ยมมุมมน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ตัวยึดชื่อเรื่อง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ยึดข้อความ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4" name="ตัวยึดวันที่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7EB43D-9D7B-45B1-820D-21FA46648488}" type="datetimeFigureOut">
              <a:rPr lang="th-TH" smtClean="0"/>
              <a:pPr/>
              <a:t>21/05/56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ตัวยึด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8FC7D06-D5C9-461D-A6B5-9A071C352899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96490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Internship Project 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 Adviser: Prof.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Fei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-Bin Hsiao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Reporter : Mr.Kiatbordin Loorungroj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Ms. Nattirat Promwang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May 28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th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,2013</a:t>
            </a:r>
          </a:p>
          <a:p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Report </a:t>
            </a:r>
            <a:br>
              <a:rPr lang="en-US" dirty="0" smtClean="0"/>
            </a:br>
            <a:r>
              <a:rPr lang="en-US" dirty="0" smtClean="0"/>
              <a:t>Wind Turbine Blade Design</a:t>
            </a:r>
            <a:endParaRPr lang="th-T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 Processes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latin typeface="+mj-lt"/>
              </a:rPr>
              <a:t>13</a:t>
            </a:r>
            <a:r>
              <a:rPr lang="en-US" dirty="0" smtClean="0">
                <a:latin typeface="+mj-lt"/>
              </a:rPr>
              <a:t>. Calculate torque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400" dirty="0" smtClean="0">
                <a:latin typeface="+mj-lt"/>
              </a:rPr>
              <a:t>From Momentum Theory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400" dirty="0" smtClean="0">
                <a:latin typeface="+mj-lt"/>
              </a:rPr>
              <a:t>From Blade Element Theory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>
                <a:latin typeface="+mj-lt"/>
              </a:rPr>
              <a:t>14. Calculate power coefficient </a:t>
            </a:r>
          </a:p>
          <a:p>
            <a:pPr>
              <a:buNone/>
            </a:pPr>
            <a:endParaRPr lang="en-US" sz="2400" dirty="0" smtClean="0">
              <a:latin typeface="+mj-lt"/>
            </a:endParaRPr>
          </a:p>
          <a:p>
            <a:pPr>
              <a:buNone/>
            </a:pPr>
            <a:r>
              <a:rPr lang="en-US" dirty="0" smtClean="0"/>
              <a:t>                               </a:t>
            </a:r>
          </a:p>
          <a:p>
            <a:pPr>
              <a:buNone/>
            </a:pPr>
            <a:endParaRPr lang="th-TH" dirty="0"/>
          </a:p>
        </p:txBody>
      </p:sp>
      <p:pic>
        <p:nvPicPr>
          <p:cNvPr id="4" name="Picture 2" descr="C:\Users\astasr\Desktop\All Doc\Summer 2013\nck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9144000" cy="764704"/>
          </a:xfrm>
          <a:prstGeom prst="rect">
            <a:avLst/>
          </a:prstGeom>
          <a:noFill/>
        </p:spPr>
      </p:pic>
      <p:pic>
        <p:nvPicPr>
          <p:cNvPr id="7170" name="Picture 2" descr="C:\Users\astasr\Desktop\All Doc\Summer 2013\New folder\TorqueMomentum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276872"/>
            <a:ext cx="3200400" cy="809625"/>
          </a:xfrm>
          <a:prstGeom prst="rect">
            <a:avLst/>
          </a:prstGeom>
          <a:noFill/>
        </p:spPr>
      </p:pic>
      <p:pic>
        <p:nvPicPr>
          <p:cNvPr id="7171" name="Picture 3" descr="C:\Users\astasr\Desktop\All Doc\Summer 2013\New folder\TorqueBladeETheory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3573016"/>
            <a:ext cx="5866757" cy="833408"/>
          </a:xfrm>
          <a:prstGeom prst="rect">
            <a:avLst/>
          </a:prstGeom>
          <a:noFill/>
        </p:spPr>
      </p:pic>
      <p:pic>
        <p:nvPicPr>
          <p:cNvPr id="7172" name="Picture 4" descr="C:\Users\astasr\Desktop\All Doc\Summer 2013\New folder\C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5130684"/>
            <a:ext cx="5416674" cy="6646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 Processes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Problem due to “Tip Loss”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pPr>
              <a:buNone/>
            </a:pPr>
            <a:r>
              <a:rPr lang="en-US" dirty="0" smtClean="0">
                <a:latin typeface="+mj-lt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 </a:t>
            </a:r>
            <a:endParaRPr lang="th-TH" dirty="0">
              <a:latin typeface="+mj-lt"/>
            </a:endParaRPr>
          </a:p>
        </p:txBody>
      </p:sp>
      <p:pic>
        <p:nvPicPr>
          <p:cNvPr id="4" name="Picture 2" descr="C:\Users\astasr\Desktop\All Doc\Summer 2013\nck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9144000" cy="764704"/>
          </a:xfrm>
          <a:prstGeom prst="rect">
            <a:avLst/>
          </a:prstGeom>
          <a:noFill/>
        </p:spPr>
      </p:pic>
      <p:pic>
        <p:nvPicPr>
          <p:cNvPr id="1026" name="Picture 2" descr="C:\Users\astasr\Desktop\All Doc\Summer 2013\New folder\CorrectionFac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916832"/>
            <a:ext cx="5438775" cy="1285875"/>
          </a:xfrm>
          <a:prstGeom prst="rect">
            <a:avLst/>
          </a:prstGeom>
          <a:noFill/>
        </p:spPr>
      </p:pic>
      <p:pic>
        <p:nvPicPr>
          <p:cNvPr id="1027" name="Picture 3" descr="C:\Users\astasr\Desktop\All Doc\Summer 2013\New folder\aWithF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3068960"/>
            <a:ext cx="3990975" cy="1771650"/>
          </a:xfrm>
          <a:prstGeom prst="rect">
            <a:avLst/>
          </a:prstGeom>
          <a:noFill/>
        </p:spPr>
      </p:pic>
      <p:pic>
        <p:nvPicPr>
          <p:cNvPr id="1028" name="Picture 4" descr="C:\Users\astasr\Desktop\All Doc\Summer 2013\New folder\UrelwithF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4941168"/>
            <a:ext cx="4857750" cy="933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 Processes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Problem due to “Tip Loss</a:t>
            </a:r>
            <a:r>
              <a:rPr lang="en-US" dirty="0" smtClean="0">
                <a:latin typeface="+mj-lt"/>
              </a:rPr>
              <a:t>”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		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>
              <a:buNone/>
            </a:pPr>
            <a:r>
              <a:rPr lang="en-US" dirty="0" smtClean="0">
                <a:latin typeface="+mj-lt"/>
              </a:rPr>
              <a:t>		</a:t>
            </a:r>
            <a:endParaRPr lang="en-US" dirty="0" smtClean="0">
              <a:latin typeface="+mj-lt"/>
            </a:endParaRPr>
          </a:p>
          <a:p>
            <a:endParaRPr lang="th-TH" dirty="0"/>
          </a:p>
        </p:txBody>
      </p:sp>
      <p:pic>
        <p:nvPicPr>
          <p:cNvPr id="4" name="Picture 2" descr="C:\Users\astasr\Desktop\All Doc\Summer 2013\nck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9144000" cy="764704"/>
          </a:xfrm>
          <a:prstGeom prst="rect">
            <a:avLst/>
          </a:prstGeom>
          <a:noFill/>
        </p:spPr>
      </p:pic>
      <p:pic>
        <p:nvPicPr>
          <p:cNvPr id="2050" name="Picture 2" descr="C:\Users\astasr\Desktop\All Doc\Summer 2013\New folder\Torquewith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2233" y="2420888"/>
            <a:ext cx="4351059" cy="792088"/>
          </a:xfrm>
          <a:prstGeom prst="rect">
            <a:avLst/>
          </a:prstGeom>
          <a:noFill/>
        </p:spPr>
      </p:pic>
      <p:pic>
        <p:nvPicPr>
          <p:cNvPr id="2051" name="Picture 3" descr="C:\Users\astasr\Desktop\All Doc\Summer 2013\New folder\CpwithF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3501008"/>
            <a:ext cx="6538531" cy="886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2" descr="C:\Users\astasr\Desktop\All Doc\Summer 2013\nck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9144000" cy="7647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th-TH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914400" y="1628800"/>
            <a:ext cx="7772400" cy="4391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Theories </a:t>
            </a:r>
          </a:p>
          <a:p>
            <a:r>
              <a:rPr lang="en-US" dirty="0" smtClean="0">
                <a:latin typeface="+mj-lt"/>
              </a:rPr>
              <a:t>Calculation processes</a:t>
            </a:r>
          </a:p>
          <a:p>
            <a:r>
              <a:rPr lang="en-US" dirty="0" smtClean="0">
                <a:latin typeface="+mj-lt"/>
              </a:rPr>
              <a:t>MATLAB Output</a:t>
            </a:r>
          </a:p>
          <a:p>
            <a:r>
              <a:rPr lang="en-US" dirty="0" smtClean="0">
                <a:latin typeface="+mj-lt"/>
              </a:rPr>
              <a:t>Soildworks </a:t>
            </a:r>
          </a:p>
          <a:p>
            <a:r>
              <a:rPr lang="en-US" dirty="0" smtClean="0">
                <a:latin typeface="+mj-lt"/>
              </a:rPr>
              <a:t>Discussion</a:t>
            </a:r>
          </a:p>
          <a:p>
            <a:r>
              <a:rPr lang="en-US" dirty="0" smtClean="0">
                <a:latin typeface="+mj-lt"/>
              </a:rPr>
              <a:t>Conclusion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pPr>
              <a:buNone/>
            </a:pPr>
            <a:endParaRPr lang="en-US" dirty="0" smtClean="0"/>
          </a:p>
          <a:p>
            <a:endParaRPr lang="th-TH" dirty="0"/>
          </a:p>
        </p:txBody>
      </p:sp>
      <p:pic>
        <p:nvPicPr>
          <p:cNvPr id="1026" name="Picture 2" descr="C:\Users\astasr\Desktop\All Doc\Summer 2013\nck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9144000" cy="764704"/>
          </a:xfrm>
          <a:prstGeom prst="rect">
            <a:avLst/>
          </a:prstGeom>
          <a:noFill/>
        </p:spPr>
      </p:pic>
      <p:pic>
        <p:nvPicPr>
          <p:cNvPr id="6" name="รูปภาพ 5" descr="Nckulogo.jpg"/>
          <p:cNvPicPr>
            <a:picLocks noChangeAspect="1"/>
          </p:cNvPicPr>
          <p:nvPr/>
        </p:nvPicPr>
        <p:blipFill>
          <a:blip r:embed="rId3" cstate="print">
            <a:lum bright="70000" contrast="40000"/>
          </a:blip>
          <a:stretch>
            <a:fillRect/>
          </a:stretch>
        </p:blipFill>
        <p:spPr>
          <a:xfrm>
            <a:off x="5364088" y="1412776"/>
            <a:ext cx="3235796" cy="32357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th-TH" b="1" dirty="0">
              <a:solidFill>
                <a:schemeClr val="tx1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914400" y="1916832"/>
            <a:ext cx="7772400" cy="4102968"/>
          </a:xfrm>
        </p:spPr>
        <p:txBody>
          <a:bodyPr/>
          <a:lstStyle/>
          <a:p>
            <a:pPr lvl="1"/>
            <a:r>
              <a:rPr lang="en-US" sz="3200" dirty="0" smtClean="0">
                <a:latin typeface="+mj-lt"/>
                <a:cs typeface="Cordia New" pitchFamily="34" charset="-34"/>
              </a:rPr>
              <a:t>To gain the theoretical knowledge of Blade Element Momentum Theory (BEM) </a:t>
            </a:r>
          </a:p>
          <a:p>
            <a:pPr lvl="1"/>
            <a:r>
              <a:rPr lang="en-US" sz="3200" dirty="0" smtClean="0">
                <a:latin typeface="+mj-lt"/>
                <a:cs typeface="Cordia New" pitchFamily="34" charset="-34"/>
              </a:rPr>
              <a:t>To apply BEM to design wind turbine blade shape and performance </a:t>
            </a:r>
          </a:p>
          <a:p>
            <a:endParaRPr lang="th-TH" dirty="0"/>
          </a:p>
        </p:txBody>
      </p:sp>
      <p:pic>
        <p:nvPicPr>
          <p:cNvPr id="4" name="Picture 2" descr="C:\Users\astasr\Desktop\All Doc\Summer 2013\nck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9144000" cy="7647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Plan </a:t>
            </a:r>
            <a:endParaRPr lang="th-TH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914400" y="1556792"/>
            <a:ext cx="7772400" cy="4463008"/>
          </a:xfrm>
        </p:spPr>
        <p:txBody>
          <a:bodyPr/>
          <a:lstStyle/>
          <a:p>
            <a:pPr marL="971550" lvl="1" indent="-514350">
              <a:defRPr/>
            </a:pPr>
            <a:r>
              <a:rPr lang="en-US" dirty="0" smtClean="0">
                <a:latin typeface="+mj-lt"/>
              </a:rPr>
              <a:t>Horizontal Axis Wind Turbine (HAWT)</a:t>
            </a:r>
          </a:p>
          <a:p>
            <a:pPr marL="971550" lvl="1" indent="-514350">
              <a:defRPr/>
            </a:pPr>
            <a:r>
              <a:rPr lang="en-US" dirty="0" smtClean="0">
                <a:latin typeface="+mj-lt"/>
              </a:rPr>
              <a:t>Small wind turbine with 3 blades</a:t>
            </a:r>
          </a:p>
          <a:p>
            <a:pPr marL="971550" lvl="1" indent="-514350">
              <a:defRPr/>
            </a:pPr>
            <a:r>
              <a:rPr lang="en-US" dirty="0" smtClean="0">
                <a:latin typeface="+mj-lt"/>
              </a:rPr>
              <a:t>1250 W power input</a:t>
            </a:r>
          </a:p>
          <a:p>
            <a:pPr marL="971550" lvl="1" indent="-514350">
              <a:defRPr/>
            </a:pPr>
            <a:r>
              <a:rPr lang="en-US" dirty="0" smtClean="0">
                <a:latin typeface="+mj-lt"/>
              </a:rPr>
              <a:t>5 degree of initial angle of attack </a:t>
            </a:r>
          </a:p>
          <a:p>
            <a:pPr marL="971550" lvl="1" indent="-514350">
              <a:defRPr/>
            </a:pPr>
            <a:r>
              <a:rPr lang="en-US" dirty="0" smtClean="0">
                <a:latin typeface="+mj-lt"/>
              </a:rPr>
              <a:t>Tip speed ratio (λ) of 6</a:t>
            </a:r>
          </a:p>
          <a:p>
            <a:pPr marL="971550" lvl="1" indent="-514350">
              <a:defRPr/>
            </a:pPr>
            <a:r>
              <a:rPr lang="en-US" dirty="0" smtClean="0">
                <a:latin typeface="+mj-lt"/>
              </a:rPr>
              <a:t>RPM from </a:t>
            </a:r>
            <a:r>
              <a:rPr lang="en-US" dirty="0" smtClean="0">
                <a:latin typeface="+mj-lt"/>
              </a:rPr>
              <a:t>0 </a:t>
            </a:r>
            <a:r>
              <a:rPr lang="en-US" dirty="0" smtClean="0">
                <a:latin typeface="+mj-lt"/>
              </a:rPr>
              <a:t>to </a:t>
            </a:r>
            <a:r>
              <a:rPr lang="en-US" dirty="0" smtClean="0">
                <a:latin typeface="+mj-lt"/>
              </a:rPr>
              <a:t>900</a:t>
            </a:r>
            <a:endParaRPr lang="en-US" dirty="0" smtClean="0">
              <a:latin typeface="+mj-lt"/>
            </a:endParaRPr>
          </a:p>
          <a:p>
            <a:pPr marL="971550" lvl="1" indent="-514350">
              <a:defRPr/>
            </a:pPr>
            <a:r>
              <a:rPr lang="en-US" dirty="0" smtClean="0">
                <a:latin typeface="+mj-lt"/>
              </a:rPr>
              <a:t>Wind speed from 3 to 12 m/s </a:t>
            </a:r>
          </a:p>
          <a:p>
            <a:pPr marL="971550" lvl="1" indent="-514350">
              <a:defRPr/>
            </a:pPr>
            <a:endParaRPr lang="en-US" dirty="0" smtClean="0">
              <a:latin typeface="+mj-lt"/>
            </a:endParaRPr>
          </a:p>
          <a:p>
            <a:pPr marL="971550" lvl="1" indent="-514350">
              <a:defRPr/>
            </a:pPr>
            <a:endParaRPr lang="en-US" dirty="0" smtClean="0">
              <a:latin typeface="Cambria" pitchFamily="18" charset="0"/>
            </a:endParaRPr>
          </a:p>
          <a:p>
            <a:pPr marL="971550" lvl="1" indent="-514350">
              <a:buNone/>
              <a:defRPr/>
            </a:pPr>
            <a:endParaRPr lang="en-US" dirty="0" smtClean="0">
              <a:latin typeface="Cambria" pitchFamily="18" charset="0"/>
            </a:endParaRPr>
          </a:p>
          <a:p>
            <a:endParaRPr lang="th-TH" dirty="0"/>
          </a:p>
        </p:txBody>
      </p:sp>
      <p:pic>
        <p:nvPicPr>
          <p:cNvPr id="4" name="Picture 2" descr="C:\Users\astasr\Desktop\All Doc\Summer 2013\nck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9144000" cy="7647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 Processes</a:t>
            </a:r>
            <a:endParaRPr lang="th-TH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914400" y="1556792"/>
            <a:ext cx="7772400" cy="446300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Calculate Efficient Radius (R) from 1D-Momentum Theory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Locate the radius at blade root and tip 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Subdivide the blade into 10 sections</a:t>
            </a:r>
          </a:p>
          <a:p>
            <a:pPr marL="514350" indent="-514350">
              <a:buNone/>
            </a:pPr>
            <a:r>
              <a:rPr lang="en-US" dirty="0" smtClean="0"/>
              <a:t>   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endParaRPr lang="th-TH" dirty="0"/>
          </a:p>
        </p:txBody>
      </p:sp>
      <p:pic>
        <p:nvPicPr>
          <p:cNvPr id="4" name="Picture 2" descr="C:\Users\astasr\Desktop\All Doc\Summer 2013\nck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9144000" cy="764704"/>
          </a:xfrm>
          <a:prstGeom prst="rect">
            <a:avLst/>
          </a:prstGeom>
          <a:noFill/>
        </p:spPr>
      </p:pic>
      <p:pic>
        <p:nvPicPr>
          <p:cNvPr id="2050" name="Picture 2" descr="C:\Users\astasr\Desktop\All Doc\Summer 2013\New folder\1D-MEfficient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276872"/>
            <a:ext cx="2695575" cy="1419225"/>
          </a:xfrm>
          <a:prstGeom prst="rect">
            <a:avLst/>
          </a:prstGeom>
          <a:noFill/>
        </p:spPr>
      </p:pic>
      <p:pic>
        <p:nvPicPr>
          <p:cNvPr id="2051" name="Picture 3" descr="C:\Users\astasr\Desktop\All Doc\Summer 2013\New folder\Divide10Section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5013176"/>
            <a:ext cx="4697236" cy="9361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 Processes</a:t>
            </a:r>
            <a:endParaRPr lang="th-T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>
                <a:latin typeface="+mj-lt"/>
              </a:rPr>
              <a:t>4. Determine “Local tip speed ratio” 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>
                <a:latin typeface="+mj-lt"/>
              </a:rPr>
              <a:t>5. Find the value of angle of relative wind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>
              <a:latin typeface="+mj-lt"/>
            </a:endParaRPr>
          </a:p>
          <a:p>
            <a:pPr marL="514350" indent="-514350">
              <a:buNone/>
            </a:pPr>
            <a:r>
              <a:rPr lang="en-US" dirty="0" smtClean="0">
                <a:latin typeface="+mj-lt"/>
              </a:rPr>
              <a:t>6. Find the value of blade pitch angle 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endParaRPr lang="th-TH" dirty="0"/>
          </a:p>
        </p:txBody>
      </p:sp>
      <p:pic>
        <p:nvPicPr>
          <p:cNvPr id="4" name="Picture 2" descr="C:\Users\astasr\Desktop\All Doc\Summer 2013\nck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9144000" cy="764704"/>
          </a:xfrm>
          <a:prstGeom prst="rect">
            <a:avLst/>
          </a:prstGeom>
          <a:noFill/>
        </p:spPr>
      </p:pic>
      <p:pic>
        <p:nvPicPr>
          <p:cNvPr id="3074" name="Picture 2" descr="C:\Users\astasr\Desktop\All Doc\Summer 2013\New folder\LocalTS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132857"/>
            <a:ext cx="2445271" cy="792088"/>
          </a:xfrm>
          <a:prstGeom prst="rect">
            <a:avLst/>
          </a:prstGeom>
          <a:noFill/>
        </p:spPr>
      </p:pic>
      <p:pic>
        <p:nvPicPr>
          <p:cNvPr id="3075" name="Picture 3" descr="C:\Users\astasr\Desktop\All Doc\Summer 2013\New folder\AngleOfRelWi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3356992"/>
            <a:ext cx="2543175" cy="771525"/>
          </a:xfrm>
          <a:prstGeom prst="rect">
            <a:avLst/>
          </a:prstGeom>
          <a:noFill/>
        </p:spPr>
      </p:pic>
      <p:pic>
        <p:nvPicPr>
          <p:cNvPr id="3076" name="Picture 4" descr="C:\Users\astasr\Desktop\All Doc\Summer 2013\New folder\BladeETh-Pitch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4797152"/>
            <a:ext cx="2695575" cy="895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 Processes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+mj-lt"/>
              </a:rPr>
              <a:t>7. Calculate the chord length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+mj-lt"/>
              </a:rPr>
              <a:t> 8. Determine “Local Solidity”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>
              <a:buNone/>
            </a:pPr>
            <a:r>
              <a:rPr lang="en-US" dirty="0" smtClean="0">
                <a:latin typeface="+mj-lt"/>
              </a:rPr>
              <a:t>9. Determine relative velocity 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 </a:t>
            </a:r>
          </a:p>
          <a:p>
            <a:pPr>
              <a:buNone/>
            </a:pPr>
            <a:endParaRPr lang="th-TH" dirty="0"/>
          </a:p>
        </p:txBody>
      </p:sp>
      <p:pic>
        <p:nvPicPr>
          <p:cNvPr id="4" name="Picture 2" descr="C:\Users\astasr\Desktop\All Doc\Summer 2013\nck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9144000" cy="764704"/>
          </a:xfrm>
          <a:prstGeom prst="rect">
            <a:avLst/>
          </a:prstGeom>
          <a:noFill/>
        </p:spPr>
      </p:pic>
      <p:pic>
        <p:nvPicPr>
          <p:cNvPr id="4098" name="Picture 2" descr="C:\Users\astasr\Desktop\All Doc\Summer 2013\New folder\Chordlengt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988840"/>
            <a:ext cx="3234821" cy="1008112"/>
          </a:xfrm>
          <a:prstGeom prst="rect">
            <a:avLst/>
          </a:prstGeom>
          <a:noFill/>
        </p:spPr>
      </p:pic>
      <p:pic>
        <p:nvPicPr>
          <p:cNvPr id="4100" name="Picture 4" descr="C:\Users\astasr\Desktop\All Doc\Summer 2013\New folder\Ure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21064" y="4941168"/>
            <a:ext cx="2160240" cy="864096"/>
          </a:xfrm>
          <a:prstGeom prst="rect">
            <a:avLst/>
          </a:prstGeom>
          <a:noFill/>
        </p:spPr>
      </p:pic>
      <p:pic>
        <p:nvPicPr>
          <p:cNvPr id="4101" name="Picture 5" descr="C:\Users\astasr\Desktop\All Doc\Summer 2013\New folder\LocalSolBladeETheoryi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3501008"/>
            <a:ext cx="1514475" cy="742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 Processes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>
                <a:latin typeface="+mj-lt"/>
              </a:rPr>
              <a:t>10. </a:t>
            </a:r>
            <a:r>
              <a:rPr lang="en-US" dirty="0" smtClean="0">
                <a:latin typeface="+mj-lt"/>
              </a:rPr>
              <a:t>Redesign pitch angle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>
              <a:buNone/>
            </a:pPr>
            <a:endParaRPr lang="en-US" sz="2400" dirty="0" smtClean="0">
              <a:latin typeface="+mj-lt"/>
            </a:endParaRPr>
          </a:p>
          <a:p>
            <a:pPr>
              <a:buNone/>
            </a:pPr>
            <a:endParaRPr lang="en-US" sz="2400" dirty="0" smtClean="0">
              <a:latin typeface="+mj-lt"/>
            </a:endParaRPr>
          </a:p>
          <a:p>
            <a:pPr>
              <a:buNone/>
            </a:pPr>
            <a:r>
              <a:rPr lang="en-US" sz="2400" dirty="0" smtClean="0">
                <a:latin typeface="+mj-lt"/>
              </a:rPr>
              <a:t>11. </a:t>
            </a:r>
            <a:r>
              <a:rPr lang="en-US" dirty="0" smtClean="0">
                <a:latin typeface="+mj-lt"/>
              </a:rPr>
              <a:t>Recalculate angle of attack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 marL="514350" indent="-514350">
              <a:buNone/>
            </a:pPr>
            <a:endParaRPr lang="en-US" dirty="0" smtClean="0">
              <a:latin typeface="+mj-lt"/>
            </a:endParaRPr>
          </a:p>
          <a:p>
            <a:pPr marL="514350" indent="-514350">
              <a:buNone/>
            </a:pPr>
            <a:endParaRPr lang="en-US" dirty="0" smtClean="0">
              <a:latin typeface="+mj-lt"/>
            </a:endParaRP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>
              <a:buNone/>
            </a:pPr>
            <a:r>
              <a:rPr lang="en-US" dirty="0" smtClean="0">
                <a:latin typeface="+mj-lt"/>
              </a:rPr>
              <a:t>  </a:t>
            </a:r>
            <a:endParaRPr lang="th-TH" dirty="0">
              <a:latin typeface="+mj-lt"/>
            </a:endParaRPr>
          </a:p>
        </p:txBody>
      </p:sp>
      <p:pic>
        <p:nvPicPr>
          <p:cNvPr id="4" name="Picture 2" descr="C:\Users\astasr\Desktop\All Doc\Summer 2013\nck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9144000" cy="764704"/>
          </a:xfrm>
          <a:prstGeom prst="rect">
            <a:avLst/>
          </a:prstGeom>
          <a:noFill/>
        </p:spPr>
      </p:pic>
      <p:pic>
        <p:nvPicPr>
          <p:cNvPr id="5122" name="Picture 2" descr="C:\Users\astasr\Desktop\All Doc\Summer 2013\New folder\NewPitchAng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132856"/>
            <a:ext cx="3111743" cy="769689"/>
          </a:xfrm>
          <a:prstGeom prst="rect">
            <a:avLst/>
          </a:prstGeom>
          <a:noFill/>
        </p:spPr>
      </p:pic>
      <p:pic>
        <p:nvPicPr>
          <p:cNvPr id="5123" name="Picture 3" descr="C:\Users\astasr\Desktop\All Doc\Summer 2013\New folder\NewAO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4149080"/>
            <a:ext cx="3070078" cy="779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 Processes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latin typeface="+mj-lt"/>
              </a:rPr>
              <a:t>12. </a:t>
            </a:r>
            <a:r>
              <a:rPr lang="en-US" dirty="0" smtClean="0">
                <a:latin typeface="+mj-lt"/>
              </a:rPr>
              <a:t>Determine axial and angular induction factors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+mj-lt"/>
              </a:rPr>
              <a:t>13. Recalculate tip speed ratio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>
              <a:buNone/>
            </a:pPr>
            <a:endParaRPr lang="th-TH" dirty="0">
              <a:latin typeface="+mj-lt"/>
            </a:endParaRPr>
          </a:p>
        </p:txBody>
      </p:sp>
      <p:pic>
        <p:nvPicPr>
          <p:cNvPr id="6146" name="Picture 2" descr="C:\Users\astasr\Desktop\All Doc\Summer 2013\New folder\aforEachSectio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204864"/>
            <a:ext cx="4000501" cy="1228725"/>
          </a:xfrm>
          <a:prstGeom prst="rect">
            <a:avLst/>
          </a:prstGeom>
          <a:noFill/>
        </p:spPr>
      </p:pic>
      <p:pic>
        <p:nvPicPr>
          <p:cNvPr id="6147" name="Picture 3" descr="C:\Users\astasr\Desktop\All Doc\Summer 2013\New folder\TSRNEW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4437112"/>
            <a:ext cx="3319781" cy="792088"/>
          </a:xfrm>
          <a:prstGeom prst="rect">
            <a:avLst/>
          </a:prstGeom>
          <a:noFill/>
        </p:spPr>
      </p:pic>
      <p:pic>
        <p:nvPicPr>
          <p:cNvPr id="7" name="Picture 2" descr="C:\Users\astasr\Desktop\All Doc\Summer 2013\ncku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93296"/>
            <a:ext cx="9144000" cy="7647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สมอภาค">
  <a:themeElements>
    <a:clrScheme name="กำหนดเอง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เสมอภาค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เสมอภาค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</TotalTime>
  <Words>238</Words>
  <Application>Microsoft Office PowerPoint</Application>
  <PresentationFormat>นำเสนอทางหน้าจอ (4:3)</PresentationFormat>
  <Paragraphs>98</Paragraphs>
  <Slides>13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13</vt:i4>
      </vt:variant>
    </vt:vector>
  </HeadingPairs>
  <TitlesOfParts>
    <vt:vector size="14" baseType="lpstr">
      <vt:lpstr>เสมอภาค</vt:lpstr>
      <vt:lpstr>Final Report  Wind Turbine Blade Design</vt:lpstr>
      <vt:lpstr>Outline</vt:lpstr>
      <vt:lpstr>Objectives </vt:lpstr>
      <vt:lpstr>Design Plan </vt:lpstr>
      <vt:lpstr>Calculation Processes</vt:lpstr>
      <vt:lpstr>Calculation Processes</vt:lpstr>
      <vt:lpstr>Calculation Processes</vt:lpstr>
      <vt:lpstr>Calculation Processes</vt:lpstr>
      <vt:lpstr>Calculation Processes</vt:lpstr>
      <vt:lpstr>Calculation Processes</vt:lpstr>
      <vt:lpstr>Calculation Processes</vt:lpstr>
      <vt:lpstr>Calculation Processes</vt:lpstr>
      <vt:lpstr>ภาพนิ่ง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astasr</dc:creator>
  <cp:lastModifiedBy>astasr</cp:lastModifiedBy>
  <cp:revision>56</cp:revision>
  <dcterms:created xsi:type="dcterms:W3CDTF">2013-05-20T06:46:58Z</dcterms:created>
  <dcterms:modified xsi:type="dcterms:W3CDTF">2013-05-21T12:52:28Z</dcterms:modified>
</cp:coreProperties>
</file>