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4"/>
  </p:sldMasterIdLst>
  <p:notesMasterIdLst>
    <p:notesMasterId r:id="rId16"/>
  </p:notesMasterIdLst>
  <p:sldIdLst>
    <p:sldId id="256" r:id="rId5"/>
    <p:sldId id="257" r:id="rId6"/>
    <p:sldId id="266" r:id="rId7"/>
    <p:sldId id="258" r:id="rId8"/>
    <p:sldId id="259" r:id="rId9"/>
    <p:sldId id="260" r:id="rId10"/>
    <p:sldId id="261" r:id="rId11"/>
    <p:sldId id="262" r:id="rId12"/>
    <p:sldId id="263" r:id="rId13"/>
    <p:sldId id="264" r:id="rId14"/>
    <p:sldId id="265" r:id="rId1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C07A6BC-58D4-4A22-A46C-1839D2ED1554}" v="124" dt="2023-08-21T09:16:01.452"/>
    <p1510:client id="{5C2AA1A3-EC3F-40D9-A53A-647CB4DCD2A8}" v="18" dt="2023-08-22T02:38:18.528"/>
  </p1510:revLst>
</p1510:revInfo>
</file>

<file path=ppt/tableStyles.xml><?xml version="1.0" encoding="utf-8"?>
<a:tblStyleLst xmlns:a="http://schemas.openxmlformats.org/drawingml/2006/main" def="{2BB0B71F-A3CD-470E-AA0A-25BC1BC04D60}">
  <a:tblStyle styleId="{2BB0B71F-A3CD-470E-AA0A-25BC1BC04D60}"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DFD"/>
          </a:solidFill>
        </a:fill>
      </a:tcStyle>
    </a:wholeTbl>
    <a:band1H>
      <a:tcTxStyle/>
      <a:tcStyle>
        <a:tcBdr/>
        <a:fill>
          <a:solidFill>
            <a:srgbClr val="CDD8FB"/>
          </a:solidFill>
        </a:fill>
      </a:tcStyle>
    </a:band1H>
    <a:band2H>
      <a:tcTxStyle/>
      <a:tcStyle>
        <a:tcBdr/>
      </a:tcStyle>
    </a:band2H>
    <a:band1V>
      <a:tcTxStyle/>
      <a:tcStyle>
        <a:tcBdr/>
        <a:fill>
          <a:solidFill>
            <a:srgbClr val="CDD8FB"/>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1620"/>
        <p:guide pos="288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ko Niinimaki" userId="S::marko.n@chula.ac.th::ab6f4332-a5c8-47a0-b00f-a2f262e28e4b" providerId="AD" clId="Web-{5C2AA1A3-EC3F-40D9-A53A-647CB4DCD2A8}"/>
    <pc:docChg chg="modSld">
      <pc:chgData name="Marko Niinimaki" userId="S::marko.n@chula.ac.th::ab6f4332-a5c8-47a0-b00f-a2f262e28e4b" providerId="AD" clId="Web-{5C2AA1A3-EC3F-40D9-A53A-647CB4DCD2A8}" dt="2023-08-22T02:38:18.528" v="16" actId="20577"/>
      <pc:docMkLst>
        <pc:docMk/>
      </pc:docMkLst>
      <pc:sldChg chg="modSp">
        <pc:chgData name="Marko Niinimaki" userId="S::marko.n@chula.ac.th::ab6f4332-a5c8-47a0-b00f-a2f262e28e4b" providerId="AD" clId="Web-{5C2AA1A3-EC3F-40D9-A53A-647CB4DCD2A8}" dt="2023-08-22T01:42:59.172" v="15" actId="20577"/>
        <pc:sldMkLst>
          <pc:docMk/>
          <pc:sldMk cId="0" sldId="256"/>
        </pc:sldMkLst>
        <pc:spChg chg="mod">
          <ac:chgData name="Marko Niinimaki" userId="S::marko.n@chula.ac.th::ab6f4332-a5c8-47a0-b00f-a2f262e28e4b" providerId="AD" clId="Web-{5C2AA1A3-EC3F-40D9-A53A-647CB4DCD2A8}" dt="2023-08-22T01:42:59.172" v="15" actId="20577"/>
          <ac:spMkLst>
            <pc:docMk/>
            <pc:sldMk cId="0" sldId="256"/>
            <ac:spMk id="55" creationId="{00000000-0000-0000-0000-000000000000}"/>
          </ac:spMkLst>
        </pc:spChg>
      </pc:sldChg>
      <pc:sldChg chg="modSp">
        <pc:chgData name="Marko Niinimaki" userId="S::marko.n@chula.ac.th::ab6f4332-a5c8-47a0-b00f-a2f262e28e4b" providerId="AD" clId="Web-{5C2AA1A3-EC3F-40D9-A53A-647CB4DCD2A8}" dt="2023-08-22T02:38:18.528" v="16" actId="20577"/>
        <pc:sldMkLst>
          <pc:docMk/>
          <pc:sldMk cId="0" sldId="257"/>
        </pc:sldMkLst>
        <pc:spChg chg="mod">
          <ac:chgData name="Marko Niinimaki" userId="S::marko.n@chula.ac.th::ab6f4332-a5c8-47a0-b00f-a2f262e28e4b" providerId="AD" clId="Web-{5C2AA1A3-EC3F-40D9-A53A-647CB4DCD2A8}" dt="2023-08-22T02:38:18.528" v="16" actId="20577"/>
          <ac:spMkLst>
            <pc:docMk/>
            <pc:sldMk cId="0" sldId="257"/>
            <ac:spMk id="61" creationId="{00000000-0000-0000-0000-000000000000}"/>
          </ac:spMkLst>
        </pc:spChg>
      </pc:sldChg>
      <pc:sldChg chg="modSp">
        <pc:chgData name="Marko Niinimaki" userId="S::marko.n@chula.ac.th::ab6f4332-a5c8-47a0-b00f-a2f262e28e4b" providerId="AD" clId="Web-{5C2AA1A3-EC3F-40D9-A53A-647CB4DCD2A8}" dt="2023-08-22T01:07:46.640" v="6" actId="20577"/>
        <pc:sldMkLst>
          <pc:docMk/>
          <pc:sldMk cId="0" sldId="265"/>
        </pc:sldMkLst>
        <pc:spChg chg="mod">
          <ac:chgData name="Marko Niinimaki" userId="S::marko.n@chula.ac.th::ab6f4332-a5c8-47a0-b00f-a2f262e28e4b" providerId="AD" clId="Web-{5C2AA1A3-EC3F-40D9-A53A-647CB4DCD2A8}" dt="2023-08-22T01:07:46.640" v="6" actId="20577"/>
          <ac:spMkLst>
            <pc:docMk/>
            <pc:sldMk cId="0" sldId="265"/>
            <ac:spMk id="112" creationId="{00000000-0000-0000-0000-000000000000}"/>
          </ac:spMkLst>
        </pc:spChg>
      </pc:sldChg>
    </pc:docChg>
  </pc:docChgLst>
  <pc:docChgLst>
    <pc:chgData name="Marko Niinimaki" userId="S::marko.n@chula.ac.th::ab6f4332-a5c8-47a0-b00f-a2f262e28e4b" providerId="AD" clId="Web-{4C07A6BC-58D4-4A22-A46C-1839D2ED1554}"/>
    <pc:docChg chg="addSld modSld">
      <pc:chgData name="Marko Niinimaki" userId="S::marko.n@chula.ac.th::ab6f4332-a5c8-47a0-b00f-a2f262e28e4b" providerId="AD" clId="Web-{4C07A6BC-58D4-4A22-A46C-1839D2ED1554}" dt="2023-08-21T09:16:01.452" v="122" actId="1076"/>
      <pc:docMkLst>
        <pc:docMk/>
      </pc:docMkLst>
      <pc:sldChg chg="modSp">
        <pc:chgData name="Marko Niinimaki" userId="S::marko.n@chula.ac.th::ab6f4332-a5c8-47a0-b00f-a2f262e28e4b" providerId="AD" clId="Web-{4C07A6BC-58D4-4A22-A46C-1839D2ED1554}" dt="2023-08-21T09:01:41.121" v="33" actId="20577"/>
        <pc:sldMkLst>
          <pc:docMk/>
          <pc:sldMk cId="0" sldId="257"/>
        </pc:sldMkLst>
        <pc:spChg chg="mod">
          <ac:chgData name="Marko Niinimaki" userId="S::marko.n@chula.ac.th::ab6f4332-a5c8-47a0-b00f-a2f262e28e4b" providerId="AD" clId="Web-{4C07A6BC-58D4-4A22-A46C-1839D2ED1554}" dt="2023-08-21T09:01:41.121" v="33" actId="20577"/>
          <ac:spMkLst>
            <pc:docMk/>
            <pc:sldMk cId="0" sldId="257"/>
            <ac:spMk id="61" creationId="{00000000-0000-0000-0000-000000000000}"/>
          </ac:spMkLst>
        </pc:spChg>
      </pc:sldChg>
      <pc:sldChg chg="modSp">
        <pc:chgData name="Marko Niinimaki" userId="S::marko.n@chula.ac.th::ab6f4332-a5c8-47a0-b00f-a2f262e28e4b" providerId="AD" clId="Web-{4C07A6BC-58D4-4A22-A46C-1839D2ED1554}" dt="2023-08-21T09:06:58.502" v="86" actId="20577"/>
        <pc:sldMkLst>
          <pc:docMk/>
          <pc:sldMk cId="0" sldId="258"/>
        </pc:sldMkLst>
        <pc:spChg chg="mod">
          <ac:chgData name="Marko Niinimaki" userId="S::marko.n@chula.ac.th::ab6f4332-a5c8-47a0-b00f-a2f262e28e4b" providerId="AD" clId="Web-{4C07A6BC-58D4-4A22-A46C-1839D2ED1554}" dt="2023-08-21T09:06:58.502" v="86" actId="20577"/>
          <ac:spMkLst>
            <pc:docMk/>
            <pc:sldMk cId="0" sldId="258"/>
            <ac:spMk id="67" creationId="{00000000-0000-0000-0000-000000000000}"/>
          </ac:spMkLst>
        </pc:spChg>
      </pc:sldChg>
      <pc:sldChg chg="addSp modSp">
        <pc:chgData name="Marko Niinimaki" userId="S::marko.n@chula.ac.th::ab6f4332-a5c8-47a0-b00f-a2f262e28e4b" providerId="AD" clId="Web-{4C07A6BC-58D4-4A22-A46C-1839D2ED1554}" dt="2023-08-21T09:16:01.452" v="122" actId="1076"/>
        <pc:sldMkLst>
          <pc:docMk/>
          <pc:sldMk cId="0" sldId="263"/>
        </pc:sldMkLst>
        <pc:spChg chg="mod">
          <ac:chgData name="Marko Niinimaki" userId="S::marko.n@chula.ac.th::ab6f4332-a5c8-47a0-b00f-a2f262e28e4b" providerId="AD" clId="Web-{4C07A6BC-58D4-4A22-A46C-1839D2ED1554}" dt="2023-08-21T09:15:54.483" v="120" actId="20577"/>
          <ac:spMkLst>
            <pc:docMk/>
            <pc:sldMk cId="0" sldId="263"/>
            <ac:spMk id="97" creationId="{00000000-0000-0000-0000-000000000000}"/>
          </ac:spMkLst>
        </pc:spChg>
        <pc:picChg chg="add mod">
          <ac:chgData name="Marko Niinimaki" userId="S::marko.n@chula.ac.th::ab6f4332-a5c8-47a0-b00f-a2f262e28e4b" providerId="AD" clId="Web-{4C07A6BC-58D4-4A22-A46C-1839D2ED1554}" dt="2023-08-21T09:16:01.452" v="122" actId="1076"/>
          <ac:picMkLst>
            <pc:docMk/>
            <pc:sldMk cId="0" sldId="263"/>
            <ac:picMk id="2" creationId="{8278EC24-183A-F8DF-7473-ADFEADFFBC93}"/>
          </ac:picMkLst>
        </pc:picChg>
      </pc:sldChg>
      <pc:sldChg chg="modSp add replId">
        <pc:chgData name="Marko Niinimaki" userId="S::marko.n@chula.ac.th::ab6f4332-a5c8-47a0-b00f-a2f262e28e4b" providerId="AD" clId="Web-{4C07A6BC-58D4-4A22-A46C-1839D2ED1554}" dt="2023-08-21T09:04:07.889" v="81" actId="14100"/>
        <pc:sldMkLst>
          <pc:docMk/>
          <pc:sldMk cId="1162769927" sldId="266"/>
        </pc:sldMkLst>
        <pc:spChg chg="mod">
          <ac:chgData name="Marko Niinimaki" userId="S::marko.n@chula.ac.th::ab6f4332-a5c8-47a0-b00f-a2f262e28e4b" providerId="AD" clId="Web-{4C07A6BC-58D4-4A22-A46C-1839D2ED1554}" dt="2023-08-21T09:04:07.889" v="81" actId="14100"/>
          <ac:spMkLst>
            <pc:docMk/>
            <pc:sldMk cId="1162769927" sldId="266"/>
            <ac:spMk id="61"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Google DB</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13ffb9aeec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13ffb9aeec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13ffb9aeec7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13ffb9aeec7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2754053318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754053318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2754053318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754053318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042378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1427a04b379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1427a04b37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2754053318b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0" name="Google Shape;70;g2754053318b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13e23b8a5b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13e23b8a5b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13f99f53c4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13f99f53c4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13fdd9e58d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13fdd9e58d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13e23b8a604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13e23b8a604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hyperlink" Target="https://www.youtube.com/watch?v=N_VmerNUJwI" TargetMode="External"/><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www.youtube.com/watch?v=D-k-h0GuFmE"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hyperlink" Target="https://www.youtube.com/watch?v=W2Z7fbCLSTw"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hyperlink" Target="http://localhost/" TargetMode="External"/><Relationship Id="rId7"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2.png"/><Relationship Id="rId5" Type="http://schemas.openxmlformats.org/officeDocument/2006/relationships/hyperlink" Target="https://www.uniformserver.com/" TargetMode="External"/><Relationship Id="rId4" Type="http://schemas.openxmlformats.org/officeDocument/2006/relationships/hyperlink" Target="http://localhost:80/"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Data Structures/Big Data 3</a:t>
            </a:r>
            <a:endParaRPr/>
          </a:p>
        </p:txBody>
      </p:sp>
      <p:sp>
        <p:nvSpPr>
          <p:cNvPr id="55" name="Google Shape;55;p13"/>
          <p:cNvSpPr txBox="1">
            <a:spLocks noGrp="1"/>
          </p:cNvSpPr>
          <p:nvPr>
            <p:ph type="subTitle" idx="1"/>
          </p:nvPr>
        </p:nvSpPr>
        <p:spPr>
          <a:xfrm>
            <a:off x="311700" y="2834125"/>
            <a:ext cx="8520600" cy="205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dirty="0"/>
              <a:t>Chulalongkorn University</a:t>
            </a:r>
            <a:endParaRPr/>
          </a:p>
          <a:p>
            <a:pPr marL="0" lvl="0" indent="0" algn="ctr" rtl="0">
              <a:spcBef>
                <a:spcPts val="0"/>
              </a:spcBef>
              <a:spcAft>
                <a:spcPts val="0"/>
              </a:spcAft>
              <a:buNone/>
            </a:pPr>
            <a:r>
              <a:rPr lang="en" dirty="0"/>
              <a:t>School of Integrated Innovation</a:t>
            </a:r>
            <a:endParaRPr/>
          </a:p>
          <a:p>
            <a:pPr marL="0" lvl="0" indent="0" algn="ctr" rtl="0">
              <a:spcBef>
                <a:spcPts val="0"/>
              </a:spcBef>
              <a:spcAft>
                <a:spcPts val="0"/>
              </a:spcAft>
              <a:buNone/>
            </a:pPr>
            <a:r>
              <a:rPr lang="en" dirty="0"/>
              <a:t>Fall 2023</a:t>
            </a:r>
            <a:endParaRPr dirty="0"/>
          </a:p>
          <a:p>
            <a:pPr marL="0" indent="0"/>
            <a:r>
              <a:rPr lang="en" dirty="0"/>
              <a:t>Marko </a:t>
            </a:r>
            <a:r>
              <a:rPr lang="en" dirty="0" err="1"/>
              <a:t>Niinimaki</a:t>
            </a:r>
            <a:r>
              <a:rPr lang="en" dirty="0"/>
              <a:t>, marko.n@chula.ac.th</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Mobile Applications</a:t>
            </a:r>
            <a:endParaRPr/>
          </a:p>
        </p:txBody>
      </p:sp>
      <p:sp>
        <p:nvSpPr>
          <p:cNvPr id="104" name="Google Shape;104;p21"/>
          <p:cNvSpPr txBox="1">
            <a:spLocks noGrp="1"/>
          </p:cNvSpPr>
          <p:nvPr>
            <p:ph type="body" idx="1"/>
          </p:nvPr>
        </p:nvSpPr>
        <p:spPr>
          <a:xfrm>
            <a:off x="311700" y="1152475"/>
            <a:ext cx="4648800" cy="3894300"/>
          </a:xfrm>
          <a:prstGeom prst="rect">
            <a:avLst/>
          </a:prstGeom>
        </p:spPr>
        <p:txBody>
          <a:bodyPr spcFirstLastPara="1" wrap="square" lIns="91425" tIns="91425" rIns="91425" bIns="91425" anchor="t" anchorCtr="0">
            <a:normAutofit lnSpcReduction="20000"/>
          </a:bodyPr>
          <a:lstStyle/>
          <a:p>
            <a:pPr marL="0" lvl="0" indent="0" algn="l" rtl="0">
              <a:spcBef>
                <a:spcPts val="0"/>
              </a:spcBef>
              <a:spcAft>
                <a:spcPts val="0"/>
              </a:spcAft>
              <a:buNone/>
            </a:pPr>
            <a:r>
              <a:rPr lang="en"/>
              <a:t>Mostly the same principle as WWW, unless your mobile app never communicates outside the device (a calculator app can be like that).</a:t>
            </a:r>
            <a:endParaRPr/>
          </a:p>
          <a:p>
            <a:pPr marL="0" lvl="0" indent="0" algn="l" rtl="0">
              <a:spcBef>
                <a:spcPts val="1200"/>
              </a:spcBef>
              <a:spcAft>
                <a:spcPts val="0"/>
              </a:spcAft>
              <a:buNone/>
            </a:pPr>
            <a:r>
              <a:rPr lang="en"/>
              <a:t>For applications that communicate the application that you see is called the frontend and the server where it gets it data is called the backend. The frontend is practically a web server that responds to requests..</a:t>
            </a:r>
            <a:endParaRPr/>
          </a:p>
          <a:p>
            <a:pPr marL="0" lvl="0" indent="0" algn="l" rtl="0">
              <a:spcBef>
                <a:spcPts val="1200"/>
              </a:spcBef>
              <a:spcAft>
                <a:spcPts val="1200"/>
              </a:spcAft>
              <a:buNone/>
            </a:pPr>
            <a:r>
              <a:rPr lang="en"/>
              <a:t>But the responses are very often structured data in the JSON format. The application parses the data and displays parts of it.</a:t>
            </a:r>
            <a:endParaRPr/>
          </a:p>
        </p:txBody>
      </p:sp>
      <p:pic>
        <p:nvPicPr>
          <p:cNvPr id="105" name="Google Shape;105;p21"/>
          <p:cNvPicPr preferRelativeResize="0"/>
          <p:nvPr/>
        </p:nvPicPr>
        <p:blipFill>
          <a:blip r:embed="rId3">
            <a:alphaModFix/>
          </a:blip>
          <a:stretch>
            <a:fillRect/>
          </a:stretch>
        </p:blipFill>
        <p:spPr>
          <a:xfrm>
            <a:off x="5112900" y="1170125"/>
            <a:ext cx="1765495" cy="3820974"/>
          </a:xfrm>
          <a:prstGeom prst="rect">
            <a:avLst/>
          </a:prstGeom>
          <a:noFill/>
          <a:ln>
            <a:noFill/>
          </a:ln>
        </p:spPr>
      </p:pic>
      <p:sp>
        <p:nvSpPr>
          <p:cNvPr id="106" name="Google Shape;106;p21"/>
          <p:cNvSpPr txBox="1"/>
          <p:nvPr/>
        </p:nvSpPr>
        <p:spPr>
          <a:xfrm>
            <a:off x="7091150" y="1248225"/>
            <a:ext cx="1947600" cy="169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A server (backend) at Amazon has all the article data and sends e.g. Healthcare articles if the user selects the Healthcare button in the frontend.</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What next..</a:t>
            </a:r>
            <a:endParaRPr/>
          </a:p>
        </p:txBody>
      </p:sp>
      <p:sp>
        <p:nvSpPr>
          <p:cNvPr id="112" name="Google Shape;112;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Our labs this week:</a:t>
            </a:r>
            <a:endParaRPr dirty="0"/>
          </a:p>
          <a:p>
            <a:pPr marL="0" lvl="0" indent="0" algn="l" rtl="0">
              <a:spcBef>
                <a:spcPts val="1200"/>
              </a:spcBef>
              <a:spcAft>
                <a:spcPts val="0"/>
              </a:spcAft>
              <a:buNone/>
            </a:pPr>
            <a:r>
              <a:rPr lang="en" dirty="0"/>
              <a:t>Google + data + web.</a:t>
            </a:r>
            <a:endParaRPr dirty="0"/>
          </a:p>
          <a:p>
            <a:pPr marL="0" lvl="0" indent="0" algn="l" rtl="0">
              <a:spcBef>
                <a:spcPts val="1200"/>
              </a:spcBef>
              <a:spcAft>
                <a:spcPts val="1200"/>
              </a:spcAft>
              <a:buNone/>
            </a:pPr>
            <a:r>
              <a:rPr lang="en" dirty="0"/>
              <a:t>How about web + databases? A typical way to build a database enabled web application is called LAMP (or a LAMP stack): </a:t>
            </a:r>
            <a:r>
              <a:rPr lang="en" u="sng" dirty="0">
                <a:solidFill>
                  <a:schemeClr val="hlink"/>
                </a:solidFill>
                <a:hlinkClick r:id="rId3">
                  <a:extLst>
                    <a:ext uri="{A12FA001-AC4F-418D-AE19-62706E023703}">
                      <ahyp:hlinkClr xmlns:ahyp="http://schemas.microsoft.com/office/drawing/2018/hyperlinkcolor" val="tx"/>
                    </a:ext>
                  </a:extLst>
                </a:hlinkClick>
              </a:rPr>
              <a:t>https://www.youtube.com/watch?v=N_VmerNUJwI</a:t>
            </a:r>
            <a:endParaRPr dirty="0">
              <a:solidFill>
                <a:schemeClr val="hlink"/>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From last week</a:t>
            </a:r>
            <a:endParaRPr/>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indent="0">
              <a:buNone/>
            </a:pPr>
            <a:r>
              <a:rPr lang="en" dirty="0"/>
              <a:t>Storing data in files. What are files like (examples of text and binary files). Let's not forget that programs (executable files) are files, too! Including your computer's </a:t>
            </a:r>
            <a:r>
              <a:rPr lang="en"/>
              <a:t>operating system. </a:t>
            </a:r>
            <a:endParaRPr dirty="0"/>
          </a:p>
          <a:p>
            <a:pPr marL="0" lvl="0" indent="0" algn="l" rtl="0">
              <a:spcBef>
                <a:spcPts val="1200"/>
              </a:spcBef>
              <a:spcAft>
                <a:spcPts val="0"/>
              </a:spcAft>
              <a:buNone/>
            </a:pPr>
            <a:r>
              <a:rPr lang="en" dirty="0"/>
              <a:t>Sorting: We found out the selection sort is not very good with lots of data. Time complexity O(n</a:t>
            </a:r>
            <a:r>
              <a:rPr lang="en" baseline="30000" dirty="0"/>
              <a:t>2</a:t>
            </a:r>
            <a:r>
              <a:rPr lang="en" dirty="0"/>
              <a:t>). But there are faster methods, O(n * log n).</a:t>
            </a:r>
            <a:endParaRPr dirty="0"/>
          </a:p>
          <a:p>
            <a:pPr marL="0" lvl="0" indent="0" algn="l" rtl="0">
              <a:spcBef>
                <a:spcPts val="1200"/>
              </a:spcBef>
              <a:spcAft>
                <a:spcPts val="0"/>
              </a:spcAft>
              <a:buNone/>
            </a:pPr>
            <a:r>
              <a:rPr lang="en" dirty="0"/>
              <a:t>Example: 10 000 elements. An O(n</a:t>
            </a:r>
            <a:r>
              <a:rPr lang="en" baseline="30000" dirty="0"/>
              <a:t>2</a:t>
            </a:r>
            <a:r>
              <a:rPr lang="en" dirty="0"/>
              <a:t>) would need 10 000 x 10 000 operations to sort. An O(n * log n) much less. What is log</a:t>
            </a:r>
            <a:r>
              <a:rPr lang="en" baseline="-25000" dirty="0"/>
              <a:t>2</a:t>
            </a:r>
            <a:r>
              <a:rPr lang="en" dirty="0"/>
              <a:t> of 10 000?</a:t>
            </a:r>
            <a:endParaRPr dirty="0"/>
          </a:p>
          <a:p>
            <a:pPr marL="0" lvl="0" indent="0" algn="l" rtl="0">
              <a:spcBef>
                <a:spcPts val="1200"/>
              </a:spcBef>
              <a:spcAft>
                <a:spcPts val="1200"/>
              </a:spcAft>
              <a:buNone/>
            </a:pPr>
            <a:r>
              <a:rPr lang="en" dirty="0"/>
              <a:t>Assignment feedback: Most frequent word, CSV files.</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From last week</a:t>
            </a:r>
            <a:endParaRPr/>
          </a:p>
        </p:txBody>
      </p:sp>
      <p:sp>
        <p:nvSpPr>
          <p:cNvPr id="61" name="Google Shape;61;p14"/>
          <p:cNvSpPr txBox="1">
            <a:spLocks noGrp="1"/>
          </p:cNvSpPr>
          <p:nvPr>
            <p:ph type="body" idx="1"/>
          </p:nvPr>
        </p:nvSpPr>
        <p:spPr>
          <a:xfrm>
            <a:off x="311700" y="926698"/>
            <a:ext cx="8661710" cy="4037288"/>
          </a:xfrm>
          <a:prstGeom prst="rect">
            <a:avLst/>
          </a:prstGeom>
        </p:spPr>
        <p:txBody>
          <a:bodyPr spcFirstLastPara="1" wrap="square" lIns="91425" tIns="91425" rIns="91425" bIns="91425" anchor="t" anchorCtr="0">
            <a:normAutofit fontScale="62500" lnSpcReduction="20000"/>
          </a:bodyPr>
          <a:lstStyle/>
          <a:p>
            <a:pPr marL="0" indent="0">
              <a:buNone/>
            </a:pPr>
            <a:r>
              <a:rPr lang="en"/>
              <a:t>ChatGPT's word frequency counter. Elegant but we don't need to understand all of it.</a:t>
            </a:r>
            <a:endParaRPr lang="en" dirty="0"/>
          </a:p>
          <a:p>
            <a:pPr>
              <a:lnSpc>
                <a:spcPct val="114999"/>
              </a:lnSpc>
              <a:buNone/>
            </a:pPr>
            <a:r>
              <a:rPr lang="en"/>
              <a:t>from collections import Counter</a:t>
            </a:r>
          </a:p>
          <a:p>
            <a:pPr>
              <a:lnSpc>
                <a:spcPct val="114999"/>
              </a:lnSpc>
              <a:buNone/>
            </a:pPr>
            <a:r>
              <a:rPr lang="en" dirty="0"/>
              <a:t>import re</a:t>
            </a:r>
          </a:p>
          <a:p>
            <a:pPr>
              <a:lnSpc>
                <a:spcPct val="114999"/>
              </a:lnSpc>
              <a:buNone/>
            </a:pPr>
            <a:endParaRPr lang="en"/>
          </a:p>
          <a:p>
            <a:pPr>
              <a:lnSpc>
                <a:spcPct val="114999"/>
              </a:lnSpc>
              <a:buNone/>
            </a:pPr>
            <a:r>
              <a:rPr lang="en" dirty="0"/>
              <a:t>def </a:t>
            </a:r>
            <a:r>
              <a:rPr lang="en" dirty="0" err="1"/>
              <a:t>most_frequent_word</a:t>
            </a:r>
            <a:r>
              <a:rPr lang="en" dirty="0"/>
              <a:t>(</a:t>
            </a:r>
            <a:r>
              <a:rPr lang="en" dirty="0" err="1"/>
              <a:t>file_path</a:t>
            </a:r>
            <a:r>
              <a:rPr lang="en" dirty="0"/>
              <a:t>):</a:t>
            </a:r>
          </a:p>
          <a:p>
            <a:pPr>
              <a:lnSpc>
                <a:spcPct val="114999"/>
              </a:lnSpc>
              <a:buNone/>
            </a:pPr>
            <a:r>
              <a:rPr lang="en" dirty="0"/>
              <a:t>    with open(</a:t>
            </a:r>
            <a:r>
              <a:rPr lang="en" dirty="0" err="1"/>
              <a:t>file_path</a:t>
            </a:r>
            <a:r>
              <a:rPr lang="en" dirty="0"/>
              <a:t>, 'r') as file:</a:t>
            </a:r>
          </a:p>
          <a:p>
            <a:pPr>
              <a:lnSpc>
                <a:spcPct val="114999"/>
              </a:lnSpc>
              <a:buNone/>
            </a:pPr>
            <a:r>
              <a:rPr lang="en" dirty="0"/>
              <a:t>        content = </a:t>
            </a:r>
            <a:r>
              <a:rPr lang="en" dirty="0" err="1"/>
              <a:t>file.read</a:t>
            </a:r>
            <a:r>
              <a:rPr lang="en" dirty="0"/>
              <a:t>()</a:t>
            </a:r>
          </a:p>
          <a:p>
            <a:pPr>
              <a:lnSpc>
                <a:spcPct val="114999"/>
              </a:lnSpc>
              <a:buNone/>
            </a:pPr>
            <a:endParaRPr lang="en"/>
          </a:p>
          <a:p>
            <a:pPr>
              <a:lnSpc>
                <a:spcPct val="114999"/>
              </a:lnSpc>
              <a:buNone/>
            </a:pPr>
            <a:r>
              <a:rPr lang="en" dirty="0"/>
              <a:t>    # Remove punctuation and convert to lowercase</a:t>
            </a:r>
          </a:p>
          <a:p>
            <a:pPr>
              <a:lnSpc>
                <a:spcPct val="114999"/>
              </a:lnSpc>
              <a:buNone/>
            </a:pPr>
            <a:r>
              <a:rPr lang="en" dirty="0"/>
              <a:t>    </a:t>
            </a:r>
            <a:r>
              <a:rPr lang="en" dirty="0" err="1"/>
              <a:t>cleaned_content</a:t>
            </a:r>
            <a:r>
              <a:rPr lang="en" dirty="0"/>
              <a:t> = </a:t>
            </a:r>
            <a:r>
              <a:rPr lang="en" dirty="0" err="1"/>
              <a:t>re.sub</a:t>
            </a:r>
            <a:r>
              <a:rPr lang="en" dirty="0"/>
              <a:t>(r'[^\w\s]', '', content).lower()</a:t>
            </a:r>
          </a:p>
          <a:p>
            <a:pPr>
              <a:lnSpc>
                <a:spcPct val="114999"/>
              </a:lnSpc>
              <a:buNone/>
            </a:pPr>
            <a:endParaRPr lang="en"/>
          </a:p>
          <a:p>
            <a:pPr>
              <a:lnSpc>
                <a:spcPct val="114999"/>
              </a:lnSpc>
              <a:buNone/>
            </a:pPr>
            <a:r>
              <a:rPr lang="en" dirty="0"/>
              <a:t>    words = </a:t>
            </a:r>
            <a:r>
              <a:rPr lang="en" dirty="0" err="1"/>
              <a:t>cleaned_content.split</a:t>
            </a:r>
            <a:r>
              <a:rPr lang="en" dirty="0"/>
              <a:t>()</a:t>
            </a:r>
          </a:p>
          <a:p>
            <a:pPr>
              <a:lnSpc>
                <a:spcPct val="114999"/>
              </a:lnSpc>
              <a:buNone/>
            </a:pPr>
            <a:r>
              <a:rPr lang="en" dirty="0"/>
              <a:t>    </a:t>
            </a:r>
            <a:r>
              <a:rPr lang="en" dirty="0" err="1"/>
              <a:t>word_counts</a:t>
            </a:r>
            <a:r>
              <a:rPr lang="en" dirty="0"/>
              <a:t> = Counter(words)</a:t>
            </a:r>
          </a:p>
          <a:p>
            <a:pPr>
              <a:lnSpc>
                <a:spcPct val="114999"/>
              </a:lnSpc>
              <a:buNone/>
            </a:pPr>
            <a:endParaRPr lang="en"/>
          </a:p>
          <a:p>
            <a:pPr>
              <a:lnSpc>
                <a:spcPct val="114999"/>
              </a:lnSpc>
              <a:buNone/>
            </a:pPr>
            <a:r>
              <a:rPr lang="en" dirty="0"/>
              <a:t>    </a:t>
            </a:r>
            <a:r>
              <a:rPr lang="en" dirty="0" err="1"/>
              <a:t>most_common_word</a:t>
            </a:r>
            <a:r>
              <a:rPr lang="en" dirty="0"/>
              <a:t>, </a:t>
            </a:r>
            <a:r>
              <a:rPr lang="en" dirty="0" err="1"/>
              <a:t>most_common_count</a:t>
            </a:r>
            <a:r>
              <a:rPr lang="en" dirty="0"/>
              <a:t> = </a:t>
            </a:r>
            <a:r>
              <a:rPr lang="en" dirty="0" err="1"/>
              <a:t>word_counts.most_common</a:t>
            </a:r>
            <a:r>
              <a:rPr lang="en" dirty="0"/>
              <a:t>(1)[0]</a:t>
            </a:r>
          </a:p>
          <a:p>
            <a:pPr>
              <a:lnSpc>
                <a:spcPct val="114999"/>
              </a:lnSpc>
              <a:buNone/>
            </a:pPr>
            <a:endParaRPr lang="en"/>
          </a:p>
          <a:p>
            <a:pPr>
              <a:lnSpc>
                <a:spcPct val="114999"/>
              </a:lnSpc>
              <a:buNone/>
            </a:pPr>
            <a:r>
              <a:rPr lang="en" dirty="0"/>
              <a:t>    return </a:t>
            </a:r>
            <a:r>
              <a:rPr lang="en" dirty="0" err="1"/>
              <a:t>most_common_word</a:t>
            </a:r>
            <a:r>
              <a:rPr lang="en" dirty="0"/>
              <a:t>, </a:t>
            </a:r>
            <a:r>
              <a:rPr lang="en" dirty="0" err="1"/>
              <a:t>most_common_count</a:t>
            </a:r>
          </a:p>
          <a:p>
            <a:pPr>
              <a:lnSpc>
                <a:spcPct val="114999"/>
              </a:lnSpc>
              <a:buNone/>
            </a:pPr>
            <a:endParaRPr lang="en"/>
          </a:p>
          <a:p>
            <a:pPr>
              <a:lnSpc>
                <a:spcPct val="114999"/>
              </a:lnSpc>
              <a:buNone/>
            </a:pPr>
            <a:r>
              <a:rPr lang="en" dirty="0" err="1"/>
              <a:t>file_path</a:t>
            </a:r>
            <a:r>
              <a:rPr lang="en" dirty="0"/>
              <a:t> = 'lorem.txt'</a:t>
            </a:r>
          </a:p>
          <a:p>
            <a:pPr>
              <a:lnSpc>
                <a:spcPct val="114999"/>
              </a:lnSpc>
              <a:buNone/>
            </a:pPr>
            <a:r>
              <a:rPr lang="en" dirty="0" err="1"/>
              <a:t>most_common_word</a:t>
            </a:r>
            <a:r>
              <a:rPr lang="en" dirty="0"/>
              <a:t>, </a:t>
            </a:r>
            <a:r>
              <a:rPr lang="en" dirty="0" err="1"/>
              <a:t>most_common_count</a:t>
            </a:r>
            <a:r>
              <a:rPr lang="en" dirty="0"/>
              <a:t> = </a:t>
            </a:r>
            <a:r>
              <a:rPr lang="en" dirty="0" err="1"/>
              <a:t>most_frequent_word</a:t>
            </a:r>
            <a:r>
              <a:rPr lang="en" dirty="0"/>
              <a:t>(</a:t>
            </a:r>
            <a:r>
              <a:rPr lang="en" dirty="0" err="1"/>
              <a:t>file_path</a:t>
            </a:r>
            <a:r>
              <a:rPr lang="en" dirty="0"/>
              <a:t>)</a:t>
            </a:r>
          </a:p>
          <a:p>
            <a:pPr>
              <a:lnSpc>
                <a:spcPct val="114999"/>
              </a:lnSpc>
              <a:buNone/>
            </a:pPr>
            <a:endParaRPr lang="en"/>
          </a:p>
          <a:p>
            <a:pPr marL="0" indent="0">
              <a:lnSpc>
                <a:spcPct val="114999"/>
              </a:lnSpc>
              <a:buNone/>
            </a:pPr>
            <a:r>
              <a:rPr lang="en" dirty="0"/>
              <a:t>print(</a:t>
            </a:r>
            <a:r>
              <a:rPr lang="en" dirty="0" err="1"/>
              <a:t>f"The</a:t>
            </a:r>
            <a:r>
              <a:rPr lang="en" dirty="0"/>
              <a:t> most frequent word is '{</a:t>
            </a:r>
            <a:r>
              <a:rPr lang="en" dirty="0" err="1"/>
              <a:t>most_common_word</a:t>
            </a:r>
            <a:r>
              <a:rPr lang="en" dirty="0"/>
              <a:t>}' with a count of {</a:t>
            </a:r>
            <a:r>
              <a:rPr lang="en" dirty="0" err="1"/>
              <a:t>most_common_count</a:t>
            </a:r>
            <a:r>
              <a:rPr lang="en" dirty="0"/>
              <a:t>}.")</a:t>
            </a:r>
          </a:p>
        </p:txBody>
      </p:sp>
    </p:spTree>
    <p:extLst>
      <p:ext uri="{BB962C8B-B14F-4D97-AF65-F5344CB8AC3E}">
        <p14:creationId xmlns:p14="http://schemas.microsoft.com/office/powerpoint/2010/main" val="11627699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Today’s main topics</a:t>
            </a:r>
            <a:endParaRPr/>
          </a:p>
        </p:txBody>
      </p:sp>
      <p:sp>
        <p:nvSpPr>
          <p:cNvPr id="67" name="Google Shape;67;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dirty="0"/>
              <a:t>What if we have so much data we cannot fit it in the memory?</a:t>
            </a:r>
            <a:endParaRPr/>
          </a:p>
          <a:p>
            <a:pPr marL="0" lvl="0" indent="0" algn="l" rtl="0">
              <a:spcBef>
                <a:spcPts val="1200"/>
              </a:spcBef>
              <a:spcAft>
                <a:spcPts val="0"/>
              </a:spcAft>
              <a:buNone/>
            </a:pPr>
            <a:r>
              <a:rPr lang="en" dirty="0"/>
              <a:t>What are database management systems:</a:t>
            </a:r>
            <a:endParaRPr/>
          </a:p>
          <a:p>
            <a:pPr marL="0" indent="0">
              <a:spcBef>
                <a:spcPts val="1200"/>
              </a:spcBef>
              <a:buNone/>
            </a:pPr>
            <a:r>
              <a:rPr lang="en" u="sng" dirty="0">
                <a:solidFill>
                  <a:schemeClr val="hlink"/>
                </a:solidFill>
                <a:hlinkClick r:id="rId3">
                  <a:extLst>
                    <a:ext uri="{A12FA001-AC4F-418D-AE19-62706E023703}">
                      <ahyp:hlinkClr xmlns:ahyp="http://schemas.microsoft.com/office/drawing/2018/hyperlinkcolor" val="tx"/>
                    </a:ext>
                  </a:extLst>
                </a:hlinkClick>
              </a:rPr>
              <a:t>https://www.youtube.com/watch?v=D-k-h0GuFmE</a:t>
            </a:r>
            <a:r>
              <a:rPr lang="en" dirty="0"/>
              <a:t> (-&gt; 7 min </a:t>
            </a:r>
            <a:r>
              <a:rPr lang="en" dirty="0" err="1"/>
              <a:t>min</a:t>
            </a:r>
            <a:r>
              <a:rPr lang="en" dirty="0"/>
              <a:t>, Stanford)</a:t>
            </a:r>
            <a:endParaRPr dirty="0"/>
          </a:p>
          <a:p>
            <a:pPr marL="0" lvl="0" indent="0" algn="l" rtl="0">
              <a:spcBef>
                <a:spcPts val="1200"/>
              </a:spcBef>
              <a:spcAft>
                <a:spcPts val="0"/>
              </a:spcAft>
              <a:buNone/>
            </a:pPr>
            <a:r>
              <a:rPr lang="en" dirty="0"/>
              <a:t>Different </a:t>
            </a:r>
            <a:r>
              <a:rPr lang="en" dirty="0" err="1"/>
              <a:t>flavours</a:t>
            </a:r>
            <a:r>
              <a:rPr lang="en" dirty="0"/>
              <a:t> of databases:</a:t>
            </a:r>
            <a:endParaRPr/>
          </a:p>
          <a:p>
            <a:pPr marL="0" lvl="0" indent="0" algn="l" rtl="0">
              <a:spcBef>
                <a:spcPts val="1200"/>
              </a:spcBef>
              <a:spcAft>
                <a:spcPts val="0"/>
              </a:spcAft>
              <a:buNone/>
            </a:pPr>
            <a:r>
              <a:rPr lang="en" u="sng" dirty="0">
                <a:solidFill>
                  <a:schemeClr val="hlink"/>
                </a:solidFill>
                <a:hlinkClick r:id="rId4">
                  <a:extLst>
                    <a:ext uri="{A12FA001-AC4F-418D-AE19-62706E023703}">
                      <ahyp:hlinkClr xmlns:ahyp="http://schemas.microsoft.com/office/drawing/2018/hyperlinkcolor" val="tx"/>
                    </a:ext>
                  </a:extLst>
                </a:hlinkClick>
              </a:rPr>
              <a:t>https://www.youtube.com/watch?v=W2Z7fbCLSTw</a:t>
            </a:r>
            <a:r>
              <a:rPr lang="en" dirty="0"/>
              <a:t> (10 min)</a:t>
            </a:r>
            <a:endParaRPr/>
          </a:p>
          <a:p>
            <a:pPr marL="0" lvl="0" indent="0" algn="l" rtl="0">
              <a:spcBef>
                <a:spcPts val="1200"/>
              </a:spcBef>
              <a:spcAft>
                <a:spcPts val="0"/>
              </a:spcAft>
              <a:buNone/>
            </a:pPr>
            <a:r>
              <a:rPr lang="en" dirty="0"/>
              <a:t>Databases in the web 1: Basic WWW technologies.</a:t>
            </a:r>
            <a:endParaRPr/>
          </a:p>
          <a:p>
            <a:pPr marL="0" lvl="0" indent="0" algn="l" rtl="0">
              <a:spcBef>
                <a:spcPts val="1200"/>
              </a:spcBef>
              <a:spcAft>
                <a:spcPts val="1200"/>
              </a:spcAft>
              <a:buNone/>
            </a:pPr>
            <a:r>
              <a:rPr lang="en" dirty="0"/>
              <a:t>A quick demo of a database (time permitting).</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How about searching?</a:t>
            </a:r>
            <a:endParaRPr/>
          </a:p>
        </p:txBody>
      </p:sp>
      <p:sp>
        <p:nvSpPr>
          <p:cNvPr id="73" name="Google Shape;73;p16"/>
          <p:cNvSpPr txBox="1">
            <a:spLocks noGrp="1"/>
          </p:cNvSpPr>
          <p:nvPr>
            <p:ph type="body" idx="1"/>
          </p:nvPr>
        </p:nvSpPr>
        <p:spPr>
          <a:xfrm>
            <a:off x="311700" y="1152475"/>
            <a:ext cx="8520600" cy="3912300"/>
          </a:xfrm>
          <a:prstGeom prst="rect">
            <a:avLst/>
          </a:prstGeom>
          <a:noFill/>
          <a:ln>
            <a:noFill/>
          </a:ln>
        </p:spPr>
        <p:txBody>
          <a:bodyPr spcFirstLastPara="1" wrap="square" lIns="91425" tIns="91425" rIns="91425" bIns="91425" anchor="t" anchorCtr="0">
            <a:normAutofit lnSpcReduction="20000"/>
          </a:bodyPr>
          <a:lstStyle/>
          <a:p>
            <a:pPr marL="114300" lvl="0" indent="0" algn="l" rtl="0">
              <a:lnSpc>
                <a:spcPct val="115000"/>
              </a:lnSpc>
              <a:spcBef>
                <a:spcPts val="0"/>
              </a:spcBef>
              <a:spcAft>
                <a:spcPts val="0"/>
              </a:spcAft>
              <a:buSzPts val="1800"/>
              <a:buNone/>
            </a:pPr>
            <a:r>
              <a:rPr lang="en"/>
              <a:t>You've started an online game studio and your game is a hit! Millions of people play many rounds every day .. but you want to get the users even more hooked.</a:t>
            </a:r>
            <a:endParaRPr/>
          </a:p>
          <a:p>
            <a:pPr marL="114300" lvl="0" indent="0" algn="l" rtl="0">
              <a:lnSpc>
                <a:spcPct val="114999"/>
              </a:lnSpc>
              <a:spcBef>
                <a:spcPts val="0"/>
              </a:spcBef>
              <a:spcAft>
                <a:spcPts val="0"/>
              </a:spcAft>
              <a:buSzPts val="1800"/>
              <a:buNone/>
            </a:pPr>
            <a:r>
              <a:rPr lang="en"/>
              <a:t>You'd like to implement this kind of feature:</a:t>
            </a:r>
            <a:endParaRPr/>
          </a:p>
          <a:p>
            <a:pPr marL="114300" lvl="0" indent="0" algn="l" rtl="0">
              <a:lnSpc>
                <a:spcPct val="114999"/>
              </a:lnSpc>
              <a:spcBef>
                <a:spcPts val="0"/>
              </a:spcBef>
              <a:spcAft>
                <a:spcPts val="0"/>
              </a:spcAft>
              <a:buSzPts val="1800"/>
              <a:buNone/>
            </a:pPr>
            <a:r>
              <a:rPr lang="en"/>
              <a:t>Only registered users can get their top scores in the hall of fame. The hall of fame has currently millions of scores in an ascending order. Many of them are "identical" (the same score). NB: Descending order..</a:t>
            </a:r>
            <a:endParaRPr/>
          </a:p>
          <a:p>
            <a:pPr marL="114300" lvl="0" indent="0" algn="l" rtl="0">
              <a:lnSpc>
                <a:spcPct val="114999"/>
              </a:lnSpc>
              <a:spcBef>
                <a:spcPts val="0"/>
              </a:spcBef>
              <a:spcAft>
                <a:spcPts val="0"/>
              </a:spcAft>
              <a:buSzPts val="1800"/>
              <a:buNone/>
            </a:pPr>
            <a:endParaRPr/>
          </a:p>
          <a:p>
            <a:pPr marL="114300" lvl="0" indent="0" algn="l" rtl="0">
              <a:lnSpc>
                <a:spcPct val="114999"/>
              </a:lnSpc>
              <a:spcBef>
                <a:spcPts val="0"/>
              </a:spcBef>
              <a:spcAft>
                <a:spcPts val="0"/>
              </a:spcAft>
              <a:buSzPts val="1800"/>
              <a:buNone/>
            </a:pPr>
            <a:endParaRPr/>
          </a:p>
          <a:p>
            <a:pPr marL="114300" lvl="0" indent="0" algn="l" rtl="0">
              <a:lnSpc>
                <a:spcPct val="114999"/>
              </a:lnSpc>
              <a:spcBef>
                <a:spcPts val="0"/>
              </a:spcBef>
              <a:spcAft>
                <a:spcPts val="0"/>
              </a:spcAft>
              <a:buSzPts val="1800"/>
              <a:buNone/>
            </a:pPr>
            <a:endParaRPr/>
          </a:p>
          <a:p>
            <a:pPr marL="0" lvl="0" indent="0" algn="l" rtl="0">
              <a:lnSpc>
                <a:spcPct val="114999"/>
              </a:lnSpc>
              <a:spcBef>
                <a:spcPts val="0"/>
              </a:spcBef>
              <a:spcAft>
                <a:spcPts val="0"/>
              </a:spcAft>
              <a:buSzPts val="1800"/>
              <a:buNone/>
            </a:pPr>
            <a:endParaRPr/>
          </a:p>
          <a:p>
            <a:pPr marL="114300" lvl="0" indent="0" algn="l" rtl="0">
              <a:lnSpc>
                <a:spcPct val="114999"/>
              </a:lnSpc>
              <a:spcBef>
                <a:spcPts val="0"/>
              </a:spcBef>
              <a:spcAft>
                <a:spcPts val="0"/>
              </a:spcAft>
              <a:buSzPts val="1800"/>
              <a:buNone/>
            </a:pPr>
            <a:r>
              <a:rPr lang="en"/>
              <a:t>For unregistered users who play your game you'd like to show a message like:</a:t>
            </a:r>
            <a:endParaRPr/>
          </a:p>
          <a:p>
            <a:pPr marL="114300" lvl="0" indent="0" algn="l" rtl="0">
              <a:lnSpc>
                <a:spcPct val="114999"/>
              </a:lnSpc>
              <a:spcBef>
                <a:spcPts val="0"/>
              </a:spcBef>
              <a:spcAft>
                <a:spcPts val="0"/>
              </a:spcAft>
              <a:buSzPts val="1800"/>
              <a:buNone/>
            </a:pPr>
            <a:r>
              <a:rPr lang="en"/>
              <a:t>"If you had registered your score would be in position 6000! Register!" How?</a:t>
            </a:r>
            <a:endParaRPr/>
          </a:p>
          <a:p>
            <a:pPr marL="114300" lvl="0" indent="0" algn="l" rtl="0">
              <a:lnSpc>
                <a:spcPct val="114999"/>
              </a:lnSpc>
              <a:spcBef>
                <a:spcPts val="0"/>
              </a:spcBef>
              <a:spcAft>
                <a:spcPts val="0"/>
              </a:spcAft>
              <a:buSzPts val="1800"/>
              <a:buNone/>
            </a:pPr>
            <a:endParaRPr/>
          </a:p>
        </p:txBody>
      </p:sp>
      <p:graphicFrame>
        <p:nvGraphicFramePr>
          <p:cNvPr id="74" name="Google Shape;74;p16"/>
          <p:cNvGraphicFramePr/>
          <p:nvPr/>
        </p:nvGraphicFramePr>
        <p:xfrm>
          <a:off x="545189" y="2983934"/>
          <a:ext cx="7922750" cy="784300"/>
        </p:xfrm>
        <a:graphic>
          <a:graphicData uri="http://schemas.openxmlformats.org/drawingml/2006/table">
            <a:tbl>
              <a:tblPr firstRow="1" bandRow="1">
                <a:noFill/>
                <a:tableStyleId>{2BB0B71F-A3CD-470E-AA0A-25BC1BC04D60}</a:tableStyleId>
              </a:tblPr>
              <a:tblGrid>
                <a:gridCol w="792275">
                  <a:extLst>
                    <a:ext uri="{9D8B030D-6E8A-4147-A177-3AD203B41FA5}">
                      <a16:colId xmlns:a16="http://schemas.microsoft.com/office/drawing/2014/main" val="20000"/>
                    </a:ext>
                  </a:extLst>
                </a:gridCol>
                <a:gridCol w="792275">
                  <a:extLst>
                    <a:ext uri="{9D8B030D-6E8A-4147-A177-3AD203B41FA5}">
                      <a16:colId xmlns:a16="http://schemas.microsoft.com/office/drawing/2014/main" val="20001"/>
                    </a:ext>
                  </a:extLst>
                </a:gridCol>
                <a:gridCol w="792275">
                  <a:extLst>
                    <a:ext uri="{9D8B030D-6E8A-4147-A177-3AD203B41FA5}">
                      <a16:colId xmlns:a16="http://schemas.microsoft.com/office/drawing/2014/main" val="20002"/>
                    </a:ext>
                  </a:extLst>
                </a:gridCol>
                <a:gridCol w="792275">
                  <a:extLst>
                    <a:ext uri="{9D8B030D-6E8A-4147-A177-3AD203B41FA5}">
                      <a16:colId xmlns:a16="http://schemas.microsoft.com/office/drawing/2014/main" val="20003"/>
                    </a:ext>
                  </a:extLst>
                </a:gridCol>
                <a:gridCol w="792275">
                  <a:extLst>
                    <a:ext uri="{9D8B030D-6E8A-4147-A177-3AD203B41FA5}">
                      <a16:colId xmlns:a16="http://schemas.microsoft.com/office/drawing/2014/main" val="20004"/>
                    </a:ext>
                  </a:extLst>
                </a:gridCol>
                <a:gridCol w="792275">
                  <a:extLst>
                    <a:ext uri="{9D8B030D-6E8A-4147-A177-3AD203B41FA5}">
                      <a16:colId xmlns:a16="http://schemas.microsoft.com/office/drawing/2014/main" val="20005"/>
                    </a:ext>
                  </a:extLst>
                </a:gridCol>
                <a:gridCol w="792275">
                  <a:extLst>
                    <a:ext uri="{9D8B030D-6E8A-4147-A177-3AD203B41FA5}">
                      <a16:colId xmlns:a16="http://schemas.microsoft.com/office/drawing/2014/main" val="20006"/>
                    </a:ext>
                  </a:extLst>
                </a:gridCol>
                <a:gridCol w="792275">
                  <a:extLst>
                    <a:ext uri="{9D8B030D-6E8A-4147-A177-3AD203B41FA5}">
                      <a16:colId xmlns:a16="http://schemas.microsoft.com/office/drawing/2014/main" val="20007"/>
                    </a:ext>
                  </a:extLst>
                </a:gridCol>
                <a:gridCol w="792275">
                  <a:extLst>
                    <a:ext uri="{9D8B030D-6E8A-4147-A177-3AD203B41FA5}">
                      <a16:colId xmlns:a16="http://schemas.microsoft.com/office/drawing/2014/main" val="20008"/>
                    </a:ext>
                  </a:extLst>
                </a:gridCol>
                <a:gridCol w="792275">
                  <a:extLst>
                    <a:ext uri="{9D8B030D-6E8A-4147-A177-3AD203B41FA5}">
                      <a16:colId xmlns:a16="http://schemas.microsoft.com/office/drawing/2014/main" val="20009"/>
                    </a:ext>
                  </a:extLst>
                </a:gridCol>
              </a:tblGrid>
              <a:tr h="392150">
                <a:tc>
                  <a:txBody>
                    <a:bodyPr/>
                    <a:lstStyle/>
                    <a:p>
                      <a:pPr marL="0" marR="0" lvl="0" indent="0" algn="l" rtl="0">
                        <a:lnSpc>
                          <a:spcPct val="100000"/>
                        </a:lnSpc>
                        <a:spcBef>
                          <a:spcPts val="0"/>
                        </a:spcBef>
                        <a:spcAft>
                          <a:spcPts val="0"/>
                        </a:spcAft>
                        <a:buNone/>
                      </a:pPr>
                      <a:r>
                        <a:rPr lang="en" sz="1400" u="none" strike="noStrike" cap="none"/>
                        <a:t>0</a:t>
                      </a:r>
                      <a:endParaRPr/>
                    </a:p>
                  </a:txBody>
                  <a:tcPr marL="91450" marR="91450" marT="45725" marB="45725"/>
                </a:tc>
                <a:tc>
                  <a:txBody>
                    <a:bodyPr/>
                    <a:lstStyle/>
                    <a:p>
                      <a:pPr marL="0" marR="0" lvl="0" indent="0" algn="l" rtl="0">
                        <a:lnSpc>
                          <a:spcPct val="100000"/>
                        </a:lnSpc>
                        <a:spcBef>
                          <a:spcPts val="0"/>
                        </a:spcBef>
                        <a:spcAft>
                          <a:spcPts val="0"/>
                        </a:spcAft>
                        <a:buNone/>
                      </a:pPr>
                      <a:r>
                        <a:rPr lang="en" sz="1400" u="none" strike="noStrike" cap="none"/>
                        <a:t>1</a:t>
                      </a:r>
                      <a:endParaRPr/>
                    </a:p>
                  </a:txBody>
                  <a:tcPr marL="91450" marR="91450" marT="45725" marB="45725"/>
                </a:tc>
                <a:tc>
                  <a:txBody>
                    <a:bodyPr/>
                    <a:lstStyle/>
                    <a:p>
                      <a:pPr marL="0" marR="0" lvl="0" indent="0" algn="l" rtl="0">
                        <a:lnSpc>
                          <a:spcPct val="100000"/>
                        </a:lnSpc>
                        <a:spcBef>
                          <a:spcPts val="0"/>
                        </a:spcBef>
                        <a:spcAft>
                          <a:spcPts val="0"/>
                        </a:spcAft>
                        <a:buNone/>
                      </a:pPr>
                      <a:r>
                        <a:rPr lang="en" sz="1400" u="none" strike="noStrike" cap="none"/>
                        <a:t>..</a:t>
                      </a:r>
                      <a:endParaRPr/>
                    </a:p>
                  </a:txBody>
                  <a:tcPr marL="91450" marR="91450" marT="45725" marB="45725"/>
                </a:tc>
                <a:tc>
                  <a:txBody>
                    <a:bodyPr/>
                    <a:lstStyle/>
                    <a:p>
                      <a:pPr marL="0" marR="0" lvl="0" indent="0" algn="l" rtl="0">
                        <a:lnSpc>
                          <a:spcPct val="100000"/>
                        </a:lnSpc>
                        <a:spcBef>
                          <a:spcPts val="0"/>
                        </a:spcBef>
                        <a:spcAft>
                          <a:spcPts val="0"/>
                        </a:spcAft>
                        <a:buNone/>
                      </a:pPr>
                      <a:r>
                        <a:rPr lang="en" sz="1400" u="none" strike="noStrike" cap="none"/>
                        <a:t>6000</a:t>
                      </a:r>
                      <a:endParaRPr/>
                    </a:p>
                  </a:txBody>
                  <a:tcPr marL="91450" marR="91450" marT="45725" marB="45725"/>
                </a:tc>
                <a:tc>
                  <a:txBody>
                    <a:bodyPr/>
                    <a:lstStyle/>
                    <a:p>
                      <a:pPr marL="0" marR="0" lvl="0" indent="0" algn="l" rtl="0">
                        <a:lnSpc>
                          <a:spcPct val="100000"/>
                        </a:lnSpc>
                        <a:spcBef>
                          <a:spcPts val="0"/>
                        </a:spcBef>
                        <a:spcAft>
                          <a:spcPts val="0"/>
                        </a:spcAft>
                        <a:buNone/>
                      </a:pPr>
                      <a:r>
                        <a:rPr lang="en" sz="1400" u="none" strike="noStrike" cap="none"/>
                        <a:t>6001</a:t>
                      </a:r>
                      <a:endParaRPr/>
                    </a:p>
                  </a:txBody>
                  <a:tcPr marL="91450" marR="91450" marT="45725" marB="45725"/>
                </a:tc>
                <a:tc>
                  <a:txBody>
                    <a:bodyPr/>
                    <a:lstStyle/>
                    <a:p>
                      <a:pPr marL="0" marR="0" lvl="0" indent="0" algn="l" rtl="0">
                        <a:lnSpc>
                          <a:spcPct val="100000"/>
                        </a:lnSpc>
                        <a:spcBef>
                          <a:spcPts val="0"/>
                        </a:spcBef>
                        <a:spcAft>
                          <a:spcPts val="0"/>
                        </a:spcAft>
                        <a:buNone/>
                      </a:pPr>
                      <a:r>
                        <a:rPr lang="en" sz="1400" u="none" strike="noStrike" cap="none"/>
                        <a:t>6002</a:t>
                      </a:r>
                      <a:endParaRPr/>
                    </a:p>
                  </a:txBody>
                  <a:tcPr marL="91450" marR="91450" marT="45725" marB="45725"/>
                </a:tc>
                <a:tc>
                  <a:txBody>
                    <a:bodyPr/>
                    <a:lstStyle/>
                    <a:p>
                      <a:pPr marL="0" marR="0" lvl="0" indent="0" algn="l" rtl="0">
                        <a:lnSpc>
                          <a:spcPct val="100000"/>
                        </a:lnSpc>
                        <a:spcBef>
                          <a:spcPts val="0"/>
                        </a:spcBef>
                        <a:spcAft>
                          <a:spcPts val="0"/>
                        </a:spcAft>
                        <a:buNone/>
                      </a:pPr>
                      <a:r>
                        <a:rPr lang="en" sz="1400" u="none" strike="noStrike" cap="none"/>
                        <a:t>..</a:t>
                      </a:r>
                      <a:endParaRPr/>
                    </a:p>
                  </a:txBody>
                  <a:tcPr marL="91450" marR="91450" marT="45725" marB="45725"/>
                </a:tc>
                <a:tc>
                  <a:txBody>
                    <a:bodyPr/>
                    <a:lstStyle/>
                    <a:p>
                      <a:pPr marL="0" marR="0" lvl="0" indent="0" algn="l" rtl="0">
                        <a:lnSpc>
                          <a:spcPct val="100000"/>
                        </a:lnSpc>
                        <a:spcBef>
                          <a:spcPts val="0"/>
                        </a:spcBef>
                        <a:spcAft>
                          <a:spcPts val="0"/>
                        </a:spcAft>
                        <a:buNone/>
                      </a:pPr>
                      <a:r>
                        <a:rPr lang="en" sz="1400" u="none" strike="noStrike" cap="none"/>
                        <a:t>100001</a:t>
                      </a:r>
                      <a:endParaRPr/>
                    </a:p>
                  </a:txBody>
                  <a:tcPr marL="91450" marR="91450" marT="45725" marB="45725"/>
                </a:tc>
                <a:tc>
                  <a:txBody>
                    <a:bodyPr/>
                    <a:lstStyle/>
                    <a:p>
                      <a:pPr marL="0" marR="0" lvl="0" indent="0" algn="l" rtl="0">
                        <a:lnSpc>
                          <a:spcPct val="100000"/>
                        </a:lnSpc>
                        <a:spcBef>
                          <a:spcPts val="0"/>
                        </a:spcBef>
                        <a:spcAft>
                          <a:spcPts val="0"/>
                        </a:spcAft>
                        <a:buNone/>
                      </a:pPr>
                      <a:r>
                        <a:rPr lang="en" sz="1400" u="none" strike="noStrike" cap="none"/>
                        <a:t>100002</a:t>
                      </a:r>
                      <a:endParaRPr/>
                    </a:p>
                  </a:txBody>
                  <a:tcPr marL="91450" marR="91450" marT="45725" marB="45725"/>
                </a:tc>
                <a:tc>
                  <a:txBody>
                    <a:bodyPr/>
                    <a:lstStyle/>
                    <a:p>
                      <a:pPr marL="0" marR="0" lvl="0" indent="0" algn="l" rtl="0">
                        <a:lnSpc>
                          <a:spcPct val="100000"/>
                        </a:lnSpc>
                        <a:spcBef>
                          <a:spcPts val="0"/>
                        </a:spcBef>
                        <a:spcAft>
                          <a:spcPts val="0"/>
                        </a:spcAft>
                        <a:buNone/>
                      </a:pPr>
                      <a:r>
                        <a:rPr lang="en" sz="1400" u="none" strike="noStrike" cap="none"/>
                        <a:t>...</a:t>
                      </a:r>
                      <a:endParaRPr/>
                    </a:p>
                  </a:txBody>
                  <a:tcPr marL="91450" marR="91450" marT="45725" marB="45725"/>
                </a:tc>
                <a:extLst>
                  <a:ext uri="{0D108BD9-81ED-4DB2-BD59-A6C34878D82A}">
                    <a16:rowId xmlns:a16="http://schemas.microsoft.com/office/drawing/2014/main" val="10000"/>
                  </a:ext>
                </a:extLst>
              </a:tr>
              <a:tr h="392150">
                <a:tc>
                  <a:txBody>
                    <a:bodyPr/>
                    <a:lstStyle/>
                    <a:p>
                      <a:pPr marL="0" marR="0" lvl="0" indent="0" algn="l" rtl="0">
                        <a:lnSpc>
                          <a:spcPct val="100000"/>
                        </a:lnSpc>
                        <a:spcBef>
                          <a:spcPts val="0"/>
                        </a:spcBef>
                        <a:spcAft>
                          <a:spcPts val="0"/>
                        </a:spcAft>
                        <a:buNone/>
                      </a:pPr>
                      <a:r>
                        <a:rPr lang="en" sz="1400" u="none" strike="noStrike" cap="none"/>
                        <a:t>80999</a:t>
                      </a:r>
                      <a:endParaRPr/>
                    </a:p>
                  </a:txBody>
                  <a:tcPr marL="91450" marR="91450" marT="45725" marB="45725"/>
                </a:tc>
                <a:tc>
                  <a:txBody>
                    <a:bodyPr/>
                    <a:lstStyle/>
                    <a:p>
                      <a:pPr marL="0" marR="0" lvl="0" indent="0" algn="l" rtl="0">
                        <a:lnSpc>
                          <a:spcPct val="100000"/>
                        </a:lnSpc>
                        <a:spcBef>
                          <a:spcPts val="0"/>
                        </a:spcBef>
                        <a:spcAft>
                          <a:spcPts val="0"/>
                        </a:spcAft>
                        <a:buNone/>
                      </a:pPr>
                      <a:r>
                        <a:rPr lang="en" sz="1400" u="none" strike="noStrike" cap="none"/>
                        <a:t>80900</a:t>
                      </a:r>
                      <a:endParaRPr/>
                    </a:p>
                  </a:txBody>
                  <a:tcPr marL="91450" marR="91450" marT="45725" marB="45725"/>
                </a:tc>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 sz="1400" u="none" strike="noStrike" cap="none"/>
                        <a:t>10700</a:t>
                      </a:r>
                      <a:endParaRPr/>
                    </a:p>
                  </a:txBody>
                  <a:tcPr marL="91450" marR="91450" marT="45725" marB="45725"/>
                </a:tc>
                <a:tc>
                  <a:txBody>
                    <a:bodyPr/>
                    <a:lstStyle/>
                    <a:p>
                      <a:pPr marL="0" marR="0" lvl="0" indent="0" algn="l" rtl="0">
                        <a:lnSpc>
                          <a:spcPct val="100000"/>
                        </a:lnSpc>
                        <a:spcBef>
                          <a:spcPts val="0"/>
                        </a:spcBef>
                        <a:spcAft>
                          <a:spcPts val="0"/>
                        </a:spcAft>
                        <a:buNone/>
                      </a:pPr>
                      <a:r>
                        <a:rPr lang="en" sz="1400" u="none" strike="noStrike" cap="none"/>
                        <a:t>10655</a:t>
                      </a:r>
                      <a:endParaRPr/>
                    </a:p>
                  </a:txBody>
                  <a:tcPr marL="91450" marR="91450" marT="45725" marB="45725"/>
                </a:tc>
                <a:tc>
                  <a:txBody>
                    <a:bodyPr/>
                    <a:lstStyle/>
                    <a:p>
                      <a:pPr marL="0" marR="0" lvl="0" indent="0" algn="l" rtl="0">
                        <a:lnSpc>
                          <a:spcPct val="100000"/>
                        </a:lnSpc>
                        <a:spcBef>
                          <a:spcPts val="0"/>
                        </a:spcBef>
                        <a:spcAft>
                          <a:spcPts val="0"/>
                        </a:spcAft>
                        <a:buNone/>
                      </a:pPr>
                      <a:r>
                        <a:rPr lang="en" sz="1400" u="none" strike="noStrike" cap="none"/>
                        <a:t>10655</a:t>
                      </a:r>
                      <a:endParaRPr/>
                    </a:p>
                  </a:txBody>
                  <a:tcPr marL="91450" marR="91450" marT="45725" marB="45725"/>
                </a:tc>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 sz="1400" u="none" strike="noStrike" cap="none"/>
                        <a:t>2000</a:t>
                      </a:r>
                      <a:endParaRPr/>
                    </a:p>
                  </a:txBody>
                  <a:tcPr marL="91450" marR="91450" marT="45725" marB="45725"/>
                </a:tc>
                <a:tc>
                  <a:txBody>
                    <a:bodyPr/>
                    <a:lstStyle/>
                    <a:p>
                      <a:pPr marL="0" marR="0" lvl="0" indent="0" algn="l" rtl="0">
                        <a:lnSpc>
                          <a:spcPct val="100000"/>
                        </a:lnSpc>
                        <a:spcBef>
                          <a:spcPts val="0"/>
                        </a:spcBef>
                        <a:spcAft>
                          <a:spcPts val="0"/>
                        </a:spcAft>
                        <a:buNone/>
                      </a:pPr>
                      <a:r>
                        <a:rPr lang="en" sz="1400" u="none" strike="noStrike" cap="none"/>
                        <a:t>2000</a:t>
                      </a:r>
                      <a:endParaRPr/>
                    </a:p>
                  </a:txBody>
                  <a:tcPr marL="91450" marR="91450" marT="45725" marB="45725"/>
                </a:tc>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extLst>
                  <a:ext uri="{0D108BD9-81ED-4DB2-BD59-A6C34878D82A}">
                    <a16:rowId xmlns:a16="http://schemas.microsoft.com/office/drawing/2014/main" val="10001"/>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Some very basic web technologies 1</a:t>
            </a:r>
            <a:endParaRPr/>
          </a:p>
        </p:txBody>
      </p:sp>
      <p:sp>
        <p:nvSpPr>
          <p:cNvPr id="80" name="Google Shape;80;p17"/>
          <p:cNvSpPr txBox="1">
            <a:spLocks noGrp="1"/>
          </p:cNvSpPr>
          <p:nvPr>
            <p:ph type="body" idx="1"/>
          </p:nvPr>
        </p:nvSpPr>
        <p:spPr>
          <a:xfrm>
            <a:off x="311700" y="1152475"/>
            <a:ext cx="8520600" cy="3617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The web (WWW, World Wide Web) was invented by Tim Berners-Lee at CERN around 1989. It relied on two basic ideas:</a:t>
            </a:r>
            <a:endParaRPr/>
          </a:p>
          <a:p>
            <a:pPr marL="0" lvl="0" indent="0" algn="l" rtl="0">
              <a:spcBef>
                <a:spcPts val="1200"/>
              </a:spcBef>
              <a:spcAft>
                <a:spcPts val="0"/>
              </a:spcAft>
              <a:buNone/>
            </a:pPr>
            <a:r>
              <a:rPr lang="en"/>
              <a:t>The web server is a process in a computer, listening to requests and sending responses. By default it listens to port 80.</a:t>
            </a:r>
            <a:endParaRPr/>
          </a:p>
          <a:p>
            <a:pPr marL="0" lvl="0" indent="0" algn="l" rtl="0">
              <a:spcBef>
                <a:spcPts val="1200"/>
              </a:spcBef>
              <a:spcAft>
                <a:spcPts val="0"/>
              </a:spcAft>
              <a:buNone/>
            </a:pPr>
            <a:r>
              <a:rPr lang="en"/>
              <a:t>The responses are normally web pages that the requester can render (display visually).</a:t>
            </a:r>
            <a:endParaRPr/>
          </a:p>
          <a:p>
            <a:pPr marL="0" lvl="0" indent="0" algn="l" rtl="0">
              <a:spcBef>
                <a:spcPts val="1200"/>
              </a:spcBef>
              <a:spcAft>
                <a:spcPts val="0"/>
              </a:spcAft>
              <a:buNone/>
            </a:pPr>
            <a:r>
              <a:rPr lang="en"/>
              <a:t>The request protocol is called HTTP (HyperText Transfer Protocol). The language in which the web pages are written is called HTML (HyperText Markup Language).</a:t>
            </a:r>
            <a:endParaRPr/>
          </a:p>
          <a:p>
            <a:pPr marL="0" lvl="0" indent="0" algn="l" rtl="0">
              <a:spcBef>
                <a:spcPts val="1200"/>
              </a:spcBef>
              <a:spcAft>
                <a:spcPts val="120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Some very basic web technologies 2</a:t>
            </a:r>
            <a:endParaRPr/>
          </a:p>
        </p:txBody>
      </p:sp>
      <p:sp>
        <p:nvSpPr>
          <p:cNvPr id="86" name="Google Shape;86;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a:t>HTML and HTTP are standards managed by the World Wide Web Consortium (W3C where Tim B-L works). W3C manages many other standards, too (XML, RDF etc).</a:t>
            </a:r>
            <a:endParaRPr/>
          </a:p>
          <a:p>
            <a:pPr marL="0" lvl="0" indent="0" algn="l" rtl="0">
              <a:spcBef>
                <a:spcPts val="1200"/>
              </a:spcBef>
              <a:spcAft>
                <a:spcPts val="0"/>
              </a:spcAft>
              <a:buNone/>
            </a:pPr>
            <a:r>
              <a:rPr lang="en"/>
              <a:t>If you type a “name” like “scii.chula.ac.th” in your browser, something like this may happen:</a:t>
            </a:r>
            <a:endParaRPr/>
          </a:p>
          <a:p>
            <a:pPr marL="0" lvl="0" indent="0" algn="l" rtl="0">
              <a:spcBef>
                <a:spcPts val="1200"/>
              </a:spcBef>
              <a:spcAft>
                <a:spcPts val="0"/>
              </a:spcAft>
              <a:buNone/>
            </a:pPr>
            <a:r>
              <a:rPr lang="en"/>
              <a:t>Your operating system’s network component (there: the DNS resolver) translates scii.chula.ac.th into its corresponding IP address.</a:t>
            </a:r>
            <a:endParaRPr/>
          </a:p>
          <a:p>
            <a:pPr marL="0" lvl="0" indent="0" algn="l" rtl="0">
              <a:spcBef>
                <a:spcPts val="1200"/>
              </a:spcBef>
              <a:spcAft>
                <a:spcPts val="0"/>
              </a:spcAft>
              <a:buNone/>
            </a:pPr>
            <a:r>
              <a:rPr lang="en"/>
              <a:t>Your browser sends a “GET /” request to the IP address (but it likes HTTPS).</a:t>
            </a:r>
            <a:endParaRPr/>
          </a:p>
          <a:p>
            <a:pPr marL="0" lvl="0" indent="0" algn="l" rtl="0">
              <a:spcBef>
                <a:spcPts val="1200"/>
              </a:spcBef>
              <a:spcAft>
                <a:spcPts val="1200"/>
              </a:spcAft>
              <a:buNone/>
            </a:pPr>
            <a:r>
              <a:rPr lang="en"/>
              <a:t>The server responds by a web page. The browser displays it.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pic>
        <p:nvPicPr>
          <p:cNvPr id="91" name="Google Shape;91;p19"/>
          <p:cNvPicPr preferRelativeResize="0"/>
          <p:nvPr/>
        </p:nvPicPr>
        <p:blipFill>
          <a:blip r:embed="rId3">
            <a:alphaModFix/>
          </a:blip>
          <a:stretch>
            <a:fillRect/>
          </a:stretch>
        </p:blipFill>
        <p:spPr>
          <a:xfrm>
            <a:off x="840671" y="1152471"/>
            <a:ext cx="3753624" cy="24735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 small demonstration</a:t>
            </a:r>
            <a:endParaRPr/>
          </a:p>
        </p:txBody>
      </p:sp>
      <p:sp>
        <p:nvSpPr>
          <p:cNvPr id="97" name="Google Shape;97;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If you have a Mac (or a Linux PC), you can start a web server by typing</a:t>
            </a:r>
            <a:endParaRPr dirty="0"/>
          </a:p>
          <a:p>
            <a:pPr marL="0" indent="0">
              <a:spcBef>
                <a:spcPts val="1200"/>
              </a:spcBef>
              <a:buNone/>
            </a:pPr>
            <a:r>
              <a:rPr lang="en" sz="1150" dirty="0" err="1">
                <a:solidFill>
                  <a:schemeClr val="dk1"/>
                </a:solidFill>
                <a:latin typeface="Courier New"/>
                <a:ea typeface="Courier New"/>
                <a:cs typeface="Courier New"/>
                <a:sym typeface="Courier New"/>
              </a:rPr>
              <a:t>sudo</a:t>
            </a:r>
            <a:r>
              <a:rPr lang="en" sz="1150" dirty="0">
                <a:solidFill>
                  <a:schemeClr val="dk1"/>
                </a:solidFill>
                <a:latin typeface="Courier New"/>
                <a:ea typeface="Courier New"/>
                <a:cs typeface="Courier New"/>
                <a:sym typeface="Courier New"/>
              </a:rPr>
              <a:t> </a:t>
            </a:r>
            <a:r>
              <a:rPr lang="en" sz="1150" dirty="0" err="1">
                <a:solidFill>
                  <a:schemeClr val="dk1"/>
                </a:solidFill>
                <a:latin typeface="Courier New"/>
                <a:ea typeface="Courier New"/>
                <a:cs typeface="Courier New"/>
                <a:sym typeface="Courier New"/>
              </a:rPr>
              <a:t>apachectl</a:t>
            </a:r>
            <a:r>
              <a:rPr lang="en" sz="1150" dirty="0">
                <a:solidFill>
                  <a:schemeClr val="dk1"/>
                </a:solidFill>
                <a:latin typeface="Courier New"/>
                <a:ea typeface="Courier New"/>
                <a:cs typeface="Courier New"/>
                <a:sym typeface="Courier New"/>
              </a:rPr>
              <a:t> start </a:t>
            </a:r>
            <a:endParaRPr sz="1150">
              <a:solidFill>
                <a:schemeClr val="dk1"/>
              </a:solidFill>
              <a:latin typeface="Courier New"/>
              <a:ea typeface="Courier New"/>
              <a:cs typeface="Courier New"/>
              <a:sym typeface="Courier New"/>
            </a:endParaRPr>
          </a:p>
          <a:p>
            <a:pPr marL="0" lvl="0" indent="0" algn="l" rtl="0">
              <a:spcBef>
                <a:spcPts val="0"/>
              </a:spcBef>
              <a:spcAft>
                <a:spcPts val="0"/>
              </a:spcAft>
              <a:buNone/>
            </a:pPr>
            <a:endParaRPr sz="115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dirty="0"/>
              <a:t>in the terminal window.</a:t>
            </a:r>
            <a:endParaRPr dirty="0"/>
          </a:p>
          <a:p>
            <a:pPr marL="0" lvl="0" indent="0" algn="l" rtl="0">
              <a:spcBef>
                <a:spcPts val="1200"/>
              </a:spcBef>
              <a:spcAft>
                <a:spcPts val="0"/>
              </a:spcAft>
              <a:buNone/>
            </a:pPr>
            <a:r>
              <a:rPr lang="en" dirty="0"/>
              <a:t>Then, in your browser, type</a:t>
            </a:r>
            <a:endParaRPr dirty="0"/>
          </a:p>
          <a:p>
            <a:pPr marL="0" lvl="0" indent="0" algn="l" rtl="0">
              <a:spcBef>
                <a:spcPts val="1200"/>
              </a:spcBef>
              <a:spcAft>
                <a:spcPts val="0"/>
              </a:spcAft>
              <a:buNone/>
            </a:pPr>
            <a:r>
              <a:rPr lang="en" u="sng" dirty="0">
                <a:solidFill>
                  <a:schemeClr val="hlink"/>
                </a:solidFill>
                <a:hlinkClick r:id="rId3">
                  <a:extLst>
                    <a:ext uri="{A12FA001-AC4F-418D-AE19-62706E023703}">
                      <ahyp:hlinkClr xmlns:ahyp="http://schemas.microsoft.com/office/drawing/2018/hyperlinkcolor" val="tx"/>
                    </a:ext>
                  </a:extLst>
                </a:hlinkClick>
              </a:rPr>
              <a:t>http://localhost</a:t>
            </a:r>
            <a:r>
              <a:rPr lang="en" dirty="0"/>
              <a:t> (or </a:t>
            </a:r>
            <a:r>
              <a:rPr lang="en" u="sng" dirty="0">
                <a:solidFill>
                  <a:schemeClr val="hlink"/>
                </a:solidFill>
                <a:hlinkClick r:id="rId4">
                  <a:extLst>
                    <a:ext uri="{A12FA001-AC4F-418D-AE19-62706E023703}">
                      <ahyp:hlinkClr xmlns:ahyp="http://schemas.microsoft.com/office/drawing/2018/hyperlinkcolor" val="tx"/>
                    </a:ext>
                  </a:extLst>
                </a:hlinkClick>
              </a:rPr>
              <a:t>http://localhost:80</a:t>
            </a:r>
            <a:r>
              <a:rPr lang="en" dirty="0"/>
              <a:t>).</a:t>
            </a:r>
            <a:endParaRPr dirty="0"/>
          </a:p>
          <a:p>
            <a:pPr marL="0" lvl="0" indent="0" algn="l" rtl="0">
              <a:spcBef>
                <a:spcPts val="1200"/>
              </a:spcBef>
              <a:spcAft>
                <a:spcPts val="0"/>
              </a:spcAft>
              <a:buNone/>
            </a:pPr>
            <a:r>
              <a:rPr lang="en" dirty="0"/>
              <a:t>If you have a Windows PC, please install </a:t>
            </a:r>
            <a:r>
              <a:rPr lang="en" u="sng" dirty="0">
                <a:solidFill>
                  <a:schemeClr val="hlink"/>
                </a:solidFill>
                <a:hlinkClick r:id="rId5">
                  <a:extLst>
                    <a:ext uri="{A12FA001-AC4F-418D-AE19-62706E023703}">
                      <ahyp:hlinkClr xmlns:ahyp="http://schemas.microsoft.com/office/drawing/2018/hyperlinkcolor" val="tx"/>
                    </a:ext>
                  </a:extLst>
                </a:hlinkClick>
              </a:rPr>
              <a:t>https://www.uniformserver.com/</a:t>
            </a:r>
            <a:endParaRPr dirty="0">
              <a:solidFill>
                <a:schemeClr val="hlink"/>
              </a:solidFill>
            </a:endParaRPr>
          </a:p>
          <a:p>
            <a:pPr marL="0" indent="0">
              <a:spcBef>
                <a:spcPts val="1200"/>
              </a:spcBef>
              <a:spcAft>
                <a:spcPts val="1200"/>
              </a:spcAft>
              <a:buNone/>
            </a:pPr>
            <a:r>
              <a:rPr lang="en" dirty="0"/>
              <a:t>Unzip, start UniController.exe and set the database password.</a:t>
            </a:r>
          </a:p>
        </p:txBody>
      </p:sp>
      <p:pic>
        <p:nvPicPr>
          <p:cNvPr id="98" name="Google Shape;98;p20"/>
          <p:cNvPicPr preferRelativeResize="0"/>
          <p:nvPr/>
        </p:nvPicPr>
        <p:blipFill>
          <a:blip r:embed="rId6">
            <a:alphaModFix/>
          </a:blip>
          <a:stretch>
            <a:fillRect/>
          </a:stretch>
        </p:blipFill>
        <p:spPr>
          <a:xfrm>
            <a:off x="3301500" y="1794475"/>
            <a:ext cx="2609850" cy="1162050"/>
          </a:xfrm>
          <a:prstGeom prst="rect">
            <a:avLst/>
          </a:prstGeom>
          <a:noFill/>
          <a:ln>
            <a:noFill/>
          </a:ln>
        </p:spPr>
      </p:pic>
      <p:pic>
        <p:nvPicPr>
          <p:cNvPr id="2" name="Picture 1" descr="A screenshot of a computer&#10;&#10;Description automatically generated">
            <a:extLst>
              <a:ext uri="{FF2B5EF4-FFF2-40B4-BE49-F238E27FC236}">
                <a16:creationId xmlns:a16="http://schemas.microsoft.com/office/drawing/2014/main" id="{8278EC24-183A-F8DF-7473-ADFEADFFBC93}"/>
              </a:ext>
            </a:extLst>
          </p:cNvPr>
          <p:cNvPicPr>
            <a:picLocks noChangeAspect="1"/>
          </p:cNvPicPr>
          <p:nvPr/>
        </p:nvPicPr>
        <p:blipFill>
          <a:blip r:embed="rId7"/>
          <a:stretch>
            <a:fillRect/>
          </a:stretch>
        </p:blipFill>
        <p:spPr>
          <a:xfrm>
            <a:off x="6227233" y="4295906"/>
            <a:ext cx="2743200" cy="728576"/>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E110BC3B6DBDD2479412D4858C73CB76" ma:contentTypeVersion="8" ma:contentTypeDescription="Create a new document." ma:contentTypeScope="" ma:versionID="92dd78ee9651fee856c66b79a30fe00a">
  <xsd:schema xmlns:xsd="http://www.w3.org/2001/XMLSchema" xmlns:xs="http://www.w3.org/2001/XMLSchema" xmlns:p="http://schemas.microsoft.com/office/2006/metadata/properties" xmlns:ns2="afe855ff-b5d5-460f-b776-b81cdefb9161" targetNamespace="http://schemas.microsoft.com/office/2006/metadata/properties" ma:root="true" ma:fieldsID="a60ac2a4ea7c2bc58f1c63b6b9b8bfc6" ns2:_="">
    <xsd:import namespace="afe855ff-b5d5-460f-b776-b81cdefb9161"/>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MediaServiceGenerationTime" minOccurs="0"/>
                <xsd:element ref="ns2:MediaServiceEventHashCode" minOccurs="0"/>
                <xsd:element ref="ns2:MediaServiceDateTaken" minOccurs="0"/>
                <xsd:element ref="ns2:MediaLengthInSecond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fe855ff-b5d5-460f-b776-b81cdefb916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3" nillable="true" ma:displayName="MediaServiceDateTaken" ma:hidden="true" ma:indexed="true" ma:internalName="MediaServiceDateTaken"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element name="MediaServiceSearchProperties" ma:index="15"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A777FF2-FDFC-427D-B94C-B139B1D95104}">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F0D77C5C-6493-44CE-96E4-31E2ED742049}"/>
</file>

<file path=customXml/itemProps3.xml><?xml version="1.0" encoding="utf-8"?>
<ds:datastoreItem xmlns:ds="http://schemas.openxmlformats.org/officeDocument/2006/customXml" ds:itemID="{DF27A2F9-ABBB-4D8B-9AB9-D08390E5D42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11</Slides>
  <Notes>11</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Simple Light</vt:lpstr>
      <vt:lpstr>Data Structures/Big Data 3</vt:lpstr>
      <vt:lpstr>From last week</vt:lpstr>
      <vt:lpstr>From last week</vt:lpstr>
      <vt:lpstr>Today’s main topics</vt:lpstr>
      <vt:lpstr>How about searching?</vt:lpstr>
      <vt:lpstr>Some very basic web technologies 1</vt:lpstr>
      <vt:lpstr>Some very basic web technologies 2</vt:lpstr>
      <vt:lpstr>PowerPoint Presentation</vt:lpstr>
      <vt:lpstr>A small demonstration</vt:lpstr>
      <vt:lpstr>Mobile Applications</vt:lpstr>
      <vt:lpstr>What next..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Structures/Big Data 3</dc:title>
  <cp:revision>34</cp:revision>
  <dcterms:modified xsi:type="dcterms:W3CDTF">2023-08-22T02:38:18Z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0x010100E110BC3B6DBDD2479412D4858C73CB76</vt:lpwstr>
  </property>
</Properties>
</file>