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68" r:id="rId7"/>
    <p:sldId id="265" r:id="rId8"/>
    <p:sldId id="271" r:id="rId9"/>
    <p:sldId id="270" r:id="rId10"/>
    <p:sldId id="269" r:id="rId11"/>
    <p:sldId id="272" r:id="rId12"/>
    <p:sldId id="273" r:id="rId13"/>
    <p:sldId id="274" r:id="rId14"/>
    <p:sldId id="27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89558-8750-44BF-9347-40F83DF9FA3E}" v="115" dt="2023-09-04T03:54:28.371"/>
    <p1510:client id="{B6233DA8-F6F8-40D7-9FE0-C6DE0399B516}" v="2" dt="2023-09-03T08:47:22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Niinimaki" userId="S::marko.n@chula.ac.th::ab6f4332-a5c8-47a0-b00f-a2f262e28e4b" providerId="AD" clId="Web-{5C389558-8750-44BF-9347-40F83DF9FA3E}"/>
    <pc:docChg chg="modSld">
      <pc:chgData name="Marko Niinimaki" userId="S::marko.n@chula.ac.th::ab6f4332-a5c8-47a0-b00f-a2f262e28e4b" providerId="AD" clId="Web-{5C389558-8750-44BF-9347-40F83DF9FA3E}" dt="2023-09-04T03:54:28.371" v="66" actId="20577"/>
      <pc:docMkLst>
        <pc:docMk/>
      </pc:docMkLst>
      <pc:sldChg chg="addSp modSp">
        <pc:chgData name="Marko Niinimaki" userId="S::marko.n@chula.ac.th::ab6f4332-a5c8-47a0-b00f-a2f262e28e4b" providerId="AD" clId="Web-{5C389558-8750-44BF-9347-40F83DF9FA3E}" dt="2023-09-04T03:33:38.246" v="49" actId="20577"/>
        <pc:sldMkLst>
          <pc:docMk/>
          <pc:sldMk cId="1882219594" sldId="269"/>
        </pc:sldMkLst>
        <pc:spChg chg="add mod">
          <ac:chgData name="Marko Niinimaki" userId="S::marko.n@chula.ac.th::ab6f4332-a5c8-47a0-b00f-a2f262e28e4b" providerId="AD" clId="Web-{5C389558-8750-44BF-9347-40F83DF9FA3E}" dt="2023-09-04T03:33:38.246" v="49" actId="20577"/>
          <ac:spMkLst>
            <pc:docMk/>
            <pc:sldMk cId="1882219594" sldId="269"/>
            <ac:spMk id="4" creationId="{FD2CE3C2-5462-5001-F22E-59EFC6103BC8}"/>
          </ac:spMkLst>
        </pc:spChg>
      </pc:sldChg>
      <pc:sldChg chg="addSp modSp">
        <pc:chgData name="Marko Niinimaki" userId="S::marko.n@chula.ac.th::ab6f4332-a5c8-47a0-b00f-a2f262e28e4b" providerId="AD" clId="Web-{5C389558-8750-44BF-9347-40F83DF9FA3E}" dt="2023-09-04T03:54:28.371" v="66" actId="20577"/>
        <pc:sldMkLst>
          <pc:docMk/>
          <pc:sldMk cId="1654923910" sldId="275"/>
        </pc:sldMkLst>
        <pc:spChg chg="mod">
          <ac:chgData name="Marko Niinimaki" userId="S::marko.n@chula.ac.th::ab6f4332-a5c8-47a0-b00f-a2f262e28e4b" providerId="AD" clId="Web-{5C389558-8750-44BF-9347-40F83DF9FA3E}" dt="2023-09-04T03:54:28.371" v="66" actId="20577"/>
          <ac:spMkLst>
            <pc:docMk/>
            <pc:sldMk cId="1654923910" sldId="275"/>
            <ac:spMk id="3" creationId="{DCB71AE2-BD01-A7E9-F28F-491AEBF9E4DB}"/>
          </ac:spMkLst>
        </pc:spChg>
        <pc:picChg chg="add mod">
          <ac:chgData name="Marko Niinimaki" userId="S::marko.n@chula.ac.th::ab6f4332-a5c8-47a0-b00f-a2f262e28e4b" providerId="AD" clId="Web-{5C389558-8750-44BF-9347-40F83DF9FA3E}" dt="2023-09-04T03:54:00.557" v="55" actId="1076"/>
          <ac:picMkLst>
            <pc:docMk/>
            <pc:sldMk cId="1654923910" sldId="275"/>
            <ac:picMk id="4" creationId="{7CD183F1-D077-3C15-FB25-B399A5C45D9D}"/>
          </ac:picMkLst>
        </pc:picChg>
        <pc:picChg chg="mod">
          <ac:chgData name="Marko Niinimaki" userId="S::marko.n@chula.ac.th::ab6f4332-a5c8-47a0-b00f-a2f262e28e4b" providerId="AD" clId="Web-{5C389558-8750-44BF-9347-40F83DF9FA3E}" dt="2023-09-04T03:54:09.229" v="57" actId="14100"/>
          <ac:picMkLst>
            <pc:docMk/>
            <pc:sldMk cId="1654923910" sldId="275"/>
            <ac:picMk id="5" creationId="{0F97D189-0FDE-D433-5840-588F044101B1}"/>
          </ac:picMkLst>
        </pc:picChg>
      </pc:sldChg>
    </pc:docChg>
  </pc:docChgLst>
  <pc:docChgLst>
    <pc:chgData name="Marko Niinimaki" userId="S::marko.n@chula.ac.th::ab6f4332-a5c8-47a0-b00f-a2f262e28e4b" providerId="AD" clId="Web-{B6233DA8-F6F8-40D7-9FE0-C6DE0399B516}"/>
    <pc:docChg chg="modSld">
      <pc:chgData name="Marko Niinimaki" userId="S::marko.n@chula.ac.th::ab6f4332-a5c8-47a0-b00f-a2f262e28e4b" providerId="AD" clId="Web-{B6233DA8-F6F8-40D7-9FE0-C6DE0399B516}" dt="2023-09-03T08:47:12.244" v="0" actId="20577"/>
      <pc:docMkLst>
        <pc:docMk/>
      </pc:docMkLst>
      <pc:sldChg chg="modSp">
        <pc:chgData name="Marko Niinimaki" userId="S::marko.n@chula.ac.th::ab6f4332-a5c8-47a0-b00f-a2f262e28e4b" providerId="AD" clId="Web-{B6233DA8-F6F8-40D7-9FE0-C6DE0399B516}" dt="2023-09-03T08:47:12.244" v="0" actId="20577"/>
        <pc:sldMkLst>
          <pc:docMk/>
          <pc:sldMk cId="1549478829" sldId="268"/>
        </pc:sldMkLst>
        <pc:spChg chg="mod">
          <ac:chgData name="Marko Niinimaki" userId="S::marko.n@chula.ac.th::ab6f4332-a5c8-47a0-b00f-a2f262e28e4b" providerId="AD" clId="Web-{B6233DA8-F6F8-40D7-9FE0-C6DE0399B516}" dt="2023-09-03T08:47:12.244" v="0" actId="20577"/>
          <ac:spMkLst>
            <pc:docMk/>
            <pc:sldMk cId="1549478829" sldId="268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7a302ef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7a302ef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7a302ef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7a302ef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17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sql.com/blog/sql-basics-cheat-sheet/sql-basics-cheat-sheet-a4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Structures/Big Data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Chulalongkorn University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School of Integrated Innovation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Fall 2023</a:t>
            </a:r>
            <a:endParaRPr dirty="0"/>
          </a:p>
          <a:p>
            <a:pPr marL="0" indent="0"/>
            <a:r>
              <a:rPr lang="en" dirty="0"/>
              <a:t>Marko </a:t>
            </a:r>
            <a:r>
              <a:rPr lang="en" dirty="0" err="1"/>
              <a:t>Niinimaki</a:t>
            </a:r>
            <a:r>
              <a:rPr lang="en" dirty="0"/>
              <a:t>, marko.n@chula.ac.th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B5A8-C8B7-2D50-FC44-87B6B360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Today: Lots of “find out” with the company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1AE2-BD01-A7E9-F28F-491AEBF9E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More keywords: alias or “join with itself” (difficult)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11 List all employees and their supervisors.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2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B5A8-C8B7-2D50-FC44-87B6B360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1AE2-BD01-A7E9-F28F-491AEBF9E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Assignments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Database programming. If the only way to communicate with a database was SQL, people would get frustrated. But scii.chula.ac.th has a MySQL database behind </a:t>
            </a:r>
            <a:r>
              <a:rPr lang="en-US"/>
              <a:t>the scenes.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Much bigger databases.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7D189-0FDE-D433-5840-588F0441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76" y="2643024"/>
            <a:ext cx="4415790" cy="1446321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CD183F1-D077-3C15-FB25-B399A5C4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3602309"/>
            <a:ext cx="2743200" cy="8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week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Relational databases.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a Google Cloud database.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Importing data (company).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week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Connecting to my database (</a:t>
            </a:r>
            <a:r>
              <a:rPr lang="en-US" dirty="0" err="1"/>
              <a:t>gcloud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connect)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my databases (show databases)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one of them (use company)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kind of tables are there (show tables)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all the content of a table (select * from ..)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47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B5A8-C8B7-2D50-FC44-87B6B360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Today: Lots of “find out” with the company database.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0FF3F02-72CE-FDB9-51B8-46398675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225550"/>
            <a:ext cx="5323681" cy="337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7A34A-D54C-DA33-9753-9360B81C7AE1}"/>
              </a:ext>
            </a:extLst>
          </p:cNvPr>
          <p:cNvSpPr txBox="1"/>
          <p:nvPr/>
        </p:nvSpPr>
        <p:spPr>
          <a:xfrm>
            <a:off x="6550819" y="1393031"/>
            <a:ext cx="2350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database structure looks like this. Keys for each table are underlined.</a:t>
            </a:r>
          </a:p>
          <a:p>
            <a:r>
              <a:rPr lang="en-US" dirty="0"/>
              <a:t>What are keys? Values that are known to be unique for a row of data in the table.</a:t>
            </a:r>
          </a:p>
          <a:p>
            <a:r>
              <a:rPr lang="en-US" dirty="0"/>
              <a:t>For example: 2 employees cannot have the same SSN (social security number).</a:t>
            </a:r>
          </a:p>
        </p:txBody>
      </p:sp>
    </p:spTree>
    <p:extLst>
      <p:ext uri="{BB962C8B-B14F-4D97-AF65-F5344CB8AC3E}">
        <p14:creationId xmlns:p14="http://schemas.microsoft.com/office/powerpoint/2010/main" val="217258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B5A8-C8B7-2D50-FC44-87B6B360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0FF3F02-72CE-FDB9-51B8-46398675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225550"/>
            <a:ext cx="5323681" cy="337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7A34A-D54C-DA33-9753-9360B81C7AE1}"/>
              </a:ext>
            </a:extLst>
          </p:cNvPr>
          <p:cNvSpPr txBox="1"/>
          <p:nvPr/>
        </p:nvSpPr>
        <p:spPr>
          <a:xfrm>
            <a:off x="6550819" y="1393031"/>
            <a:ext cx="23502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reference of a key to another table: foreign key.</a:t>
            </a:r>
          </a:p>
          <a:p>
            <a:r>
              <a:rPr lang="en-US" dirty="0"/>
              <a:t>Department’s </a:t>
            </a:r>
            <a:r>
              <a:rPr lang="en-US" dirty="0" err="1"/>
              <a:t>Dnumber</a:t>
            </a:r>
            <a:r>
              <a:rPr lang="en-US" dirty="0"/>
              <a:t> reference in Employee “</a:t>
            </a:r>
            <a:r>
              <a:rPr lang="en-US" dirty="0" err="1"/>
              <a:t>Dno</a:t>
            </a:r>
            <a:r>
              <a:rPr lang="en-US" dirty="0"/>
              <a:t>” is a foreign key.</a:t>
            </a:r>
          </a:p>
          <a:p>
            <a:endParaRPr lang="en-US" dirty="0"/>
          </a:p>
          <a:p>
            <a:r>
              <a:rPr lang="en-US" dirty="0"/>
              <a:t>The principle of “referential integrity”: If there is a foreign key, the key must have a corresponding value.</a:t>
            </a:r>
          </a:p>
          <a:p>
            <a:endParaRPr lang="en-US" dirty="0"/>
          </a:p>
          <a:p>
            <a:r>
              <a:rPr lang="en-US" dirty="0"/>
              <a:t>Example: You cannot have number 7 as </a:t>
            </a:r>
            <a:r>
              <a:rPr lang="en-US" dirty="0" err="1"/>
              <a:t>dno</a:t>
            </a:r>
            <a:r>
              <a:rPr lang="en-US" dirty="0"/>
              <a:t> in employee is there is no </a:t>
            </a:r>
            <a:r>
              <a:rPr lang="en-US" dirty="0" err="1"/>
              <a:t>dnumber</a:t>
            </a:r>
            <a:r>
              <a:rPr lang="en-US" dirty="0"/>
              <a:t> 7 in department.</a:t>
            </a:r>
          </a:p>
        </p:txBody>
      </p:sp>
    </p:spTree>
    <p:extLst>
      <p:ext uri="{BB962C8B-B14F-4D97-AF65-F5344CB8AC3E}">
        <p14:creationId xmlns:p14="http://schemas.microsoft.com/office/powerpoint/2010/main" val="150659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77A34A-D54C-DA33-9753-9360B81C7AE1}"/>
              </a:ext>
            </a:extLst>
          </p:cNvPr>
          <p:cNvSpPr txBox="1"/>
          <p:nvPr/>
        </p:nvSpPr>
        <p:spPr>
          <a:xfrm>
            <a:off x="6550819" y="1393031"/>
            <a:ext cx="235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database content looks like this.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B4ADBDD-0FF8-AE6A-7781-9F1EDE89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4" y="157145"/>
            <a:ext cx="4848225" cy="489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43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B5A8-C8B7-2D50-FC44-87B6B360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Today: Lots of “find out” with the company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1AE2-BD01-A7E9-F28F-491AEBF9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625131" cy="374813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The SQL language cheat sheet: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hlinkClick r:id="rId2"/>
              </a:rPr>
              <a:t>https://learnsql.com/blog/sql-basics-cheat-sheet/sql-basics-cheat-sheet-a4.pdf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hlinkClick r:id="rId2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Don’t forget: in MySQL queries are terminated by “;”.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Let’s apply the cheat sheet’s tricks to our current database: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1 List all employees.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2 List the surnames of all the employees.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“Aggregates” like max. 3 Who is the oldest employee?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4 Who has the lowest salary?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5 What is the average salary?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CE3C2-5462-5001-F22E-59EFC6103BC8}"/>
              </a:ext>
            </a:extLst>
          </p:cNvPr>
          <p:cNvSpPr txBox="1"/>
          <p:nvPr/>
        </p:nvSpPr>
        <p:spPr>
          <a:xfrm>
            <a:off x="6600824" y="2552699"/>
            <a:ext cx="21907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Query structure:</a:t>
            </a:r>
          </a:p>
          <a:p>
            <a:r>
              <a:rPr lang="en-US" dirty="0"/>
              <a:t>select &lt;columns&gt;</a:t>
            </a:r>
          </a:p>
          <a:p>
            <a:r>
              <a:rPr lang="en-US" dirty="0"/>
              <a:t>from &lt;tables&gt;</a:t>
            </a:r>
          </a:p>
          <a:p>
            <a:r>
              <a:rPr lang="en-US" dirty="0"/>
              <a:t>where &lt;conditions&gt; ;</a:t>
            </a:r>
          </a:p>
        </p:txBody>
      </p:sp>
    </p:spTree>
    <p:extLst>
      <p:ext uri="{BB962C8B-B14F-4D97-AF65-F5344CB8AC3E}">
        <p14:creationId xmlns:p14="http://schemas.microsoft.com/office/powerpoint/2010/main" val="188221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B5A8-C8B7-2D50-FC44-87B6B360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Today: Lots of “find out” with the company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1AE2-BD01-A7E9-F28F-491AEBF9E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Combine information from multiple tables.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6 Combine employee and department, but only show the department’s name and the employee’s surname.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7 List the surnames of employees who work on project “</a:t>
            </a:r>
            <a:r>
              <a:rPr lang="en-US" dirty="0" err="1"/>
              <a:t>ProductY</a:t>
            </a:r>
            <a:r>
              <a:rPr lang="en-US" dirty="0"/>
              <a:t>”.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8 Using “not” List the surnames of employees who do not work on project “</a:t>
            </a:r>
            <a:r>
              <a:rPr lang="en-US" dirty="0" err="1"/>
              <a:t>ProductY</a:t>
            </a:r>
            <a:r>
              <a:rPr lang="en-US" dirty="0"/>
              <a:t>”.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3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B5A8-C8B7-2D50-FC44-87B6B360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Today: Lots of “find out” with the company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1AE2-BD01-A7E9-F28F-491AEBF9E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More keywords: distinct, like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9 List all the department locations but do not repeat them.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10 List all employees who live in Houston.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486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0BC3B6DBDD2479412D4858C73CB76" ma:contentTypeVersion="8" ma:contentTypeDescription="Create a new document." ma:contentTypeScope="" ma:versionID="92dd78ee9651fee856c66b79a30fe00a">
  <xsd:schema xmlns:xsd="http://www.w3.org/2001/XMLSchema" xmlns:xs="http://www.w3.org/2001/XMLSchema" xmlns:p="http://schemas.microsoft.com/office/2006/metadata/properties" xmlns:ns2="afe855ff-b5d5-460f-b776-b81cdefb9161" targetNamespace="http://schemas.microsoft.com/office/2006/metadata/properties" ma:root="true" ma:fieldsID="a60ac2a4ea7c2bc58f1c63b6b9b8bfc6" ns2:_="">
    <xsd:import namespace="afe855ff-b5d5-460f-b776-b81cdefb9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855ff-b5d5-460f-b776-b81cdefb9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2B88DF-B591-49D8-A76D-D48A958B635A}"/>
</file>

<file path=customXml/itemProps2.xml><?xml version="1.0" encoding="utf-8"?>
<ds:datastoreItem xmlns:ds="http://schemas.openxmlformats.org/officeDocument/2006/customXml" ds:itemID="{545A3F81-02D1-41B4-9D75-CDD90F9CC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348BE4-EE71-4455-AF76-DD20CA4775C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505</Words>
  <Application>Microsoft Office PowerPoint</Application>
  <PresentationFormat>On-screen Show (16:9)</PresentationFormat>
  <Paragraphs>91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Data Structures/Big Data</vt:lpstr>
      <vt:lpstr>From last week</vt:lpstr>
      <vt:lpstr>From last week</vt:lpstr>
      <vt:lpstr>Today: Lots of “find out” with the company database.</vt:lpstr>
      <vt:lpstr>Keys</vt:lpstr>
      <vt:lpstr>PowerPoint Presentation</vt:lpstr>
      <vt:lpstr>Today: Lots of “find out” with the company database.</vt:lpstr>
      <vt:lpstr>Today: Lots of “find out” with the company database.</vt:lpstr>
      <vt:lpstr>Today: Lots of “find out” with the company database.</vt:lpstr>
      <vt:lpstr>Today: Lots of “find out” with the company database.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Structures/Big Data</dc:title>
  <cp:lastModifiedBy>Marko Niinimaki</cp:lastModifiedBy>
  <cp:revision>198</cp:revision>
  <dcterms:modified xsi:type="dcterms:W3CDTF">2023-09-04T03:54:37Z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0x010100E110BC3B6DBDD2479412D4858C73CB76</vt:lpwstr>
  </property>
</Properties>
</file>