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7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DF3C5-5477-4588-8DBE-5DEEAC895559}" v="63" dt="2023-09-11T04:02:33.020"/>
    <p1510:client id="{8B0615C3-E006-46B2-943E-A276519A75BB}" v="1" dt="2023-09-05T07:27:39.561"/>
    <p1510:client id="{98A5EF46-07E8-479D-8C66-9050C0519C1E}" v="103" dt="2023-09-12T04:29:26.545"/>
    <p1510:client id="{AE778CD4-2E20-47CA-B3C6-D11DDB5B99AB}" v="131" dt="2023-09-11T08:51:25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98A5EF46-07E8-479D-8C66-9050C0519C1E}"/>
    <pc:docChg chg="modSld">
      <pc:chgData name="Marko Niinimaki" userId="S::marko.n@chula.ac.th::ab6f4332-a5c8-47a0-b00f-a2f262e28e4b" providerId="AD" clId="Web-{98A5EF46-07E8-479D-8C66-9050C0519C1E}" dt="2023-09-12T04:29:26.545" v="103" actId="20577"/>
      <pc:docMkLst>
        <pc:docMk/>
      </pc:docMkLst>
      <pc:sldChg chg="modSp">
        <pc:chgData name="Marko Niinimaki" userId="S::marko.n@chula.ac.th::ab6f4332-a5c8-47a0-b00f-a2f262e28e4b" providerId="AD" clId="Web-{98A5EF46-07E8-479D-8C66-9050C0519C1E}" dt="2023-09-12T03:40:29.049" v="67" actId="20577"/>
        <pc:sldMkLst>
          <pc:docMk/>
          <pc:sldMk cId="2013890842" sldId="275"/>
        </pc:sldMkLst>
        <pc:spChg chg="mod">
          <ac:chgData name="Marko Niinimaki" userId="S::marko.n@chula.ac.th::ab6f4332-a5c8-47a0-b00f-a2f262e28e4b" providerId="AD" clId="Web-{98A5EF46-07E8-479D-8C66-9050C0519C1E}" dt="2023-09-12T03:40:29.049" v="67" actId="20577"/>
          <ac:spMkLst>
            <pc:docMk/>
            <pc:sldMk cId="2013890842" sldId="275"/>
            <ac:spMk id="8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98A5EF46-07E8-479D-8C66-9050C0519C1E}" dt="2023-09-12T04:29:26.545" v="103" actId="20577"/>
        <pc:sldMkLst>
          <pc:docMk/>
          <pc:sldMk cId="1495040026" sldId="276"/>
        </pc:sldMkLst>
        <pc:spChg chg="mod">
          <ac:chgData name="Marko Niinimaki" userId="S::marko.n@chula.ac.th::ab6f4332-a5c8-47a0-b00f-a2f262e28e4b" providerId="AD" clId="Web-{98A5EF46-07E8-479D-8C66-9050C0519C1E}" dt="2023-09-12T04:29:26.545" v="103" actId="20577"/>
          <ac:spMkLst>
            <pc:docMk/>
            <pc:sldMk cId="1495040026" sldId="276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AE778CD4-2E20-47CA-B3C6-D11DDB5B99AB}"/>
    <pc:docChg chg="modSld">
      <pc:chgData name="Marko Niinimaki" userId="S::marko.n@chula.ac.th::ab6f4332-a5c8-47a0-b00f-a2f262e28e4b" providerId="AD" clId="Web-{AE778CD4-2E20-47CA-B3C6-D11DDB5B99AB}" dt="2023-09-11T08:51:21.835" v="122" actId="20577"/>
      <pc:docMkLst>
        <pc:docMk/>
      </pc:docMkLst>
      <pc:sldChg chg="modSp">
        <pc:chgData name="Marko Niinimaki" userId="S::marko.n@chula.ac.th::ab6f4332-a5c8-47a0-b00f-a2f262e28e4b" providerId="AD" clId="Web-{AE778CD4-2E20-47CA-B3C6-D11DDB5B99AB}" dt="2023-09-11T08:49:17.269" v="114"/>
        <pc:sldMkLst>
          <pc:docMk/>
          <pc:sldMk cId="0" sldId="257"/>
        </pc:sldMkLst>
        <pc:graphicFrameChg chg="mod modGraphic">
          <ac:chgData name="Marko Niinimaki" userId="S::marko.n@chula.ac.th::ab6f4332-a5c8-47a0-b00f-a2f262e28e4b" providerId="AD" clId="Web-{AE778CD4-2E20-47CA-B3C6-D11DDB5B99AB}" dt="2023-09-11T08:49:17.269" v="114"/>
          <ac:graphicFrameMkLst>
            <pc:docMk/>
            <pc:sldMk cId="0" sldId="257"/>
            <ac:graphicFrameMk id="3" creationId="{CE0F9B78-AD01-46DE-9ADF-83318F98BBD2}"/>
          </ac:graphicFrameMkLst>
        </pc:graphicFrameChg>
      </pc:sldChg>
      <pc:sldChg chg="modSp">
        <pc:chgData name="Marko Niinimaki" userId="S::marko.n@chula.ac.th::ab6f4332-a5c8-47a0-b00f-a2f262e28e4b" providerId="AD" clId="Web-{AE778CD4-2E20-47CA-B3C6-D11DDB5B99AB}" dt="2023-09-11T08:48:42.877" v="82" actId="20577"/>
        <pc:sldMkLst>
          <pc:docMk/>
          <pc:sldMk cId="3931765498" sldId="269"/>
        </pc:sldMkLst>
        <pc:spChg chg="mod">
          <ac:chgData name="Marko Niinimaki" userId="S::marko.n@chula.ac.th::ab6f4332-a5c8-47a0-b00f-a2f262e28e4b" providerId="AD" clId="Web-{AE778CD4-2E20-47CA-B3C6-D11DDB5B99AB}" dt="2023-09-11T08:48:42.877" v="82" actId="20577"/>
          <ac:spMkLst>
            <pc:docMk/>
            <pc:sldMk cId="3931765498" sldId="269"/>
            <ac:spMk id="8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AE778CD4-2E20-47CA-B3C6-D11DDB5B99AB}" dt="2023-09-11T08:51:21.835" v="122" actId="20577"/>
        <pc:sldMkLst>
          <pc:docMk/>
          <pc:sldMk cId="2532956275" sldId="278"/>
        </pc:sldMkLst>
        <pc:spChg chg="mod">
          <ac:chgData name="Marko Niinimaki" userId="S::marko.n@chula.ac.th::ab6f4332-a5c8-47a0-b00f-a2f262e28e4b" providerId="AD" clId="Web-{AE778CD4-2E20-47CA-B3C6-D11DDB5B99AB}" dt="2023-09-11T08:51:21.835" v="122" actId="20577"/>
          <ac:spMkLst>
            <pc:docMk/>
            <pc:sldMk cId="2532956275" sldId="278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40CDF3C5-5477-4588-8DBE-5DEEAC895559}"/>
    <pc:docChg chg="addSld modSld">
      <pc:chgData name="Marko Niinimaki" userId="S::marko.n@chula.ac.th::ab6f4332-a5c8-47a0-b00f-a2f262e28e4b" providerId="AD" clId="Web-{40CDF3C5-5477-4588-8DBE-5DEEAC895559}" dt="2023-09-11T04:02:28.176" v="46" actId="20577"/>
      <pc:docMkLst>
        <pc:docMk/>
      </pc:docMkLst>
      <pc:sldChg chg="modSp">
        <pc:chgData name="Marko Niinimaki" userId="S::marko.n@chula.ac.th::ab6f4332-a5c8-47a0-b00f-a2f262e28e4b" providerId="AD" clId="Web-{40CDF3C5-5477-4588-8DBE-5DEEAC895559}" dt="2023-09-11T04:02:28.176" v="46" actId="20577"/>
        <pc:sldMkLst>
          <pc:docMk/>
          <pc:sldMk cId="0" sldId="256"/>
        </pc:sldMkLst>
        <pc:spChg chg="mod">
          <ac:chgData name="Marko Niinimaki" userId="S::marko.n@chula.ac.th::ab6f4332-a5c8-47a0-b00f-a2f262e28e4b" providerId="AD" clId="Web-{40CDF3C5-5477-4588-8DBE-5DEEAC895559}" dt="2023-09-11T04:02:28.176" v="46" actId="20577"/>
          <ac:spMkLst>
            <pc:docMk/>
            <pc:sldMk cId="0" sldId="256"/>
            <ac:spMk id="78" creationId="{00000000-0000-0000-0000-000000000000}"/>
          </ac:spMkLst>
        </pc:spChg>
      </pc:sldChg>
      <pc:sldChg chg="addSp delSp modSp">
        <pc:chgData name="Marko Niinimaki" userId="S::marko.n@chula.ac.th::ab6f4332-a5c8-47a0-b00f-a2f262e28e4b" providerId="AD" clId="Web-{40CDF3C5-5477-4588-8DBE-5DEEAC895559}" dt="2023-09-11T04:00:57.564" v="23"/>
        <pc:sldMkLst>
          <pc:docMk/>
          <pc:sldMk cId="0" sldId="257"/>
        </pc:sldMkLst>
        <pc:spChg chg="mod">
          <ac:chgData name="Marko Niinimaki" userId="S::marko.n@chula.ac.th::ab6f4332-a5c8-47a0-b00f-a2f262e28e4b" providerId="AD" clId="Web-{40CDF3C5-5477-4588-8DBE-5DEEAC895559}" dt="2023-09-11T03:58:28.092" v="17" actId="20577"/>
          <ac:spMkLst>
            <pc:docMk/>
            <pc:sldMk cId="0" sldId="257"/>
            <ac:spMk id="81" creationId="{00000000-0000-0000-0000-000000000000}"/>
          </ac:spMkLst>
        </pc:spChg>
        <pc:spChg chg="del mod">
          <ac:chgData name="Marko Niinimaki" userId="S::marko.n@chula.ac.th::ab6f4332-a5c8-47a0-b00f-a2f262e28e4b" providerId="AD" clId="Web-{40CDF3C5-5477-4588-8DBE-5DEEAC895559}" dt="2023-09-11T04:00:25.751" v="19"/>
          <ac:spMkLst>
            <pc:docMk/>
            <pc:sldMk cId="0" sldId="257"/>
            <ac:spMk id="82" creationId="{00000000-0000-0000-0000-000000000000}"/>
          </ac:spMkLst>
        </pc:spChg>
        <pc:graphicFrameChg chg="add mod ord modGraphic">
          <ac:chgData name="Marko Niinimaki" userId="S::marko.n@chula.ac.th::ab6f4332-a5c8-47a0-b00f-a2f262e28e4b" providerId="AD" clId="Web-{40CDF3C5-5477-4588-8DBE-5DEEAC895559}" dt="2023-09-11T04:00:57.564" v="23"/>
          <ac:graphicFrameMkLst>
            <pc:docMk/>
            <pc:sldMk cId="0" sldId="257"/>
            <ac:graphicFrameMk id="3" creationId="{CE0F9B78-AD01-46DE-9ADF-83318F98BBD2}"/>
          </ac:graphicFrameMkLst>
        </pc:graphicFrameChg>
      </pc:sldChg>
      <pc:sldChg chg="add replId">
        <pc:chgData name="Marko Niinimaki" userId="S::marko.n@chula.ac.th::ab6f4332-a5c8-47a0-b00f-a2f262e28e4b" providerId="AD" clId="Web-{40CDF3C5-5477-4588-8DBE-5DEEAC895559}" dt="2023-09-11T03:58:17.607" v="0"/>
        <pc:sldMkLst>
          <pc:docMk/>
          <pc:sldMk cId="253295627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D3D5BE-A469-46FB-8EB2-73228E379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F5153B-8224-414F-95DA-8D877B239F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F2E25DD-D0CA-483C-B4EA-7CE5316E7E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2789DB-A636-4CE8-BF3E-0F2EA28223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3760F7-0CA1-49BF-A895-15BDECDF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F87A37-D2D7-40C6-9230-427B3BB3E6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EC28BD-9642-4405-B483-D374019C39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152A6-1838-4881-9CF9-B8C6621773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2ED4B4-F8B3-41D5-8554-52541517CE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518CA8-06A7-4516-97B7-F7793F824A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970AE8-F1FF-4D15-A020-8880E41DE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A1D3298-3C3B-49D8-A5A5-1B7E924DBC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B08227-0F03-4A92-8D01-1A021CE6AD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B91EF8-0BCF-4FF7-BA8E-0344E9CDEF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57B47-C3A1-47EF-9083-A5DCC4F823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FDB521-663C-401B-A86F-F15B54CA92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86D408-F895-47B0-8B61-A4CF67CEDB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41FC8F0-CD80-49DB-9CDC-1E9689C5C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3FF2193-84E6-47CF-A42F-C374A7028F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6B42D0-FC37-41C7-B2BE-8656715D71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828937-A351-442F-8B8E-6F885B77D2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B3077E-C247-424B-8EAB-B0ABE6A6A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1BA3C6-9D5D-4807-9FDC-251FAA3F6F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411C97-DF74-465B-8754-04782F8CB8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EE467D-0A55-43B3-B8E8-7B687F059BF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24A58F9-9610-490E-A4E7-CC7F5A41FBE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computing/computer-programming/sq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spc="-1" dirty="0">
                <a:solidFill>
                  <a:srgbClr val="000000"/>
                </a:solidFill>
                <a:latin typeface="Arial"/>
                <a:ea typeface="Arial"/>
              </a:rPr>
              <a:t>Data and Algorithms</a:t>
            </a: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6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Chulalongkorn University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School of Integrated Innovation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Fall 2023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Marko </a:t>
            </a:r>
            <a:r>
              <a:rPr lang="en" sz="2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Niinimaki</a:t>
            </a:r>
            <a:r>
              <a:rPr lang="en" sz="2800" spc="-1" dirty="0">
                <a:solidFill>
                  <a:srgbClr val="595959"/>
                </a:solidFill>
                <a:latin typeface="Arial"/>
                <a:ea typeface="Arial"/>
              </a:rPr>
              <a:t> Marko.N@chula.ac.th</a:t>
            </a:r>
            <a:endParaRPr lang="en-US" sz="2800" b="0" strike="noStrike" spc="-1" dirty="0" err="1">
              <a:latin typeface="Arial"/>
            </a:endParaRPr>
          </a:p>
        </p:txBody>
      </p:sp>
      <p:sp>
        <p:nvSpPr>
          <p:cNvPr id="80" name="TextBox 1"/>
          <p:cNvSpPr/>
          <p:nvPr/>
        </p:nvSpPr>
        <p:spPr>
          <a:xfrm>
            <a:off x="360000" y="169200"/>
            <a:ext cx="4942080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Please turn your phone to silent mode.</a:t>
            </a:r>
            <a:endParaRPr lang="en-US" sz="1400" b="0" strike="noStrike" spc="-1" dirty="0">
              <a:latin typeface="Arial"/>
            </a:endParaRPr>
          </a:p>
          <a:p>
            <a:endParaRPr lang="en-US" sz="1400" u="sng" spc="-1" dirty="0">
              <a:solidFill>
                <a:srgbClr val="0097A7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world trade database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Let’s find out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1 How many rows do the tables have? select count(*) from trade;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Trade: 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791961</a:t>
            </a: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2 How many different years of trade?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distinct YEAR from trade; 2010-2014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3 How many countries are in Africa (this is not accurate, there is no trade data from all African countries)?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4 What was the sum of exports of Thailand (THA) in 2014?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9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world trade database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4500" lnSpcReduction="20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Let’s find out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5 In 2014, what was Thailand’s most valuable export product?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6 In 2014, what were Thailand’s 3 most valuable export products?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select SITC, EXPORT_VAL from trade where YEAR=2014 and ORIGIN="THA" order by EXPORT_VAL desc limit 3;</a:t>
            </a:r>
            <a:endParaRPr lang="en-US" dirty="0"/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cs typeface="Arial"/>
              </a:rPr>
              <a:t>(Then: 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ea typeface="+mj-lt"/>
                <a:cs typeface="+mj-lt"/>
              </a:rPr>
              <a:t>Commodity_Description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 from product where </a:t>
            </a:r>
            <a:r>
              <a:rPr lang="en-US" sz="1800" spc="-1" dirty="0" err="1">
                <a:solidFill>
                  <a:srgbClr val="595959"/>
                </a:solidFill>
                <a:ea typeface="+mj-lt"/>
                <a:cs typeface="+mj-lt"/>
              </a:rPr>
              <a:t>Commodity_Code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=7821; </a:t>
            </a:r>
            <a:r>
              <a:rPr lang="en-US" sz="1800" spc="-1" dirty="0" err="1">
                <a:solidFill>
                  <a:srgbClr val="595959"/>
                </a:solidFill>
                <a:ea typeface="+mj-lt"/>
                <a:cs typeface="+mj-lt"/>
              </a:rPr>
              <a:t>etc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)</a:t>
            </a:r>
            <a:endParaRPr lang="en-US" sz="1800" spc="-1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7 In 2014, what was the sum of exports of all the countries in Oceania?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8 Which country (yes, we know) exported most in 2014? You can use order by.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9 Which country imported most in 2014?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select IMPORT_VAL, ORIGIN from trade where YEAR=2014 order by IMPORT_VAL desc limit 1;</a:t>
            </a:r>
            <a:endParaRPr lang="en-US" dirty="0"/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10 Which country exported most processed rice in 2014 (“Rice semi-milled or wholly milled”)?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First: 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select * from product where </a:t>
            </a:r>
            <a:r>
              <a:rPr lang="en-US" sz="1800" spc="-1" dirty="0" err="1">
                <a:solidFill>
                  <a:srgbClr val="595959"/>
                </a:solidFill>
                <a:ea typeface="+mj-lt"/>
                <a:cs typeface="+mj-lt"/>
              </a:rPr>
              <a:t>Commodity_Description</a:t>
            </a:r>
            <a:r>
              <a:rPr lang="en-US" sz="1800" spc="-1" dirty="0">
                <a:solidFill>
                  <a:srgbClr val="595959"/>
                </a:solidFill>
                <a:ea typeface="+mj-lt"/>
                <a:cs typeface="+mj-lt"/>
              </a:rPr>
              <a:t> like "%rice%"; -&gt; 422</a:t>
            </a: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4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Connecting to your database using Python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467909" cy="121936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Please write this kind of program inside the “Cloud Shell” at Google Cloud.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You can use this command to start an editor program: nano mydb.py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More details during the class!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A91E1-CFD4-639E-B6DA-3EA3166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71" y="1871662"/>
            <a:ext cx="4775991" cy="30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If you want practice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  <a:hlinkClick r:id="rId2"/>
              </a:rPr>
              <a:t>https://www.khanacademy.org/computing/computer-programming/sql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(no database installation needed).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Where are we in the course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0F9B78-AD01-46DE-9ADF-83318F98BBD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30432776"/>
              </p:ext>
            </p:extLst>
          </p:nvPr>
        </p:nvGraphicFramePr>
        <p:xfrm>
          <a:off x="311150" y="1527342"/>
          <a:ext cx="8520112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028">
                  <a:extLst>
                    <a:ext uri="{9D8B030D-6E8A-4147-A177-3AD203B41FA5}">
                      <a16:colId xmlns:a16="http://schemas.microsoft.com/office/drawing/2014/main" val="1630275986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1344689337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2351865945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777230826"/>
                    </a:ext>
                  </a:extLst>
                </a:gridCol>
              </a:tblGrid>
              <a:tr h="501888">
                <a:tc>
                  <a:txBody>
                    <a:bodyPr/>
                    <a:lstStyle/>
                    <a:p>
                      <a:pPr marR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6 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marR="25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12 Sep 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SQL data manipulation.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3025" marR="73025" marT="8255" anchor="ctr"/>
                </a:tc>
                <a:extLst>
                  <a:ext uri="{0D108BD9-81ED-4DB2-BD59-A6C34878D82A}">
                    <a16:rowId xmlns:a16="http://schemas.microsoft.com/office/drawing/2014/main" val="348433964"/>
                  </a:ext>
                </a:extLst>
              </a:tr>
              <a:tr h="624801">
                <a:tc>
                  <a:txBody>
                    <a:bodyPr/>
                    <a:lstStyle/>
                    <a:p>
                      <a:pPr marR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7 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marR="25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19 Sep 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Building a database, the Python database interface, summary.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3025" marR="73025" marT="8255" anchor="ctr"/>
                </a:tc>
                <a:extLst>
                  <a:ext uri="{0D108BD9-81ED-4DB2-BD59-A6C34878D82A}">
                    <a16:rowId xmlns:a16="http://schemas.microsoft.com/office/drawing/2014/main" val="4289280332"/>
                  </a:ext>
                </a:extLst>
              </a:tr>
              <a:tr h="276550">
                <a:tc gridSpan="4">
                  <a:txBody>
                    <a:bodyPr/>
                    <a:lstStyle/>
                    <a:p>
                      <a:pPr marL="44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Midterm week: 25-29 Sep. Exam probably Tuesday morning.</a:t>
                      </a:r>
                    </a:p>
                  </a:txBody>
                  <a:tcPr marL="73025" marR="73025" marT="82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741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Today’s main topics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Where is data? In programs/files/</a:t>
            </a:r>
            <a:r>
              <a:rPr lang="en" sz="18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databases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/...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latin typeface="Arial"/>
              </a:rPr>
              <a:t>SQL operations with the company database + a big database (100's of thousands rows).</a:t>
            </a:r>
            <a:endParaRPr lang="en" sz="18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Subtopics: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latin typeface="Arial"/>
              </a:rPr>
              <a:t>Queries from multiple tables, subqueries, “not in”, “group by”.</a:t>
            </a: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latin typeface="Arial"/>
              </a:rPr>
              <a:t>Inserting and deleting data (briefly).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Covered last week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latin typeface="Arial"/>
              </a:rPr>
              <a:t>Google Cloud’s SQL.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</a:rPr>
              <a:t>Queries with the company database: select something from (just one or many tables) where (conditions).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</a:rPr>
              <a:t>A new shared project: You are an editor of this project .. </a:t>
            </a:r>
            <a:r>
              <a:rPr lang="en-US" sz="1800" spc="-1" dirty="0">
                <a:solidFill>
                  <a:srgbClr val="595959"/>
                </a:solidFill>
              </a:rPr>
              <a:t>T</a:t>
            </a:r>
            <a:r>
              <a:rPr lang="en" sz="1800" spc="-1" dirty="0">
                <a:solidFill>
                  <a:srgbClr val="595959"/>
                </a:solidFill>
              </a:rPr>
              <a:t>hat we’ll use for queries with a bigger database, but don’t change it yet.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2074A-62B7-CE5E-31B5-826CD715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" y="3186791"/>
            <a:ext cx="5551714" cy="17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Covered last week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Connecting to your database: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 err="1">
                <a:solidFill>
                  <a:srgbClr val="595959"/>
                </a:solidFill>
              </a:rPr>
              <a:t>gcloud</a:t>
            </a:r>
            <a:r>
              <a:rPr lang="en-US" sz="1800" spc="-1" dirty="0">
                <a:solidFill>
                  <a:srgbClr val="595959"/>
                </a:solidFill>
              </a:rPr>
              <a:t> </a:t>
            </a:r>
            <a:r>
              <a:rPr lang="en-US" sz="1800" spc="-1" dirty="0" err="1">
                <a:solidFill>
                  <a:srgbClr val="595959"/>
                </a:solidFill>
              </a:rPr>
              <a:t>sql</a:t>
            </a:r>
            <a:r>
              <a:rPr lang="en-US" sz="1800" spc="-1" dirty="0">
                <a:solidFill>
                  <a:srgbClr val="595959"/>
                </a:solidFill>
              </a:rPr>
              <a:t> connect </a:t>
            </a:r>
            <a:r>
              <a:rPr lang="en-US" sz="1800" spc="-1" dirty="0" err="1">
                <a:solidFill>
                  <a:srgbClr val="595959"/>
                </a:solidFill>
              </a:rPr>
              <a:t>instancename</a:t>
            </a:r>
            <a:r>
              <a:rPr lang="en-US" sz="1800" spc="-1" dirty="0">
                <a:solidFill>
                  <a:srgbClr val="595959"/>
                </a:solidFill>
              </a:rPr>
              <a:t> --user=root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 err="1">
                <a:solidFill>
                  <a:srgbClr val="595959"/>
                </a:solidFill>
              </a:rPr>
              <a:t>mysql</a:t>
            </a:r>
            <a:r>
              <a:rPr lang="en-US" sz="1800" spc="-1" dirty="0">
                <a:solidFill>
                  <a:srgbClr val="595959"/>
                </a:solidFill>
              </a:rPr>
              <a:t>&gt; 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</a:rPr>
              <a:t>show databases;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</a:rPr>
              <a:t>use company;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</a:rPr>
              <a:t>show tables;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</a:rPr>
              <a:t>d</a:t>
            </a:r>
            <a:r>
              <a:rPr lang="en" sz="1800" spc="-1" dirty="0">
                <a:solidFill>
                  <a:srgbClr val="595959"/>
                </a:solidFill>
              </a:rPr>
              <a:t>escribe employees;</a:t>
            </a:r>
          </a:p>
        </p:txBody>
      </p:sp>
    </p:spTree>
    <p:extLst>
      <p:ext uri="{BB962C8B-B14F-4D97-AF65-F5344CB8AC3E}">
        <p14:creationId xmlns:p14="http://schemas.microsoft.com/office/powerpoint/2010/main" val="377619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How do we ..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 lnSpcReduction="10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Who is the youngest person in the company?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max(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) from employee;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1972-07-31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fname,lname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 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="1972-07-31";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OR: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fname,lname,bdate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 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=(select max(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) from employee);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OR (ok, this does not use “max”)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fname,lname,bdate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 order by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bdate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desc limit 1;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1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How do we ..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List employees who are not working on project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ProductY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: list employees but exclude those who are working on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ProductY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First, let’s get the SSN’s of people who work on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ProductY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: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employee, project,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works_on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essn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and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pnumber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pno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and 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="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ProductY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";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Then, list employees but omit those people: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fname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,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lname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 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not in (select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from employee, project,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works_on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essn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and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pnumber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pno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and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="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ProductY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");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How do we..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Salaries by department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select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dno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, avg(salary) from employee group by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dno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;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world trade database:</a:t>
            </a:r>
            <a:br>
              <a:rPr lang="en" sz="2800" spc="-1" dirty="0">
                <a:solidFill>
                  <a:srgbClr val="000000"/>
                </a:solidFill>
                <a:latin typeface="Arial"/>
              </a:rPr>
            </a:br>
            <a:r>
              <a:rPr lang="en" sz="2800" spc="-1" dirty="0">
                <a:solidFill>
                  <a:srgbClr val="000000"/>
                </a:solidFill>
                <a:latin typeface="Arial"/>
              </a:rPr>
              <a:t>use trade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59" y="1152359"/>
            <a:ext cx="8585497" cy="382814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What is it like?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country: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Country_Name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, ISO3digit, Cont.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Where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Cont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 is one of: South America, Asia, Africa, North America, Europe, Oceania, Antarctica, Australia.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product: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Commodity_Code</a:t>
            </a:r>
            <a:r>
              <a:rPr lang="en-US" sz="1800" spc="-1" dirty="0">
                <a:solidFill>
                  <a:srgbClr val="595959"/>
                </a:solidFill>
                <a:latin typeface="Arial"/>
              </a:rPr>
              <a:t>,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Commodity_description</a:t>
            </a: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The codes are so-called SITC codes 0..9710.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trade: YEAR, ORIGIN, SITC, EXPORT_VAL, IMPORT_VAL.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ORIGIN refers to country.ISO3digit, SITC refers to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</a:rPr>
              <a:t>product.Commodity_Code</a:t>
            </a: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A82F6-66F5-C1E9-3AFE-19FD1A06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02" y="162993"/>
            <a:ext cx="4534284" cy="14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8" ma:contentTypeDescription="Create a new document." ma:contentTypeScope="" ma:versionID="92dd78ee9651fee856c66b79a30fe00a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a60ac2a4ea7c2bc58f1c63b6b9b8bfc6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D33F3-0837-465A-B73D-6AD96F66DC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D972E9-C4F5-4B16-BA66-81A50F560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033CA2-EAC7-4432-BAF1-BA58FDB20E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676</Words>
  <Application>Microsoft Office PowerPoint</Application>
  <PresentationFormat>On-screen Show (16:9)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Data and Algorithms 6</vt:lpstr>
      <vt:lpstr>Where are we in the course</vt:lpstr>
      <vt:lpstr>Today’s main topics</vt:lpstr>
      <vt:lpstr>Covered last week</vt:lpstr>
      <vt:lpstr>Covered last week</vt:lpstr>
      <vt:lpstr>How do we ..</vt:lpstr>
      <vt:lpstr>How do we ..</vt:lpstr>
      <vt:lpstr>How do we..</vt:lpstr>
      <vt:lpstr>The world trade database: use trade</vt:lpstr>
      <vt:lpstr>The world trade database</vt:lpstr>
      <vt:lpstr>The world trade database</vt:lpstr>
      <vt:lpstr>Connecting to your database using Python</vt:lpstr>
      <vt:lpstr>If you want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</dc:title>
  <dc:subject/>
  <dc:creator>USER</dc:creator>
  <dc:description/>
  <cp:lastModifiedBy>Marko Niinimaki</cp:lastModifiedBy>
  <cp:revision>225</cp:revision>
  <dcterms:modified xsi:type="dcterms:W3CDTF">2023-09-12T04:29:26Z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