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1" r:id="rId5"/>
  </p:sldMasterIdLst>
  <p:notesMasterIdLst>
    <p:notesMasterId r:id="rId24"/>
  </p:notesMasterIdLst>
  <p:sldIdLst>
    <p:sldId id="256" r:id="rId6"/>
    <p:sldId id="257" r:id="rId7"/>
    <p:sldId id="258" r:id="rId8"/>
    <p:sldId id="259" r:id="rId9"/>
    <p:sldId id="260" r:id="rId10"/>
    <p:sldId id="261" r:id="rId11"/>
    <p:sldId id="273"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gl0n8fQX8BhRQzF+3oLbN34El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2EC76-6F58-4936-A9AA-1AB28212B9D2}" v="29" dt="2023-10-02T08:28:52.498"/>
    <p1510:client id="{97D61CBD-3F80-4BE2-8D19-C18EC1B99CAF}" v="31" dt="2023-10-02T03:21:34.270"/>
  </p1510:revLst>
</p1510:revInfo>
</file>

<file path=ppt/tableStyles.xml><?xml version="1.0" encoding="utf-8"?>
<a:tblStyleLst xmlns:a="http://schemas.openxmlformats.org/drawingml/2006/main" def="{43EA7875-28BD-4B46-927E-244AB476ABDF}">
  <a:tblStyle styleId="{43EA7875-28BD-4B46-927E-244AB476ABD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Niinimaki" userId="S::marko.n@chula.ac.th::ab6f4332-a5c8-47a0-b00f-a2f262e28e4b" providerId="AD" clId="Web-{24B2EC76-6F58-4936-A9AA-1AB28212B9D2}"/>
    <pc:docChg chg="addSld modSld">
      <pc:chgData name="Marko Niinimaki" userId="S::marko.n@chula.ac.th::ab6f4332-a5c8-47a0-b00f-a2f262e28e4b" providerId="AD" clId="Web-{24B2EC76-6F58-4936-A9AA-1AB28212B9D2}" dt="2023-10-02T08:28:52.498" v="27" actId="20577"/>
      <pc:docMkLst>
        <pc:docMk/>
      </pc:docMkLst>
      <pc:sldChg chg="modSp">
        <pc:chgData name="Marko Niinimaki" userId="S::marko.n@chula.ac.th::ab6f4332-a5c8-47a0-b00f-a2f262e28e4b" providerId="AD" clId="Web-{24B2EC76-6F58-4936-A9AA-1AB28212B9D2}" dt="2023-10-02T07:59:09.015" v="7" actId="20577"/>
        <pc:sldMkLst>
          <pc:docMk/>
          <pc:sldMk cId="0" sldId="261"/>
        </pc:sldMkLst>
        <pc:spChg chg="mod">
          <ac:chgData name="Marko Niinimaki" userId="S::marko.n@chula.ac.th::ab6f4332-a5c8-47a0-b00f-a2f262e28e4b" providerId="AD" clId="Web-{24B2EC76-6F58-4936-A9AA-1AB28212B9D2}" dt="2023-10-02T07:59:09.015" v="7" actId="20577"/>
          <ac:spMkLst>
            <pc:docMk/>
            <pc:sldMk cId="0" sldId="261"/>
            <ac:spMk id="170" creationId="{00000000-0000-0000-0000-000000000000}"/>
          </ac:spMkLst>
        </pc:spChg>
      </pc:sldChg>
      <pc:sldChg chg="modSp">
        <pc:chgData name="Marko Niinimaki" userId="S::marko.n@chula.ac.th::ab6f4332-a5c8-47a0-b00f-a2f262e28e4b" providerId="AD" clId="Web-{24B2EC76-6F58-4936-A9AA-1AB28212B9D2}" dt="2023-10-02T08:28:52.498" v="27" actId="20577"/>
        <pc:sldMkLst>
          <pc:docMk/>
          <pc:sldMk cId="0" sldId="272"/>
        </pc:sldMkLst>
        <pc:spChg chg="mod">
          <ac:chgData name="Marko Niinimaki" userId="S::marko.n@chula.ac.th::ab6f4332-a5c8-47a0-b00f-a2f262e28e4b" providerId="AD" clId="Web-{24B2EC76-6F58-4936-A9AA-1AB28212B9D2}" dt="2023-10-02T08:28:52.498" v="27" actId="20577"/>
          <ac:spMkLst>
            <pc:docMk/>
            <pc:sldMk cId="0" sldId="272"/>
            <ac:spMk id="239" creationId="{00000000-0000-0000-0000-000000000000}"/>
          </ac:spMkLst>
        </pc:spChg>
      </pc:sldChg>
      <pc:sldChg chg="modSp add replId">
        <pc:chgData name="Marko Niinimaki" userId="S::marko.n@chula.ac.th::ab6f4332-a5c8-47a0-b00f-a2f262e28e4b" providerId="AD" clId="Web-{24B2EC76-6F58-4936-A9AA-1AB28212B9D2}" dt="2023-10-02T08:01:36.096" v="11" actId="20577"/>
        <pc:sldMkLst>
          <pc:docMk/>
          <pc:sldMk cId="694943949" sldId="273"/>
        </pc:sldMkLst>
        <pc:spChg chg="mod">
          <ac:chgData name="Marko Niinimaki" userId="S::marko.n@chula.ac.th::ab6f4332-a5c8-47a0-b00f-a2f262e28e4b" providerId="AD" clId="Web-{24B2EC76-6F58-4936-A9AA-1AB28212B9D2}" dt="2023-10-02T08:01:36.096" v="11" actId="20577"/>
          <ac:spMkLst>
            <pc:docMk/>
            <pc:sldMk cId="694943949" sldId="273"/>
            <ac:spMk id="170" creationId="{00000000-0000-0000-0000-000000000000}"/>
          </ac:spMkLst>
        </pc:spChg>
      </pc:sldChg>
    </pc:docChg>
  </pc:docChgLst>
  <pc:docChgLst>
    <pc:chgData name="Marko Niinimaki" userId="S::marko.n@chula.ac.th::ab6f4332-a5c8-47a0-b00f-a2f262e28e4b" providerId="AD" clId="Web-{97D61CBD-3F80-4BE2-8D19-C18EC1B99CAF}"/>
    <pc:docChg chg="modSld">
      <pc:chgData name="Marko Niinimaki" userId="S::marko.n@chula.ac.th::ab6f4332-a5c8-47a0-b00f-a2f262e28e4b" providerId="AD" clId="Web-{97D61CBD-3F80-4BE2-8D19-C18EC1B99CAF}" dt="2023-10-02T03:21:34.270" v="31" actId="20577"/>
      <pc:docMkLst>
        <pc:docMk/>
      </pc:docMkLst>
      <pc:sldChg chg="modSp">
        <pc:chgData name="Marko Niinimaki" userId="S::marko.n@chula.ac.th::ab6f4332-a5c8-47a0-b00f-a2f262e28e4b" providerId="AD" clId="Web-{97D61CBD-3F80-4BE2-8D19-C18EC1B99CAF}" dt="2023-10-02T03:21:34.270" v="31" actId="20577"/>
        <pc:sldMkLst>
          <pc:docMk/>
          <pc:sldMk cId="0" sldId="259"/>
        </pc:sldMkLst>
        <pc:spChg chg="mod">
          <ac:chgData name="Marko Niinimaki" userId="S::marko.n@chula.ac.th::ab6f4332-a5c8-47a0-b00f-a2f262e28e4b" providerId="AD" clId="Web-{97D61CBD-3F80-4BE2-8D19-C18EC1B99CAF}" dt="2023-10-02T03:21:34.270" v="31" actId="20577"/>
          <ac:spMkLst>
            <pc:docMk/>
            <pc:sldMk cId="0" sldId="259"/>
            <ac:spMk id="1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39bb055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839bb055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4522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19"/>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2" name="Google Shape;12;p19"/>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8"/>
        <p:cNvGrpSpPr/>
        <p:nvPr/>
      </p:nvGrpSpPr>
      <p:grpSpPr>
        <a:xfrm>
          <a:off x="0" y="0"/>
          <a:ext cx="0" cy="0"/>
          <a:chOff x="0" y="0"/>
          <a:chExt cx="0" cy="0"/>
        </a:xfrm>
      </p:grpSpPr>
      <p:sp>
        <p:nvSpPr>
          <p:cNvPr id="49" name="Google Shape;49;p3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0"/>
          <p:cNvSpPr txBox="1">
            <a:spLocks noGrp="1"/>
          </p:cNvSpPr>
          <p:nvPr>
            <p:ph type="body" idx="1"/>
          </p:nvPr>
        </p:nvSpPr>
        <p:spPr>
          <a:xfrm>
            <a:off x="311760" y="115236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0"/>
          <p:cNvSpPr txBox="1">
            <a:spLocks noGrp="1"/>
          </p:cNvSpPr>
          <p:nvPr>
            <p:ph type="body" idx="2"/>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0"/>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1"/>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1"/>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1"/>
          <p:cNvSpPr txBox="1">
            <a:spLocks noGrp="1"/>
          </p:cNvSpPr>
          <p:nvPr>
            <p:ph type="body" idx="4"/>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1"/>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0"/>
        <p:cNvGrpSpPr/>
        <p:nvPr/>
      </p:nvGrpSpPr>
      <p:grpSpPr>
        <a:xfrm>
          <a:off x="0" y="0"/>
          <a:ext cx="0" cy="0"/>
          <a:chOff x="0" y="0"/>
          <a:chExt cx="0" cy="0"/>
        </a:xfrm>
      </p:grpSpPr>
      <p:sp>
        <p:nvSpPr>
          <p:cNvPr id="61" name="Google Shape;61;p3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2"/>
          <p:cNvSpPr txBox="1">
            <a:spLocks noGrp="1"/>
          </p:cNvSpPr>
          <p:nvPr>
            <p:ph type="body" idx="1"/>
          </p:nvPr>
        </p:nvSpPr>
        <p:spPr>
          <a:xfrm>
            <a:off x="31176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2"/>
          <p:cNvSpPr txBox="1">
            <a:spLocks noGrp="1"/>
          </p:cNvSpPr>
          <p:nvPr>
            <p:ph type="body" idx="2"/>
          </p:nvPr>
        </p:nvSpPr>
        <p:spPr>
          <a:xfrm>
            <a:off x="319248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2"/>
          <p:cNvSpPr txBox="1">
            <a:spLocks noGrp="1"/>
          </p:cNvSpPr>
          <p:nvPr>
            <p:ph type="body" idx="3"/>
          </p:nvPr>
        </p:nvSpPr>
        <p:spPr>
          <a:xfrm>
            <a:off x="607320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2"/>
          <p:cNvSpPr txBox="1">
            <a:spLocks noGrp="1"/>
          </p:cNvSpPr>
          <p:nvPr>
            <p:ph type="body" idx="4"/>
          </p:nvPr>
        </p:nvSpPr>
        <p:spPr>
          <a:xfrm>
            <a:off x="31176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2"/>
          <p:cNvSpPr txBox="1">
            <a:spLocks noGrp="1"/>
          </p:cNvSpPr>
          <p:nvPr>
            <p:ph type="body" idx="5"/>
          </p:nvPr>
        </p:nvSpPr>
        <p:spPr>
          <a:xfrm>
            <a:off x="319248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2"/>
          <p:cNvSpPr txBox="1">
            <a:spLocks noGrp="1"/>
          </p:cNvSpPr>
          <p:nvPr>
            <p:ph type="body" idx="6"/>
          </p:nvPr>
        </p:nvSpPr>
        <p:spPr>
          <a:xfrm>
            <a:off x="607320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2"/>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1"/>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1"/>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7"/>
        <p:cNvGrpSpPr/>
        <p:nvPr/>
      </p:nvGrpSpPr>
      <p:grpSpPr>
        <a:xfrm>
          <a:off x="0" y="0"/>
          <a:ext cx="0" cy="0"/>
          <a:chOff x="0" y="0"/>
          <a:chExt cx="0" cy="0"/>
        </a:xfrm>
      </p:grpSpPr>
      <p:sp>
        <p:nvSpPr>
          <p:cNvPr id="78" name="Google Shape;78;p33"/>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9"/>
        <p:cNvGrpSpPr/>
        <p:nvPr/>
      </p:nvGrpSpPr>
      <p:grpSpPr>
        <a:xfrm>
          <a:off x="0" y="0"/>
          <a:ext cx="0" cy="0"/>
          <a:chOff x="0" y="0"/>
          <a:chExt cx="0" cy="0"/>
        </a:xfrm>
      </p:grpSpPr>
      <p:sp>
        <p:nvSpPr>
          <p:cNvPr id="80" name="Google Shape;80;p3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4"/>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82" name="Google Shape;82;p34"/>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3"/>
        <p:cNvGrpSpPr/>
        <p:nvPr/>
      </p:nvGrpSpPr>
      <p:grpSpPr>
        <a:xfrm>
          <a:off x="0" y="0"/>
          <a:ext cx="0" cy="0"/>
          <a:chOff x="0" y="0"/>
          <a:chExt cx="0" cy="0"/>
        </a:xfrm>
      </p:grpSpPr>
      <p:sp>
        <p:nvSpPr>
          <p:cNvPr id="84" name="Google Shape;84;p3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5"/>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5"/>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35"/>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3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6"/>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1"/>
        <p:cNvGrpSpPr/>
        <p:nvPr/>
      </p:nvGrpSpPr>
      <p:grpSpPr>
        <a:xfrm>
          <a:off x="0" y="0"/>
          <a:ext cx="0" cy="0"/>
          <a:chOff x="0" y="0"/>
          <a:chExt cx="0" cy="0"/>
        </a:xfrm>
      </p:grpSpPr>
      <p:sp>
        <p:nvSpPr>
          <p:cNvPr id="92" name="Google Shape;92;p37"/>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93" name="Google Shape;93;p37"/>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8"/>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8"/>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8"/>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38"/>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
        <p:nvSpPr>
          <p:cNvPr id="14" name="Google Shape;14;p22"/>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39"/>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9"/>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9"/>
          <p:cNvSpPr txBox="1">
            <a:spLocks noGrp="1"/>
          </p:cNvSpPr>
          <p:nvPr>
            <p:ph type="body" idx="3"/>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9"/>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6"/>
        <p:cNvGrpSpPr/>
        <p:nvPr/>
      </p:nvGrpSpPr>
      <p:grpSpPr>
        <a:xfrm>
          <a:off x="0" y="0"/>
          <a:ext cx="0" cy="0"/>
          <a:chOff x="0" y="0"/>
          <a:chExt cx="0" cy="0"/>
        </a:xfrm>
      </p:grpSpPr>
      <p:sp>
        <p:nvSpPr>
          <p:cNvPr id="107" name="Google Shape;107;p4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40"/>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40"/>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40"/>
          <p:cNvSpPr txBox="1">
            <a:spLocks noGrp="1"/>
          </p:cNvSpPr>
          <p:nvPr>
            <p:ph type="body" idx="3"/>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40"/>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41"/>
          <p:cNvSpPr txBox="1">
            <a:spLocks noGrp="1"/>
          </p:cNvSpPr>
          <p:nvPr>
            <p:ph type="body" idx="1"/>
          </p:nvPr>
        </p:nvSpPr>
        <p:spPr>
          <a:xfrm>
            <a:off x="311760" y="115236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41"/>
          <p:cNvSpPr txBox="1">
            <a:spLocks noGrp="1"/>
          </p:cNvSpPr>
          <p:nvPr>
            <p:ph type="body" idx="2"/>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41"/>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7"/>
        <p:cNvGrpSpPr/>
        <p:nvPr/>
      </p:nvGrpSpPr>
      <p:grpSpPr>
        <a:xfrm>
          <a:off x="0" y="0"/>
          <a:ext cx="0" cy="0"/>
          <a:chOff x="0" y="0"/>
          <a:chExt cx="0" cy="0"/>
        </a:xfrm>
      </p:grpSpPr>
      <p:sp>
        <p:nvSpPr>
          <p:cNvPr id="118" name="Google Shape;118;p4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42"/>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2"/>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42"/>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42"/>
          <p:cNvSpPr txBox="1">
            <a:spLocks noGrp="1"/>
          </p:cNvSpPr>
          <p:nvPr>
            <p:ph type="body" idx="4"/>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42"/>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4"/>
        <p:cNvGrpSpPr/>
        <p:nvPr/>
      </p:nvGrpSpPr>
      <p:grpSpPr>
        <a:xfrm>
          <a:off x="0" y="0"/>
          <a:ext cx="0" cy="0"/>
          <a:chOff x="0" y="0"/>
          <a:chExt cx="0" cy="0"/>
        </a:xfrm>
      </p:grpSpPr>
      <p:sp>
        <p:nvSpPr>
          <p:cNvPr id="125" name="Google Shape;125;p4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3"/>
          <p:cNvSpPr txBox="1">
            <a:spLocks noGrp="1"/>
          </p:cNvSpPr>
          <p:nvPr>
            <p:ph type="body" idx="1"/>
          </p:nvPr>
        </p:nvSpPr>
        <p:spPr>
          <a:xfrm>
            <a:off x="31176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43"/>
          <p:cNvSpPr txBox="1">
            <a:spLocks noGrp="1"/>
          </p:cNvSpPr>
          <p:nvPr>
            <p:ph type="body" idx="2"/>
          </p:nvPr>
        </p:nvSpPr>
        <p:spPr>
          <a:xfrm>
            <a:off x="319248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43"/>
          <p:cNvSpPr txBox="1">
            <a:spLocks noGrp="1"/>
          </p:cNvSpPr>
          <p:nvPr>
            <p:ph type="body" idx="3"/>
          </p:nvPr>
        </p:nvSpPr>
        <p:spPr>
          <a:xfrm>
            <a:off x="607320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43"/>
          <p:cNvSpPr txBox="1">
            <a:spLocks noGrp="1"/>
          </p:cNvSpPr>
          <p:nvPr>
            <p:ph type="body" idx="4"/>
          </p:nvPr>
        </p:nvSpPr>
        <p:spPr>
          <a:xfrm>
            <a:off x="31176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43"/>
          <p:cNvSpPr txBox="1">
            <a:spLocks noGrp="1"/>
          </p:cNvSpPr>
          <p:nvPr>
            <p:ph type="body" idx="5"/>
          </p:nvPr>
        </p:nvSpPr>
        <p:spPr>
          <a:xfrm>
            <a:off x="319248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3"/>
          <p:cNvSpPr txBox="1">
            <a:spLocks noGrp="1"/>
          </p:cNvSpPr>
          <p:nvPr>
            <p:ph type="body" idx="6"/>
          </p:nvPr>
        </p:nvSpPr>
        <p:spPr>
          <a:xfrm>
            <a:off x="607320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43"/>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3"/>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2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4"/>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4"/>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4"/>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2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
        <p:cNvGrpSpPr/>
        <p:nvPr/>
      </p:nvGrpSpPr>
      <p:grpSpPr>
        <a:xfrm>
          <a:off x="0" y="0"/>
          <a:ext cx="0" cy="0"/>
          <a:chOff x="0" y="0"/>
          <a:chExt cx="0" cy="0"/>
        </a:xfrm>
      </p:grpSpPr>
      <p:sp>
        <p:nvSpPr>
          <p:cNvPr id="28" name="Google Shape;28;p26"/>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9" name="Google Shape;29;p26"/>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7"/>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7"/>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8"/>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8"/>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2"/>
        <p:cNvGrpSpPr/>
        <p:nvPr/>
      </p:nvGrpSpPr>
      <p:grpSpPr>
        <a:xfrm>
          <a:off x="0" y="0"/>
          <a:ext cx="0" cy="0"/>
          <a:chOff x="0" y="0"/>
          <a:chExt cx="0" cy="0"/>
        </a:xfrm>
      </p:grpSpPr>
      <p:sp>
        <p:nvSpPr>
          <p:cNvPr id="43" name="Google Shape;43;p2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9"/>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9"/>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9"/>
          <p:cNvSpPr txBox="1">
            <a:spLocks noGrp="1"/>
          </p:cNvSpPr>
          <p:nvPr>
            <p:ph type="body" idx="3"/>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9"/>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60" y="744480"/>
            <a:ext cx="8520120" cy="2052360"/>
          </a:xfrm>
          <a:prstGeom prst="rect">
            <a:avLst/>
          </a:prstGeom>
          <a:noFill/>
          <a:ln>
            <a:noFill/>
          </a:ln>
        </p:spPr>
        <p:txBody>
          <a:bodyPr spcFirstLastPara="1" wrap="square" lIns="91425" tIns="91425" rIns="91425" bIns="91425" anchor="b"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8" name="Google Shape;8;p18"/>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20"/>
          <p:cNvSpPr txBox="1">
            <a:spLocks noGrp="1"/>
          </p:cNvSpPr>
          <p:nvPr>
            <p:ph type="body" idx="1"/>
          </p:nvPr>
        </p:nvSpPr>
        <p:spPr>
          <a:xfrm>
            <a:off x="311760" y="1152360"/>
            <a:ext cx="8520120" cy="3416040"/>
          </a:xfrm>
          <a:prstGeom prst="rect">
            <a:avLst/>
          </a:prstGeom>
          <a:noFill/>
          <a:ln>
            <a:noFill/>
          </a:ln>
        </p:spPr>
        <p:txBody>
          <a:bodyPr spcFirstLastPara="1" wrap="square" lIns="91425" tIns="91425" rIns="91425" bIns="9142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2" name="Google Shape;72;p20"/>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marR="0" lvl="1" indent="0" algn="r" rtl="0">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marR="0" lvl="2" indent="0" algn="r" rtl="0">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marR="0" lvl="3" indent="0" algn="r" rtl="0">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marR="0" lvl="4" indent="0" algn="r" rtl="0">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marR="0" lvl="5" indent="0" algn="r" rtl="0">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marR="0" lvl="6" indent="0" algn="r" rtl="0">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marR="0" lvl="7" indent="0" algn="r" rtl="0">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marR="0" lvl="8" indent="0" algn="r" rtl="0">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hash-method"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wTC31ZI6QM4"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So_EIwHSd4"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runestone.academy/ns/books/published/pythonds3/SortSearch/Hashing.html?mode=browsing"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title"/>
          </p:nvPr>
        </p:nvSpPr>
        <p:spPr>
          <a:xfrm>
            <a:off x="311760" y="744480"/>
            <a:ext cx="8520120" cy="2052360"/>
          </a:xfrm>
          <a:prstGeom prst="rect">
            <a:avLst/>
          </a:prstGeom>
          <a:noFill/>
          <a:ln>
            <a:noFill/>
          </a:ln>
        </p:spPr>
        <p:txBody>
          <a:bodyPr spcFirstLastPara="1" wrap="square" lIns="0" tIns="91425" rIns="0" bIns="91425" anchor="b" anchorCtr="0">
            <a:normAutofit/>
          </a:bodyPr>
          <a:lstStyle/>
          <a:p>
            <a:pPr marL="0" lvl="0" indent="0" algn="ctr" rtl="0">
              <a:lnSpc>
                <a:spcPct val="100000"/>
              </a:lnSpc>
              <a:spcBef>
                <a:spcPts val="0"/>
              </a:spcBef>
              <a:spcAft>
                <a:spcPts val="0"/>
              </a:spcAft>
              <a:buClr>
                <a:srgbClr val="000000"/>
              </a:buClr>
              <a:buSzPts val="5200"/>
              <a:buFont typeface="Arial"/>
              <a:buNone/>
            </a:pPr>
            <a:r>
              <a:rPr lang="en" sz="5200" b="0" strike="noStrike">
                <a:solidFill>
                  <a:srgbClr val="000000"/>
                </a:solidFill>
                <a:latin typeface="Arial"/>
                <a:ea typeface="Arial"/>
                <a:cs typeface="Arial"/>
                <a:sym typeface="Arial"/>
              </a:rPr>
              <a:t>Data Structures/Big Data</a:t>
            </a:r>
            <a:endParaRPr sz="5200" b="0" strike="noStrike">
              <a:solidFill>
                <a:srgbClr val="000000"/>
              </a:solidFill>
              <a:latin typeface="Arial"/>
              <a:ea typeface="Arial"/>
              <a:cs typeface="Arial"/>
              <a:sym typeface="Arial"/>
            </a:endParaRPr>
          </a:p>
        </p:txBody>
      </p:sp>
      <p:sp>
        <p:nvSpPr>
          <p:cNvPr id="138" name="Google Shape;138;p1"/>
          <p:cNvSpPr txBox="1">
            <a:spLocks noGrp="1"/>
          </p:cNvSpPr>
          <p:nvPr>
            <p:ph type="subTitle" idx="1"/>
          </p:nvPr>
        </p:nvSpPr>
        <p:spPr>
          <a:xfrm>
            <a:off x="311760" y="2834280"/>
            <a:ext cx="8520120" cy="2052360"/>
          </a:xfrm>
          <a:prstGeom prst="rect">
            <a:avLst/>
          </a:prstGeom>
          <a:noFill/>
          <a:ln>
            <a:noFill/>
          </a:ln>
        </p:spPr>
        <p:txBody>
          <a:bodyPr spcFirstLastPara="1" wrap="square" lIns="0" tIns="91425" rIns="0" bIns="91425" anchor="t" anchorCtr="0">
            <a:normAutofit/>
          </a:bodyPr>
          <a:lstStyle/>
          <a:p>
            <a:pPr marL="0" marR="0" lvl="0" indent="0" algn="ctr" rtl="0">
              <a:lnSpc>
                <a:spcPct val="100000"/>
              </a:lnSpc>
              <a:spcBef>
                <a:spcPts val="0"/>
              </a:spcBef>
              <a:spcAft>
                <a:spcPts val="0"/>
              </a:spcAft>
              <a:buClr>
                <a:srgbClr val="595959"/>
              </a:buClr>
              <a:buSzPts val="2800"/>
              <a:buFont typeface="Arial"/>
              <a:buNone/>
            </a:pPr>
            <a:r>
              <a:rPr lang="en" sz="2800" b="0" i="0" u="none" strike="noStrike" cap="none">
                <a:solidFill>
                  <a:srgbClr val="595959"/>
                </a:solidFill>
                <a:latin typeface="Arial"/>
                <a:ea typeface="Arial"/>
                <a:cs typeface="Arial"/>
                <a:sym typeface="Arial"/>
              </a:rPr>
              <a:t>Chulalongkorn University</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595959"/>
              </a:buClr>
              <a:buSzPts val="2800"/>
              <a:buFont typeface="Arial"/>
              <a:buNone/>
            </a:pPr>
            <a:r>
              <a:rPr lang="en" sz="2800" b="0" i="0" u="none" strike="noStrike" cap="none">
                <a:solidFill>
                  <a:srgbClr val="595959"/>
                </a:solidFill>
                <a:latin typeface="Arial"/>
                <a:ea typeface="Arial"/>
                <a:cs typeface="Arial"/>
                <a:sym typeface="Arial"/>
              </a:rPr>
              <a:t>School of Integrated Innovation</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595959"/>
              </a:buClr>
              <a:buSzPts val="2800"/>
              <a:buFont typeface="Arial"/>
              <a:buNone/>
            </a:pPr>
            <a:r>
              <a:rPr lang="en" sz="2800" b="0" i="0" u="none" strike="noStrike" cap="none">
                <a:solidFill>
                  <a:srgbClr val="595959"/>
                </a:solidFill>
                <a:latin typeface="Arial"/>
                <a:ea typeface="Arial"/>
                <a:cs typeface="Arial"/>
                <a:sym typeface="Arial"/>
              </a:rPr>
              <a:t>Fall 202</a:t>
            </a:r>
            <a:r>
              <a:rPr lang="en">
                <a:solidFill>
                  <a:srgbClr val="595959"/>
                </a:solidFill>
              </a:rPr>
              <a:t>3</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595959"/>
              </a:buClr>
              <a:buSzPts val="2800"/>
              <a:buFont typeface="Arial"/>
              <a:buNone/>
            </a:pPr>
            <a:r>
              <a:rPr lang="en" sz="2800" b="0" i="0" u="none" strike="noStrike" cap="none">
                <a:solidFill>
                  <a:srgbClr val="595959"/>
                </a:solidFill>
                <a:latin typeface="Arial"/>
                <a:ea typeface="Arial"/>
                <a:cs typeface="Arial"/>
                <a:sym typeface="Arial"/>
              </a:rPr>
              <a:t>Marko Niinimaki Marko.N@chula.ac.th</a:t>
            </a:r>
            <a:endParaRPr sz="2800" b="0" i="0" u="none" strike="noStrike" cap="none">
              <a:solidFill>
                <a:schemeClr val="dk1"/>
              </a:solidFill>
              <a:latin typeface="Arial"/>
              <a:ea typeface="Arial"/>
              <a:cs typeface="Arial"/>
              <a:sym typeface="Arial"/>
            </a:endParaRPr>
          </a:p>
        </p:txBody>
      </p:sp>
      <p:sp>
        <p:nvSpPr>
          <p:cNvPr id="139" name="Google Shape;139;p1"/>
          <p:cNvSpPr/>
          <p:nvPr/>
        </p:nvSpPr>
        <p:spPr>
          <a:xfrm>
            <a:off x="360000" y="169200"/>
            <a:ext cx="5686108"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Please turn your phone to silent mode.</a:t>
            </a: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a:p>
          <a:p>
            <a:pPr marL="0" marR="0" lvl="0" indent="0" algn="l" rtl="0">
              <a:spcBef>
                <a:spcPts val="0"/>
              </a:spcBef>
              <a:spcAft>
                <a:spcPts val="0"/>
              </a:spcAft>
              <a:buNone/>
            </a:pPr>
            <a:endParaRPr sz="1400" u="sng">
              <a:solidFill>
                <a:srgbClr val="0097A7"/>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188" name="Google Shape;188;p9"/>
          <p:cNvSpPr txBox="1">
            <a:spLocks noGrp="1"/>
          </p:cNvSpPr>
          <p:nvPr>
            <p:ph type="body" idx="1"/>
          </p:nvPr>
        </p:nvSpPr>
        <p:spPr>
          <a:xfrm>
            <a:off x="311760" y="2295360"/>
            <a:ext cx="8703431" cy="2715143"/>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But we'll have a problem when there's another string whose hash value % array size is 4, too.</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Solution: use a list of string at each index instead of just a string.</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graphicFrame>
        <p:nvGraphicFramePr>
          <p:cNvPr id="189" name="Google Shape;189;p9"/>
          <p:cNvGraphicFramePr/>
          <p:nvPr/>
        </p:nvGraphicFramePr>
        <p:xfrm>
          <a:off x="274967" y="1087575"/>
          <a:ext cx="8572500" cy="1005860"/>
        </p:xfrm>
        <a:graphic>
          <a:graphicData uri="http://schemas.openxmlformats.org/drawingml/2006/table">
            <a:tbl>
              <a:tblPr firstRow="1" bandRow="1">
                <a:noFill/>
                <a:tableStyleId>{43EA7875-28BD-4B46-927E-244AB476ABDF}</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857250">
                  <a:extLst>
                    <a:ext uri="{9D8B030D-6E8A-4147-A177-3AD203B41FA5}">
                      <a16:colId xmlns:a16="http://schemas.microsoft.com/office/drawing/2014/main" val="20008"/>
                    </a:ext>
                  </a:extLst>
                </a:gridCol>
                <a:gridCol w="857250">
                  <a:extLst>
                    <a:ext uri="{9D8B030D-6E8A-4147-A177-3AD203B41FA5}">
                      <a16:colId xmlns:a16="http://schemas.microsoft.com/office/drawing/2014/main" val="20009"/>
                    </a:ext>
                  </a:extLst>
                </a:gridCol>
              </a:tblGrid>
              <a:tr h="361950">
                <a:tc>
                  <a:txBody>
                    <a:bodyPr/>
                    <a:lstStyle/>
                    <a:p>
                      <a:pPr marL="0" marR="0" lvl="0" indent="0" algn="l" rtl="0">
                        <a:spcBef>
                          <a:spcPts val="0"/>
                        </a:spcBef>
                        <a:spcAft>
                          <a:spcPts val="0"/>
                        </a:spcAft>
                        <a:buNone/>
                      </a:pPr>
                      <a:r>
                        <a:rPr lang="en" sz="1800" u="none" strike="noStrike" cap="none"/>
                        <a:t>0​</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1​</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2​</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3​</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4​</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5​</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6​</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7​</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8​</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9​</a:t>
                      </a:r>
                      <a:endParaRPr sz="1800" b="1" u="none" strike="noStrike" cap="none">
                        <a:solidFill>
                          <a:srgbClr val="FFFFFF"/>
                        </a:solidFill>
                      </a:endParaRPr>
                    </a:p>
                  </a:txBody>
                  <a:tcPr marL="91450" marR="91450" marT="45725" marB="45725"/>
                </a:tc>
                <a:extLst>
                  <a:ext uri="{0D108BD9-81ED-4DB2-BD59-A6C34878D82A}">
                    <a16:rowId xmlns:a16="http://schemas.microsoft.com/office/drawing/2014/main" val="10000"/>
                  </a:ext>
                </a:extLst>
              </a:tr>
              <a:tr h="361950">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Hello World​</a:t>
                      </a:r>
                      <a:endParaRPr sz="1800" u="none" strike="noStrike" cap="none"/>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195" name="Google Shape;195;p10"/>
          <p:cNvSpPr txBox="1">
            <a:spLocks noGrp="1"/>
          </p:cNvSpPr>
          <p:nvPr>
            <p:ph type="body" idx="1"/>
          </p:nvPr>
        </p:nvSpPr>
        <p:spPr>
          <a:xfrm>
            <a:off x="3676062" y="2198313"/>
            <a:ext cx="1457243" cy="375228"/>
          </a:xfrm>
          <a:prstGeom prst="rect">
            <a:avLst/>
          </a:prstGeom>
          <a:noFill/>
          <a:ln>
            <a:noFill/>
          </a:ln>
        </p:spPr>
        <p:txBody>
          <a:bodyPr spcFirstLastPara="1" wrap="square" lIns="0" tIns="91425" rIns="0" bIns="91425" anchor="t" anchorCtr="0">
            <a:normAutofit fontScale="74500" lnSpcReduction="20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Hello world</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graphicFrame>
        <p:nvGraphicFramePr>
          <p:cNvPr id="196" name="Google Shape;196;p10"/>
          <p:cNvGraphicFramePr/>
          <p:nvPr/>
        </p:nvGraphicFramePr>
        <p:xfrm>
          <a:off x="274967" y="1087575"/>
          <a:ext cx="8572500" cy="731540"/>
        </p:xfrm>
        <a:graphic>
          <a:graphicData uri="http://schemas.openxmlformats.org/drawingml/2006/table">
            <a:tbl>
              <a:tblPr firstRow="1" bandRow="1">
                <a:noFill/>
                <a:tableStyleId>{43EA7875-28BD-4B46-927E-244AB476ABDF}</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857250">
                  <a:extLst>
                    <a:ext uri="{9D8B030D-6E8A-4147-A177-3AD203B41FA5}">
                      <a16:colId xmlns:a16="http://schemas.microsoft.com/office/drawing/2014/main" val="20008"/>
                    </a:ext>
                  </a:extLst>
                </a:gridCol>
                <a:gridCol w="857250">
                  <a:extLst>
                    <a:ext uri="{9D8B030D-6E8A-4147-A177-3AD203B41FA5}">
                      <a16:colId xmlns:a16="http://schemas.microsoft.com/office/drawing/2014/main" val="20009"/>
                    </a:ext>
                  </a:extLst>
                </a:gridCol>
              </a:tblGrid>
              <a:tr h="361950">
                <a:tc>
                  <a:txBody>
                    <a:bodyPr/>
                    <a:lstStyle/>
                    <a:p>
                      <a:pPr marL="0" marR="0" lvl="0" indent="0" algn="l" rtl="0">
                        <a:spcBef>
                          <a:spcPts val="0"/>
                        </a:spcBef>
                        <a:spcAft>
                          <a:spcPts val="0"/>
                        </a:spcAft>
                        <a:buNone/>
                      </a:pPr>
                      <a:r>
                        <a:rPr lang="en" sz="1800" u="none" strike="noStrike" cap="none"/>
                        <a:t>0​</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1​</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2​</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3​</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4​</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5​</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6​</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7​</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8​</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9​</a:t>
                      </a:r>
                      <a:endParaRPr sz="1800" b="1" u="none" strike="noStrike" cap="none">
                        <a:solidFill>
                          <a:srgbClr val="FFFFFF"/>
                        </a:solidFill>
                      </a:endParaRPr>
                    </a:p>
                  </a:txBody>
                  <a:tcPr marL="91450" marR="91450" marT="45725" marB="45725"/>
                </a:tc>
                <a:extLst>
                  <a:ext uri="{0D108BD9-81ED-4DB2-BD59-A6C34878D82A}">
                    <a16:rowId xmlns:a16="http://schemas.microsoft.com/office/drawing/2014/main" val="10000"/>
                  </a:ext>
                </a:extLst>
              </a:tr>
              <a:tr h="361950">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endParaRPr sz="1800" u="none" strike="noStrike" cap="none"/>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cxnSp>
        <p:nvCxnSpPr>
          <p:cNvPr id="197" name="Google Shape;197;p10"/>
          <p:cNvCxnSpPr/>
          <p:nvPr/>
        </p:nvCxnSpPr>
        <p:spPr>
          <a:xfrm>
            <a:off x="4114800" y="1629314"/>
            <a:ext cx="19410" cy="601693"/>
          </a:xfrm>
          <a:prstGeom prst="straightConnector1">
            <a:avLst/>
          </a:prstGeom>
          <a:noFill/>
          <a:ln w="9525" cap="flat" cmpd="sng">
            <a:solidFill>
              <a:srgbClr val="3B7FF2"/>
            </a:solidFill>
            <a:prstDash val="solid"/>
            <a:miter lim="8000"/>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03" name="Google Shape;203;p11"/>
          <p:cNvSpPr txBox="1">
            <a:spLocks noGrp="1"/>
          </p:cNvSpPr>
          <p:nvPr>
            <p:ph type="body" idx="1"/>
          </p:nvPr>
        </p:nvSpPr>
        <p:spPr>
          <a:xfrm>
            <a:off x="311760" y="1163143"/>
            <a:ext cx="8703431" cy="2715143"/>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We could create our own implementation (let's not). It could look like this:</a:t>
            </a:r>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class HashTable(Generic[T], tablesize) # We'll cover what "generic" means later</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myhashtable = HashTable[string](100) # create a hash table for 100 strings</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09" name="Google Shape;209;p12"/>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89500" lnSpcReduction="10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Luckily Python has hash tables as a built in data type called a dictionary.</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Moreover, Python has a hashing function hash() that applies to almost anything:</a:t>
            </a:r>
            <a:endParaRPr/>
          </a:p>
          <a:p>
            <a:pPr marL="0" marR="0" lvl="0" indent="0" algn="l" rtl="0">
              <a:lnSpc>
                <a:spcPct val="114999"/>
              </a:lnSpc>
              <a:spcBef>
                <a:spcPts val="0"/>
              </a:spcBef>
              <a:spcAft>
                <a:spcPts val="0"/>
              </a:spcAft>
              <a:buClr>
                <a:schemeClr val="dk1"/>
              </a:buClr>
              <a:buSzPct val="100000"/>
              <a:buFont typeface="Arial"/>
              <a:buNone/>
            </a:pPr>
            <a:r>
              <a:rPr lang="en" sz="18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https://www.geeksforgeeks.org/python-hash-method</a:t>
            </a:r>
            <a:r>
              <a:rPr lang="en" sz="1800" b="0" i="0" u="none" strike="noStrike" cap="none">
                <a:solidFill>
                  <a:schemeClr val="dk1"/>
                </a:solidFill>
                <a:latin typeface="Arial"/>
                <a:ea typeface="Arial"/>
                <a:cs typeface="Arial"/>
                <a:sym typeface="Arial"/>
              </a:rPr>
              <a:t> : Python hash() function is a built-in function and returns the hash value of an object if it has one. The hash value is an integer which is used to quickly compare dictionary keys while looking at a dictionary.</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x =1</a:t>
            </a:r>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print(hash(x)) </a:t>
            </a:r>
            <a:endParaRPr sz="44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1</a:t>
            </a:r>
            <a:endParaRPr sz="44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x= "hello"</a:t>
            </a:r>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print(hash(x))</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6470543067838380530</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15" name="Google Shape;215;p13"/>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Let's consider finding the most frequent word in a file again. A word's frequency could be a mapping like "love" -&gt; 13 meaning the word love appeared 13 times.</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With Python we can just write:</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myfreqs = {} # introduce a Python dictionary</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myfreqs["love"] = 13 # make a mapping</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print(myfreqs["love"])</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21" name="Google Shape;221;p14"/>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Let's consider finding the most frequent word in a file again. A word's frequency could be a mapping like "love" -&gt; 13 meaning the word love appeared 13 times.</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With Python we can just write:</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myfreqs = {} # introduce a Python dictionary</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myfreqs["love"] = 13 # make a mapping</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If "love" in myfreqs: # is there a mapping for the word?</a:t>
            </a:r>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    print(myfreqs["love"])</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27" name="Google Shape;227;p15"/>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How would we put every word's frequency in the dictionary? Like in your previous example, we first put all the words of the file (text) into a list called words.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myfreqs = {} # introduce a Python dictionary </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for word in words:         </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    if word in myfreqs:</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           myfreqs[word] = myfreqs[word] + 1</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     else:</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            myfreqs[word] = 1</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33" name="Google Shape;233;p16"/>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Is this faster that finding the frequencies using nested for loops?</a:t>
            </a:r>
            <a:endParaRPr sz="44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Finding the most frequent word in Pride and Prejudice (~ 125 000 words)</a:t>
            </a:r>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For loops: 300 seconds</a:t>
            </a:r>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Dictionary: 0.2 second</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What next?</a:t>
            </a:r>
            <a:endParaRPr sz="2800" b="0" strike="noStrike">
              <a:solidFill>
                <a:srgbClr val="000000"/>
              </a:solidFill>
              <a:latin typeface="Arial"/>
              <a:ea typeface="Arial"/>
              <a:cs typeface="Arial"/>
              <a:sym typeface="Arial"/>
            </a:endParaRPr>
          </a:p>
        </p:txBody>
      </p:sp>
      <p:sp>
        <p:nvSpPr>
          <p:cNvPr id="239" name="Google Shape;239;p17"/>
          <p:cNvSpPr txBox="1">
            <a:spLocks noGrp="1"/>
          </p:cNvSpPr>
          <p:nvPr>
            <p:ph type="body" idx="1"/>
          </p:nvPr>
        </p:nvSpPr>
        <p:spPr>
          <a:xfrm>
            <a:off x="311760" y="1152360"/>
            <a:ext cx="8627950" cy="3868926"/>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What has this to do with blockchains?</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90000"/>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They contain hashes. "Verifying the chain's integrity" = re-calculating that the hashes are correct. </a:t>
            </a:r>
            <a:r>
              <a:rPr lang="en" sz="18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https://www.youtube.com/watch?v=wTC31ZI6QM4</a:t>
            </a:r>
            <a:r>
              <a:rPr lang="en" sz="1800" b="0" i="0" u="none" strike="noStrike" cap="none">
                <a:solidFill>
                  <a:schemeClr val="dk1"/>
                </a:solidFill>
                <a:latin typeface="Arial"/>
                <a:ea typeface="Arial"/>
                <a:cs typeface="Arial"/>
                <a:sym typeface="Arial"/>
              </a:rPr>
              <a:t> (4 min)</a:t>
            </a:r>
            <a:endParaRPr/>
          </a:p>
          <a:p>
            <a:pPr marL="0" marR="0" lvl="0" indent="0" algn="l" rtl="0">
              <a:lnSpc>
                <a:spcPct val="90000"/>
              </a:lnSpc>
              <a:spcBef>
                <a:spcPts val="0"/>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indent="0">
              <a:spcBef>
                <a:spcPts val="0"/>
              </a:spcBef>
              <a:buClr>
                <a:srgbClr val="000000"/>
              </a:buClr>
              <a:buSzPct val="100000"/>
              <a:buNone/>
            </a:pPr>
            <a:r>
              <a:rPr lang="en" sz="1800">
                <a:solidFill>
                  <a:srgbClr val="000000"/>
                </a:solidFill>
              </a:rPr>
              <a:t>Lab sheet: Lab Week 08 DS-Big Data.</a:t>
            </a:r>
            <a:endParaRPr/>
          </a:p>
          <a:p>
            <a:pPr marL="0" marR="0" lvl="0" indent="0" algn="l" rtl="0">
              <a:lnSpc>
                <a:spcPct val="90000"/>
              </a:lnSpc>
              <a:spcBef>
                <a:spcPts val="0"/>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pic>
        <p:nvPicPr>
          <p:cNvPr id="240" name="Google Shape;240;p17"/>
          <p:cNvPicPr preferRelativeResize="0"/>
          <p:nvPr/>
        </p:nvPicPr>
        <p:blipFill rotWithShape="1">
          <a:blip r:embed="rId4">
            <a:alphaModFix/>
          </a:blip>
          <a:srcRect/>
          <a:stretch/>
        </p:blipFill>
        <p:spPr>
          <a:xfrm>
            <a:off x="310551" y="1626692"/>
            <a:ext cx="2344229" cy="14156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b="0" strike="noStrike">
                <a:solidFill>
                  <a:srgbClr val="000000"/>
                </a:solidFill>
                <a:latin typeface="Arial"/>
                <a:ea typeface="Arial"/>
                <a:cs typeface="Arial"/>
                <a:sym typeface="Arial"/>
              </a:rPr>
              <a:t>Today’s main topics</a:t>
            </a:r>
            <a:endParaRPr sz="2800" b="0" strike="noStrike">
              <a:solidFill>
                <a:srgbClr val="000000"/>
              </a:solidFill>
              <a:latin typeface="Arial"/>
              <a:ea typeface="Arial"/>
              <a:cs typeface="Arial"/>
              <a:sym typeface="Arial"/>
            </a:endParaRPr>
          </a:p>
        </p:txBody>
      </p:sp>
      <p:sp>
        <p:nvSpPr>
          <p:cNvPr id="145" name="Google Shape;145;p2"/>
          <p:cNvSpPr txBox="1">
            <a:spLocks noGrp="1"/>
          </p:cNvSpPr>
          <p:nvPr>
            <p:ph type="body" idx="1"/>
          </p:nvPr>
        </p:nvSpPr>
        <p:spPr>
          <a:xfrm>
            <a:off x="311760" y="882785"/>
            <a:ext cx="8595601" cy="4127718"/>
          </a:xfrm>
          <a:prstGeom prst="rect">
            <a:avLst/>
          </a:prstGeom>
          <a:noFill/>
          <a:ln>
            <a:noFill/>
          </a:ln>
        </p:spPr>
        <p:txBody>
          <a:bodyPr spcFirstLastPara="1" wrap="square" lIns="0" tIns="91425" rIns="0" bIns="91425" anchor="t" anchorCtr="0">
            <a:normAutofit lnSpcReduction="20000"/>
          </a:bodyPr>
          <a:lstStyle/>
          <a:p>
            <a:pPr marL="0" marR="0" lvl="0" indent="0" algn="l" rtl="0">
              <a:lnSpc>
                <a:spcPct val="115000"/>
              </a:lnSpc>
              <a:spcBef>
                <a:spcPts val="0"/>
              </a:spcBef>
              <a:spcAft>
                <a:spcPts val="0"/>
              </a:spcAft>
              <a:buClr>
                <a:srgbClr val="595959"/>
              </a:buClr>
              <a:buSzPts val="1800"/>
              <a:buFont typeface="Arial"/>
              <a:buNone/>
            </a:pPr>
            <a:r>
              <a:rPr lang="en" sz="1800" b="0" i="0" u="none" strike="noStrike" cap="none">
                <a:solidFill>
                  <a:srgbClr val="595959"/>
                </a:solidFill>
                <a:latin typeface="Arial"/>
                <a:ea typeface="Arial"/>
                <a:cs typeface="Arial"/>
                <a:sym typeface="Arial"/>
              </a:rPr>
              <a:t>Where is data? In programs/files/databases/</a:t>
            </a:r>
            <a:r>
              <a:rPr lang="en" sz="1800" b="1" i="0" u="none" strike="noStrike" cap="none">
                <a:solidFill>
                  <a:srgbClr val="595959"/>
                </a:solidFill>
                <a:latin typeface="Arial"/>
                <a:ea typeface="Arial"/>
                <a:cs typeface="Arial"/>
                <a:sym typeface="Arial"/>
              </a:rPr>
              <a:t>blockchains</a:t>
            </a:r>
            <a:r>
              <a:rPr lang="en" sz="1800" b="0" i="0" u="none" strike="noStrike" cap="none">
                <a:solidFill>
                  <a:srgbClr val="595959"/>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rgbClr val="595959"/>
              </a:buClr>
              <a:buSzPts val="1800"/>
              <a:buFont typeface="Arial"/>
              <a:buNone/>
            </a:pPr>
            <a:r>
              <a:rPr lang="en" sz="1800" b="0" i="0" u="none" strike="noStrike" cap="none">
                <a:solidFill>
                  <a:srgbClr val="595959"/>
                </a:solidFill>
                <a:latin typeface="Arial"/>
                <a:ea typeface="Arial"/>
                <a:cs typeface="Arial"/>
                <a:sym typeface="Arial"/>
              </a:rPr>
              <a:t>Midterm feedback</a:t>
            </a: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rgbClr val="595959"/>
              </a:buClr>
              <a:buSzPts val="1800"/>
              <a:buFont typeface="Arial"/>
              <a:buNone/>
            </a:pPr>
            <a:r>
              <a:rPr lang="en" sz="1800">
                <a:solidFill>
                  <a:srgbClr val="595959"/>
                </a:solidFill>
              </a:rPr>
              <a:t>From last week (or before: The Python database connection).</a:t>
            </a:r>
            <a:endParaRPr sz="1800">
              <a:solidFill>
                <a:srgbClr val="595959"/>
              </a:solidFill>
            </a:endParaRPr>
          </a:p>
          <a:p>
            <a:pPr marL="0" marR="0" lvl="0" indent="0" algn="l" rtl="0">
              <a:lnSpc>
                <a:spcPct val="114999"/>
              </a:lnSpc>
              <a:spcBef>
                <a:spcPts val="1199"/>
              </a:spcBef>
              <a:spcAft>
                <a:spcPts val="0"/>
              </a:spcAft>
              <a:buClr>
                <a:srgbClr val="595959"/>
              </a:buClr>
              <a:buSzPts val="1800"/>
              <a:buFont typeface="Arial"/>
              <a:buNone/>
            </a:pPr>
            <a:r>
              <a:rPr lang="en" sz="1800" b="0" i="0" u="none" strike="noStrike" cap="none">
                <a:solidFill>
                  <a:srgbClr val="595959"/>
                </a:solidFill>
                <a:latin typeface="Arial"/>
                <a:ea typeface="Arial"/>
                <a:cs typeface="Arial"/>
                <a:sym typeface="Arial"/>
              </a:rPr>
              <a:t>What are blockchains? What kinds of data structures and algorithms do they need?</a:t>
            </a:r>
            <a:endParaRPr/>
          </a:p>
          <a:p>
            <a:pPr marL="0" marR="0" lvl="0" indent="0" algn="l" rtl="0">
              <a:lnSpc>
                <a:spcPct val="114999"/>
              </a:lnSpc>
              <a:spcBef>
                <a:spcPts val="1199"/>
              </a:spcBef>
              <a:spcAft>
                <a:spcPts val="0"/>
              </a:spcAft>
              <a:buClr>
                <a:srgbClr val="595959"/>
              </a:buClr>
              <a:buSzPts val="1800"/>
              <a:buFont typeface="Arial"/>
              <a:buNone/>
            </a:pPr>
            <a:r>
              <a:rPr lang="en" sz="1800" b="0" i="0" u="none" strike="noStrike" cap="none">
                <a:solidFill>
                  <a:srgbClr val="595959"/>
                </a:solidFill>
                <a:latin typeface="Arial"/>
                <a:ea typeface="Arial"/>
                <a:cs typeface="Arial"/>
                <a:sym typeface="Arial"/>
              </a:rPr>
              <a:t>Lab/assignments: Hash tables.</a:t>
            </a:r>
            <a:endParaRPr/>
          </a:p>
          <a:p>
            <a:pPr marL="0" marR="0" lvl="0" indent="0" algn="l" rtl="0">
              <a:lnSpc>
                <a:spcPct val="114999"/>
              </a:lnSpc>
              <a:spcBef>
                <a:spcPts val="1199"/>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4999"/>
              </a:lnSpc>
              <a:spcBef>
                <a:spcPts val="1199"/>
              </a:spcBef>
              <a:spcAft>
                <a:spcPts val="0"/>
              </a:spcAft>
              <a:buClr>
                <a:schemeClr val="dk1"/>
              </a:buClr>
              <a:buSzPts val="1800"/>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14999"/>
              </a:lnSpc>
              <a:spcBef>
                <a:spcPts val="1199"/>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ts val="18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839bb05512_0_0"/>
          <p:cNvSpPr txBox="1">
            <a:spLocks noGrp="1"/>
          </p:cNvSpPr>
          <p:nvPr>
            <p:ph type="title"/>
          </p:nvPr>
        </p:nvSpPr>
        <p:spPr>
          <a:xfrm>
            <a:off x="311760" y="4449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The Python database connection</a:t>
            </a:r>
            <a:endParaRPr sz="2800" b="0" strike="noStrike">
              <a:solidFill>
                <a:srgbClr val="000000"/>
              </a:solidFill>
              <a:latin typeface="Arial"/>
              <a:ea typeface="Arial"/>
              <a:cs typeface="Arial"/>
              <a:sym typeface="Arial"/>
            </a:endParaRPr>
          </a:p>
        </p:txBody>
      </p:sp>
      <p:sp>
        <p:nvSpPr>
          <p:cNvPr id="151" name="Google Shape;151;g2839bb05512_0_0"/>
          <p:cNvSpPr txBox="1">
            <a:spLocks noGrp="1"/>
          </p:cNvSpPr>
          <p:nvPr>
            <p:ph type="body" idx="1"/>
          </p:nvPr>
        </p:nvSpPr>
        <p:spPr>
          <a:xfrm>
            <a:off x="311760" y="882785"/>
            <a:ext cx="8595600" cy="4127700"/>
          </a:xfrm>
          <a:prstGeom prst="rect">
            <a:avLst/>
          </a:prstGeom>
          <a:noFill/>
          <a:ln>
            <a:noFill/>
          </a:ln>
        </p:spPr>
        <p:txBody>
          <a:bodyPr spcFirstLastPara="1" wrap="square" lIns="0" tIns="91425" rIns="0" bIns="91425" anchor="t" anchorCtr="0">
            <a:normAutofit/>
          </a:bodyPr>
          <a:lstStyle/>
          <a:p>
            <a:pPr marL="0" marR="0" lvl="0" indent="0" algn="l" rtl="0">
              <a:lnSpc>
                <a:spcPct val="114999"/>
              </a:lnSpc>
              <a:spcBef>
                <a:spcPts val="1199"/>
              </a:spcBef>
              <a:spcAft>
                <a:spcPts val="0"/>
              </a:spcAft>
              <a:buClr>
                <a:srgbClr val="595959"/>
              </a:buClr>
              <a:buSzPts val="1800"/>
              <a:buFont typeface="Arial"/>
              <a:buNone/>
            </a:pPr>
            <a:r>
              <a:rPr lang="en" sz="1800">
                <a:solidFill>
                  <a:srgbClr val="595959"/>
                </a:solidFill>
              </a:rPr>
              <a:t>Using Python, we can access the data in the database using SQL commands that are "embedded" in Python.</a:t>
            </a:r>
            <a:endParaRPr sz="1800">
              <a:solidFill>
                <a:srgbClr val="595959"/>
              </a:solidFill>
            </a:endParaRPr>
          </a:p>
          <a:p>
            <a:pPr marL="0" marR="0" lvl="0" indent="0" algn="l" rtl="0">
              <a:lnSpc>
                <a:spcPct val="114999"/>
              </a:lnSpc>
              <a:spcBef>
                <a:spcPts val="1199"/>
              </a:spcBef>
              <a:spcAft>
                <a:spcPts val="0"/>
              </a:spcAft>
              <a:buClr>
                <a:schemeClr val="dk1"/>
              </a:buClr>
              <a:buSzPts val="1800"/>
              <a:buFont typeface="Arial"/>
              <a:buNone/>
            </a:pPr>
            <a:r>
              <a:rPr lang="en" sz="1800">
                <a:solidFill>
                  <a:srgbClr val="595959"/>
                </a:solidFill>
              </a:rPr>
              <a:t>So, we can</a:t>
            </a:r>
            <a:br>
              <a:rPr lang="en" sz="1800">
                <a:solidFill>
                  <a:srgbClr val="595959"/>
                </a:solidFill>
              </a:rPr>
            </a:br>
            <a:r>
              <a:rPr lang="en" sz="1800">
                <a:solidFill>
                  <a:srgbClr val="595959"/>
                </a:solidFill>
              </a:rPr>
              <a:t>create web</a:t>
            </a:r>
            <a:br>
              <a:rPr lang="en" sz="1800">
                <a:solidFill>
                  <a:srgbClr val="595959"/>
                </a:solidFill>
              </a:rPr>
            </a:br>
            <a:r>
              <a:rPr lang="en" sz="1800">
                <a:solidFill>
                  <a:srgbClr val="595959"/>
                </a:solidFill>
              </a:rPr>
              <a:t>applications</a:t>
            </a:r>
            <a:br>
              <a:rPr lang="en" sz="1800">
                <a:solidFill>
                  <a:srgbClr val="595959"/>
                </a:solidFill>
              </a:rPr>
            </a:br>
            <a:r>
              <a:rPr lang="en" sz="1800">
                <a:solidFill>
                  <a:srgbClr val="595959"/>
                </a:solidFill>
              </a:rPr>
              <a:t>that communicate</a:t>
            </a:r>
            <a:br>
              <a:rPr lang="en" sz="1800">
                <a:solidFill>
                  <a:srgbClr val="595959"/>
                </a:solidFill>
              </a:rPr>
            </a:br>
            <a:r>
              <a:rPr lang="en" sz="1800">
                <a:solidFill>
                  <a:srgbClr val="595959"/>
                </a:solidFill>
              </a:rPr>
              <a:t>with a database.</a:t>
            </a:r>
            <a:endParaRPr sz="1800" b="0" i="0" u="none" strike="noStrike" cap="none">
              <a:solidFill>
                <a:schemeClr val="dk1"/>
              </a:solidFill>
              <a:latin typeface="Consolas"/>
              <a:ea typeface="Consolas"/>
              <a:cs typeface="Consolas"/>
              <a:sym typeface="Consolas"/>
            </a:endParaRPr>
          </a:p>
          <a:p>
            <a:pPr marL="0" marR="0" lvl="0" indent="0" algn="l" rtl="0">
              <a:lnSpc>
                <a:spcPct val="114999"/>
              </a:lnSpc>
              <a:spcBef>
                <a:spcPts val="1199"/>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ts val="1800"/>
              <a:buFont typeface="Arial"/>
              <a:buNone/>
            </a:pPr>
            <a:endParaRPr sz="1800" b="0" i="0" u="none" strike="noStrike" cap="none">
              <a:solidFill>
                <a:srgbClr val="595959"/>
              </a:solidFill>
              <a:latin typeface="Arial"/>
              <a:ea typeface="Arial"/>
              <a:cs typeface="Arial"/>
              <a:sym typeface="Arial"/>
            </a:endParaRPr>
          </a:p>
        </p:txBody>
      </p:sp>
      <p:pic>
        <p:nvPicPr>
          <p:cNvPr id="152" name="Google Shape;152;g2839bb05512_0_0"/>
          <p:cNvPicPr preferRelativeResize="0"/>
          <p:nvPr/>
        </p:nvPicPr>
        <p:blipFill>
          <a:blip r:embed="rId3">
            <a:alphaModFix/>
          </a:blip>
          <a:stretch>
            <a:fillRect/>
          </a:stretch>
        </p:blipFill>
        <p:spPr>
          <a:xfrm>
            <a:off x="2628450" y="1924953"/>
            <a:ext cx="6203301" cy="2842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Midterm feedback</a:t>
            </a:r>
            <a:endParaRPr sz="2800" b="0" strike="noStrike">
              <a:solidFill>
                <a:srgbClr val="000000"/>
              </a:solidFill>
              <a:latin typeface="Arial"/>
              <a:ea typeface="Arial"/>
              <a:cs typeface="Arial"/>
              <a:sym typeface="Arial"/>
            </a:endParaRPr>
          </a:p>
        </p:txBody>
      </p:sp>
      <p:sp>
        <p:nvSpPr>
          <p:cNvPr id="158" name="Google Shape;158;p3"/>
          <p:cNvSpPr txBox="1">
            <a:spLocks noGrp="1"/>
          </p:cNvSpPr>
          <p:nvPr>
            <p:ph type="body" idx="1"/>
          </p:nvPr>
        </p:nvSpPr>
        <p:spPr>
          <a:xfrm>
            <a:off x="311760" y="882785"/>
            <a:ext cx="8595601" cy="4127718"/>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indent="0">
              <a:lnSpc>
                <a:spcPct val="114999"/>
              </a:lnSpc>
              <a:spcBef>
                <a:spcPts val="1199"/>
              </a:spcBef>
              <a:buClr>
                <a:srgbClr val="595959"/>
              </a:buClr>
              <a:buSzPct val="100000"/>
              <a:buNone/>
            </a:pPr>
            <a:r>
              <a:rPr lang="en" sz="1800" dirty="0">
                <a:solidFill>
                  <a:srgbClr val="595959"/>
                </a:solidFill>
              </a:rPr>
              <a:t>45 </a:t>
            </a:r>
            <a:r>
              <a:rPr lang="en" sz="1800" b="0" i="0" u="none" strike="noStrike" cap="none" dirty="0">
                <a:solidFill>
                  <a:srgbClr val="595959"/>
                </a:solidFill>
                <a:latin typeface="Arial"/>
                <a:ea typeface="Arial"/>
                <a:cs typeface="Arial"/>
                <a:sym typeface="Arial"/>
              </a:rPr>
              <a:t>students, max 100 points, avg.</a:t>
            </a:r>
            <a:r>
              <a:rPr lang="en" sz="1800" dirty="0">
                <a:solidFill>
                  <a:srgbClr val="595959"/>
                </a:solidFill>
              </a:rPr>
              <a:t> 79.3</a:t>
            </a:r>
            <a:endParaRPr dirty="0"/>
          </a:p>
          <a:p>
            <a:pPr marL="0" marR="0" lvl="0" indent="0" algn="l" rtl="0">
              <a:lnSpc>
                <a:spcPct val="114999"/>
              </a:lnSpc>
              <a:spcBef>
                <a:spcPts val="1199"/>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Some specific issues:</a:t>
            </a:r>
            <a:endParaRPr dirty="0"/>
          </a:p>
          <a:p>
            <a:pPr marL="0" indent="0">
              <a:lnSpc>
                <a:spcPct val="114999"/>
              </a:lnSpc>
              <a:spcBef>
                <a:spcPts val="1199"/>
              </a:spcBef>
              <a:buNone/>
            </a:pPr>
            <a:endParaRPr lang="en" sz="1800" dirty="0">
              <a:solidFill>
                <a:srgbClr val="595959"/>
              </a:solidFill>
            </a:endParaRPr>
          </a:p>
          <a:p>
            <a:pPr marL="0" indent="0">
              <a:lnSpc>
                <a:spcPct val="114999"/>
              </a:lnSpc>
              <a:spcBef>
                <a:spcPts val="1199"/>
              </a:spcBef>
              <a:buNone/>
            </a:pPr>
            <a:r>
              <a:rPr lang="en" sz="1800" dirty="0">
                <a:solidFill>
                  <a:srgbClr val="595959"/>
                </a:solidFill>
              </a:rPr>
              <a:t>Time complexities</a:t>
            </a:r>
          </a:p>
          <a:p>
            <a:pPr marL="0" marR="0" lvl="0" indent="0" algn="l">
              <a:lnSpc>
                <a:spcPct val="114999"/>
              </a:lnSpc>
              <a:spcBef>
                <a:spcPts val="1199"/>
              </a:spcBef>
              <a:spcAft>
                <a:spcPts val="0"/>
              </a:spcAft>
              <a:buFont typeface="Arial"/>
              <a:buNone/>
            </a:pPr>
            <a:r>
              <a:rPr lang="en" sz="1800" dirty="0">
                <a:solidFill>
                  <a:srgbClr val="595959"/>
                </a:solidFill>
              </a:rPr>
              <a:t>Project/Select</a:t>
            </a:r>
            <a:endParaRPr lang="en" sz="1800" b="0" i="0" u="none" strike="noStrike" cap="none" dirty="0">
              <a:solidFill>
                <a:srgbClr val="595959"/>
              </a:solidFill>
              <a:latin typeface="Arial"/>
              <a:ea typeface="Arial"/>
              <a:cs typeface="Arial"/>
            </a:endParaRPr>
          </a:p>
          <a:p>
            <a:pPr marL="0" marR="0" lvl="0" indent="0" algn="l">
              <a:lnSpc>
                <a:spcPct val="114999"/>
              </a:lnSpc>
              <a:spcBef>
                <a:spcPts val="1199"/>
              </a:spcBef>
              <a:spcAft>
                <a:spcPts val="0"/>
              </a:spcAft>
              <a:buFont typeface="Arial"/>
              <a:buNone/>
            </a:pPr>
            <a:endParaRPr lang="en" sz="1800" b="0" i="0" u="none" strike="noStrike" cap="none" dirty="0">
              <a:solidFill>
                <a:srgbClr val="595959"/>
              </a:solidFill>
              <a:latin typeface="Arial"/>
              <a:ea typeface="Arial"/>
              <a:cs typeface="Arial"/>
            </a:endParaRPr>
          </a:p>
          <a:p>
            <a:pPr marL="0" marR="0" lvl="0" indent="0" algn="l" rtl="0">
              <a:lnSpc>
                <a:spcPct val="114999"/>
              </a:lnSpc>
              <a:spcBef>
                <a:spcPts val="1199"/>
              </a:spcBef>
              <a:spcAft>
                <a:spcPts val="0"/>
              </a:spcAft>
              <a:buClr>
                <a:srgbClr val="000000"/>
              </a:buClr>
              <a:buFont typeface="Arial"/>
              <a:buNone/>
            </a:pPr>
            <a:endParaRPr lang="en" sz="1800" b="0" i="0" u="none" strike="noStrike" cap="none" dirty="0">
              <a:solidFill>
                <a:srgbClr val="595959"/>
              </a:solidFill>
              <a:ea typeface="Consolas"/>
            </a:endParaRPr>
          </a:p>
          <a:p>
            <a:pPr marL="0" marR="0" lvl="0" indent="0" algn="l" rtl="0">
              <a:lnSpc>
                <a:spcPct val="114999"/>
              </a:lnSpc>
              <a:spcBef>
                <a:spcPts val="1199"/>
              </a:spcBef>
              <a:spcAft>
                <a:spcPts val="0"/>
              </a:spcAft>
              <a:buClr>
                <a:srgbClr val="595959"/>
              </a:buClr>
              <a:buSzPct val="64285"/>
              <a:buFont typeface="Arial"/>
              <a:buNone/>
            </a:pPr>
            <a:endParaRPr b="0" i="0" u="none" strike="noStrike" cap="none">
              <a:solidFill>
                <a:srgbClr val="000000"/>
              </a:solidFil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ea typeface="Arial"/>
              <a:cs typeface="Arial"/>
            </a:endParaRPr>
          </a:p>
          <a:p>
            <a:pPr marL="0" indent="0">
              <a:lnSpc>
                <a:spcPct val="114999"/>
              </a:lnSpc>
              <a:spcBef>
                <a:spcPts val="1199"/>
              </a:spcBef>
              <a:buSzPct val="100000"/>
              <a:buNone/>
            </a:pPr>
            <a:endParaRPr lang="en-US" sz="1800">
              <a:solidFill>
                <a:srgbClr val="000000"/>
              </a:solidFill>
            </a:endParaRPr>
          </a:p>
          <a:p>
            <a:pPr marL="0" indent="0">
              <a:lnSpc>
                <a:spcPct val="114999"/>
              </a:lnSpc>
              <a:spcBef>
                <a:spcPts val="1199"/>
              </a:spcBef>
              <a:buSzPct val="100000"/>
              <a:buNone/>
            </a:pPr>
            <a:endParaRPr lang="en-US" sz="1800">
              <a:solidFill>
                <a:srgbClr val="000000"/>
              </a:solidFill>
              <a:latin typeface="Consolas"/>
            </a:endParaRPr>
          </a:p>
          <a:p>
            <a:pPr marL="0" indent="0">
              <a:lnSpc>
                <a:spcPct val="114999"/>
              </a:lnSpc>
              <a:spcBef>
                <a:spcPts val="1199"/>
              </a:spcBef>
              <a:buSzPct val="100000"/>
              <a:buNone/>
            </a:pPr>
            <a:endParaRPr lang="en-US" sz="1800">
              <a:solidFill>
                <a:srgbClr val="000000"/>
              </a:solidFill>
            </a:endParaRPr>
          </a:p>
          <a:p>
            <a:pPr marL="0" indent="0">
              <a:lnSpc>
                <a:spcPct val="114999"/>
              </a:lnSpc>
              <a:spcBef>
                <a:spcPts val="1199"/>
              </a:spcBef>
              <a:buSzPct val="100000"/>
              <a:buNone/>
            </a:pPr>
            <a:endParaRPr lang="en-US" sz="18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Midterm feedback</a:t>
            </a:r>
            <a:endParaRPr sz="2800" b="0" strike="noStrike">
              <a:solidFill>
                <a:srgbClr val="000000"/>
              </a:solidFill>
              <a:latin typeface="Arial"/>
              <a:ea typeface="Arial"/>
              <a:cs typeface="Arial"/>
              <a:sym typeface="Arial"/>
            </a:endParaRPr>
          </a:p>
        </p:txBody>
      </p:sp>
      <p:sp>
        <p:nvSpPr>
          <p:cNvPr id="164" name="Google Shape;164;p5"/>
          <p:cNvSpPr txBox="1">
            <a:spLocks noGrp="1"/>
          </p:cNvSpPr>
          <p:nvPr>
            <p:ph type="body" idx="1"/>
          </p:nvPr>
        </p:nvSpPr>
        <p:spPr>
          <a:xfrm>
            <a:off x="311760" y="882785"/>
            <a:ext cx="8595601" cy="4127718"/>
          </a:xfrm>
          <a:prstGeom prst="rect">
            <a:avLst/>
          </a:prstGeom>
          <a:noFill/>
          <a:ln>
            <a:noFill/>
          </a:ln>
        </p:spPr>
        <p:txBody>
          <a:bodyPr spcFirstLastPara="1" wrap="square" lIns="0" tIns="91425" rIns="0" bIns="91425" anchor="t" anchorCtr="0">
            <a:normAutofit fontScale="85000" lnSpcReduction="20000"/>
          </a:bodyPr>
          <a:lstStyle/>
          <a:p>
            <a:pPr marL="0" marR="0" lvl="0" indent="0" algn="l" rtl="0">
              <a:lnSpc>
                <a:spcPct val="115000"/>
              </a:lnSpc>
              <a:spcBef>
                <a:spcPts val="0"/>
              </a:spcBef>
              <a:spcAft>
                <a:spcPts val="0"/>
              </a:spcAft>
              <a:buClr>
                <a:schemeClr val="dk1"/>
              </a:buClr>
              <a:buSzPct val="84040"/>
              <a:buFont typeface="Arial"/>
              <a:buNone/>
            </a:pPr>
            <a:endParaRPr sz="2141"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rgbClr val="595959"/>
              </a:buClr>
              <a:buSzPct val="84040"/>
              <a:buFont typeface="Arial"/>
              <a:buNone/>
            </a:pPr>
            <a:r>
              <a:rPr lang="en" sz="2141" b="0" i="0" u="none" strike="noStrike" cap="none">
                <a:solidFill>
                  <a:srgbClr val="595959"/>
                </a:solidFill>
                <a:latin typeface="Arial"/>
                <a:ea typeface="Arial"/>
                <a:cs typeface="Arial"/>
                <a:sym typeface="Arial"/>
              </a:rPr>
              <a:t>Related (but not in the exam): We have a list of N integer elements (e.g. 100).</a:t>
            </a:r>
            <a:endParaRPr sz="4741" b="0" i="0" u="none" strike="noStrike" cap="none">
              <a:solidFill>
                <a:schemeClr val="dk1"/>
              </a:solidFill>
              <a:latin typeface="Arial"/>
              <a:ea typeface="Arial"/>
              <a:cs typeface="Arial"/>
              <a:sym typeface="Arial"/>
            </a:endParaRPr>
          </a:p>
          <a:p>
            <a:pPr marL="0" marR="0" lvl="0" indent="0" algn="l" rtl="0">
              <a:lnSpc>
                <a:spcPct val="114999"/>
              </a:lnSpc>
              <a:spcBef>
                <a:spcPts val="1199"/>
              </a:spcBef>
              <a:spcAft>
                <a:spcPts val="0"/>
              </a:spcAft>
              <a:buClr>
                <a:srgbClr val="595959"/>
              </a:buClr>
              <a:buSzPct val="84040"/>
              <a:buFont typeface="Arial"/>
              <a:buNone/>
            </a:pPr>
            <a:r>
              <a:rPr lang="en" sz="2141" b="0" i="0" u="none" strike="noStrike" cap="none">
                <a:solidFill>
                  <a:srgbClr val="595959"/>
                </a:solidFill>
                <a:latin typeface="Arial"/>
                <a:ea typeface="Arial"/>
                <a:cs typeface="Arial"/>
                <a:sym typeface="Arial"/>
              </a:rPr>
              <a:t>arr = [0] * N</a:t>
            </a:r>
            <a:endParaRPr sz="3141"/>
          </a:p>
          <a:p>
            <a:pPr marL="0" marR="0" lvl="0" indent="0" algn="l" rtl="0">
              <a:lnSpc>
                <a:spcPct val="114999"/>
              </a:lnSpc>
              <a:spcBef>
                <a:spcPts val="1199"/>
              </a:spcBef>
              <a:spcAft>
                <a:spcPts val="0"/>
              </a:spcAft>
              <a:buClr>
                <a:srgbClr val="595959"/>
              </a:buClr>
              <a:buSzPct val="84040"/>
              <a:buFont typeface="Arial"/>
              <a:buNone/>
            </a:pPr>
            <a:r>
              <a:rPr lang="en" sz="2141" b="0" i="0" u="none" strike="noStrike" cap="none">
                <a:solidFill>
                  <a:srgbClr val="595959"/>
                </a:solidFill>
                <a:latin typeface="Arial"/>
                <a:ea typeface="Arial"/>
                <a:cs typeface="Arial"/>
                <a:sym typeface="Arial"/>
              </a:rPr>
              <a:t>We'd like to fill the list so that it contains the values 1..N in a random order each value just once. What's the best way?</a:t>
            </a:r>
            <a:endParaRPr sz="3141"/>
          </a:p>
          <a:p>
            <a:pPr marL="0" marR="0" lvl="0" indent="0" algn="l" rtl="0">
              <a:lnSpc>
                <a:spcPct val="114999"/>
              </a:lnSpc>
              <a:spcBef>
                <a:spcPts val="1199"/>
              </a:spcBef>
              <a:spcAft>
                <a:spcPts val="0"/>
              </a:spcAft>
              <a:buClr>
                <a:srgbClr val="595959"/>
              </a:buClr>
              <a:buSzPct val="84040"/>
              <a:buFont typeface="Arial"/>
              <a:buNone/>
            </a:pPr>
            <a:r>
              <a:rPr lang="en" sz="2141" b="0" i="0" u="none" strike="noStrike" cap="none">
                <a:solidFill>
                  <a:srgbClr val="595959"/>
                </a:solidFill>
                <a:latin typeface="Arial"/>
                <a:ea typeface="Arial"/>
                <a:cs typeface="Arial"/>
                <a:sym typeface="Arial"/>
              </a:rPr>
              <a:t>Idea 1: Use random.randind(1,N) in a for loop. For each value, check that it did not appear in the list earlier (another for loop).</a:t>
            </a:r>
            <a:endParaRPr sz="3141"/>
          </a:p>
          <a:p>
            <a:pPr marL="0" marR="0" lvl="0" indent="0" algn="l" rtl="0">
              <a:lnSpc>
                <a:spcPct val="114999"/>
              </a:lnSpc>
              <a:spcBef>
                <a:spcPts val="1199"/>
              </a:spcBef>
              <a:spcAft>
                <a:spcPts val="0"/>
              </a:spcAft>
              <a:buClr>
                <a:srgbClr val="595959"/>
              </a:buClr>
              <a:buSzPct val="84040"/>
              <a:buFont typeface="Arial"/>
              <a:buNone/>
            </a:pPr>
            <a:r>
              <a:rPr lang="en" sz="2141" b="0" i="0" u="none" strike="noStrike" cap="none">
                <a:solidFill>
                  <a:srgbClr val="595959"/>
                </a:solidFill>
                <a:latin typeface="Arial"/>
                <a:ea typeface="Arial"/>
                <a:cs typeface="Arial"/>
                <a:sym typeface="Arial"/>
              </a:rPr>
              <a:t>Idea 2: Fill the list as a sequence of 1,2,3,4...N. This is O(n). Then "shuffle": select randomly 2 positions and swap the elements in there. </a:t>
            </a: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b="0" strike="noStrike">
                <a:solidFill>
                  <a:srgbClr val="000000"/>
                </a:solidFill>
                <a:latin typeface="Arial"/>
                <a:ea typeface="Arial"/>
                <a:cs typeface="Arial"/>
                <a:sym typeface="Arial"/>
              </a:rPr>
              <a:t>Today’s main topics</a:t>
            </a:r>
            <a:endParaRPr sz="2800" b="0" strike="noStrike">
              <a:solidFill>
                <a:srgbClr val="000000"/>
              </a:solidFill>
              <a:latin typeface="Arial"/>
              <a:ea typeface="Arial"/>
              <a:cs typeface="Arial"/>
              <a:sym typeface="Arial"/>
            </a:endParaRPr>
          </a:p>
        </p:txBody>
      </p:sp>
      <p:sp>
        <p:nvSpPr>
          <p:cNvPr id="170" name="Google Shape;170;p6"/>
          <p:cNvSpPr txBox="1">
            <a:spLocks noGrp="1"/>
          </p:cNvSpPr>
          <p:nvPr>
            <p:ph type="body" idx="1"/>
          </p:nvPr>
        </p:nvSpPr>
        <p:spPr>
          <a:xfrm>
            <a:off x="311760" y="882785"/>
            <a:ext cx="8595601" cy="4127718"/>
          </a:xfrm>
          <a:prstGeom prst="rect">
            <a:avLst/>
          </a:prstGeom>
          <a:noFill/>
          <a:ln>
            <a:noFill/>
          </a:ln>
        </p:spPr>
        <p:txBody>
          <a:bodyPr spcFirstLastPara="1" wrap="square" lIns="0" tIns="91425" rIns="0" bIns="91425" anchor="t" anchorCtr="0">
            <a:normAutofit fontScale="97000"/>
          </a:bodyPr>
          <a:lstStyle/>
          <a:p>
            <a:pPr marL="0" marR="0" lvl="0" indent="0" algn="l" rtl="0">
              <a:lnSpc>
                <a:spcPct val="115000"/>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Where is data? In programs/files/databases/</a:t>
            </a:r>
            <a:r>
              <a:rPr lang="en" sz="1800" b="1" i="0" u="none" strike="noStrike" cap="none" dirty="0">
                <a:solidFill>
                  <a:srgbClr val="595959"/>
                </a:solidFill>
                <a:latin typeface="Arial"/>
                <a:ea typeface="Arial"/>
                <a:cs typeface="Arial"/>
                <a:sym typeface="Arial"/>
              </a:rPr>
              <a:t>blockchains</a:t>
            </a:r>
            <a:r>
              <a:rPr lang="en" sz="1800" b="0" i="0" u="none" strike="noStrike" cap="none" dirty="0">
                <a:solidFill>
                  <a:srgbClr val="595959"/>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Midterm feedback</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1199"/>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What are blockchains? What kinds of data structures and algorithms do they need?</a:t>
            </a:r>
            <a:endParaRPr/>
          </a:p>
          <a:p>
            <a:pPr marL="0" marR="0" lvl="0" indent="0" algn="l" rtl="0">
              <a:lnSpc>
                <a:spcPct val="114999"/>
              </a:lnSpc>
              <a:spcBef>
                <a:spcPts val="1199"/>
              </a:spcBef>
              <a:spcAft>
                <a:spcPts val="0"/>
              </a:spcAft>
              <a:buClr>
                <a:schemeClr val="dk1"/>
              </a:buClr>
              <a:buSzPct val="100000"/>
              <a:buFont typeface="Arial"/>
              <a:buNone/>
            </a:pPr>
            <a:r>
              <a:rPr lang="en" sz="1800" b="0" i="0" u="none" strike="noStrike" cap="none" dirty="0">
                <a:solidFill>
                  <a:schemeClr val="dk1"/>
                </a:solidFill>
                <a:latin typeface="Arial"/>
                <a:ea typeface="Arial"/>
                <a:cs typeface="Arial"/>
                <a:sym typeface="Arial"/>
              </a:rPr>
              <a:t>What is a hash function?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b="0" strike="noStrike">
                <a:solidFill>
                  <a:srgbClr val="000000"/>
                </a:solidFill>
                <a:latin typeface="Arial"/>
                <a:ea typeface="Arial"/>
                <a:cs typeface="Arial"/>
                <a:sym typeface="Arial"/>
              </a:rPr>
              <a:t>Today’s main topics</a:t>
            </a:r>
            <a:endParaRPr sz="2800" b="0" strike="noStrike">
              <a:solidFill>
                <a:srgbClr val="000000"/>
              </a:solidFill>
              <a:latin typeface="Arial"/>
              <a:ea typeface="Arial"/>
              <a:cs typeface="Arial"/>
              <a:sym typeface="Arial"/>
            </a:endParaRPr>
          </a:p>
        </p:txBody>
      </p:sp>
      <p:sp>
        <p:nvSpPr>
          <p:cNvPr id="170" name="Google Shape;170;p6"/>
          <p:cNvSpPr txBox="1">
            <a:spLocks noGrp="1"/>
          </p:cNvSpPr>
          <p:nvPr>
            <p:ph type="body" idx="1"/>
          </p:nvPr>
        </p:nvSpPr>
        <p:spPr>
          <a:xfrm>
            <a:off x="311760" y="882785"/>
            <a:ext cx="8595601" cy="4127718"/>
          </a:xfrm>
          <a:prstGeom prst="rect">
            <a:avLst/>
          </a:prstGeom>
          <a:noFill/>
          <a:ln>
            <a:noFill/>
          </a:ln>
        </p:spPr>
        <p:txBody>
          <a:bodyPr spcFirstLastPara="1" wrap="square" lIns="0" tIns="91425" rIns="0" bIns="91425" anchor="t" anchorCtr="0">
            <a:normAutofit fontScale="97000"/>
          </a:bodyPr>
          <a:lstStyle/>
          <a:p>
            <a:pPr marL="0" indent="0">
              <a:lnSpc>
                <a:spcPct val="114999"/>
              </a:lnSpc>
              <a:spcBef>
                <a:spcPts val="0"/>
              </a:spcBef>
              <a:buNone/>
            </a:pPr>
            <a:r>
              <a:rPr lang="en" sz="1200" dirty="0">
                <a:solidFill>
                  <a:srgbClr val="202124"/>
                </a:solidFill>
                <a:latin typeface="Roboto"/>
                <a:ea typeface="Roboto"/>
                <a:cs typeface="Roboto"/>
              </a:rPr>
              <a:t>What </a:t>
            </a:r>
            <a:r>
              <a:rPr lang="en" sz="1200" b="0" i="0" u="none" strike="noStrike" cap="none" dirty="0">
                <a:solidFill>
                  <a:srgbClr val="202124"/>
                </a:solidFill>
                <a:latin typeface="Roboto"/>
                <a:ea typeface="Roboto"/>
                <a:cs typeface="Roboto"/>
                <a:sym typeface="Arial"/>
              </a:rPr>
              <a:t>is </a:t>
            </a:r>
            <a:r>
              <a:rPr lang="en" sz="1200" dirty="0">
                <a:solidFill>
                  <a:srgbClr val="202124"/>
                </a:solidFill>
                <a:latin typeface="Roboto"/>
                <a:ea typeface="Roboto"/>
                <a:cs typeface="Roboto"/>
              </a:rPr>
              <a:t>the </a:t>
            </a:r>
            <a:r>
              <a:rPr lang="en" sz="1200" b="0" i="0" u="none" strike="noStrike" cap="none" dirty="0">
                <a:solidFill>
                  <a:srgbClr val="202124"/>
                </a:solidFill>
                <a:latin typeface="Roboto"/>
                <a:ea typeface="Roboto"/>
                <a:cs typeface="Roboto"/>
                <a:sym typeface="Arial"/>
              </a:rPr>
              <a:t>data</a:t>
            </a:r>
            <a:r>
              <a:rPr lang="en" sz="1200" dirty="0">
                <a:solidFill>
                  <a:srgbClr val="202124"/>
                </a:solidFill>
                <a:latin typeface="Roboto"/>
                <a:ea typeface="Roboto"/>
                <a:cs typeface="Roboto"/>
              </a:rPr>
              <a:t> in Bitcoin's blockchain</a:t>
            </a:r>
            <a:r>
              <a:rPr lang="en" sz="1200" b="0" i="0" u="none" strike="noStrike" cap="none" dirty="0">
                <a:solidFill>
                  <a:srgbClr val="202124"/>
                </a:solidFill>
                <a:latin typeface="Roboto"/>
                <a:ea typeface="Roboto"/>
                <a:cs typeface="Roboto"/>
                <a:sym typeface="Arial"/>
              </a:rPr>
              <a:t>?</a:t>
            </a:r>
            <a:br>
              <a:rPr lang="en" sz="1200" dirty="0">
                <a:solidFill>
                  <a:srgbClr val="202124"/>
                </a:solidFill>
                <a:latin typeface="Roboto"/>
                <a:ea typeface="Roboto"/>
                <a:cs typeface="Roboto"/>
              </a:rPr>
            </a:br>
            <a:r>
              <a:rPr lang="en" sz="1200" dirty="0">
                <a:solidFill>
                  <a:srgbClr val="202124"/>
                </a:solidFill>
                <a:latin typeface="Roboto"/>
                <a:ea typeface="Roboto"/>
                <a:cs typeface="Roboto"/>
              </a:rPr>
              <a:t>Why does the narrator compare a hash with a fingerprint</a:t>
            </a:r>
            <a:r>
              <a:rPr lang="en" sz="1200" b="0" i="0" u="none" strike="noStrike" cap="none" dirty="0">
                <a:solidFill>
                  <a:srgbClr val="202124"/>
                </a:solidFill>
                <a:latin typeface="Roboto"/>
                <a:ea typeface="Roboto"/>
                <a:cs typeface="Roboto"/>
                <a:sym typeface="Arial"/>
              </a:rPr>
              <a:t>?</a:t>
            </a:r>
            <a:br>
              <a:rPr lang="en" sz="1200" dirty="0">
                <a:solidFill>
                  <a:srgbClr val="202124"/>
                </a:solidFill>
                <a:latin typeface="Roboto"/>
                <a:ea typeface="Roboto"/>
                <a:cs typeface="Roboto"/>
              </a:rPr>
            </a:br>
            <a:r>
              <a:rPr lang="en" sz="1200" dirty="0">
                <a:solidFill>
                  <a:srgbClr val="202124"/>
                </a:solidFill>
                <a:latin typeface="Roboto"/>
                <a:ea typeface="Roboto"/>
                <a:cs typeface="Roboto"/>
              </a:rPr>
              <a:t>Why</a:t>
            </a:r>
            <a:r>
              <a:rPr lang="en" sz="1200" b="0" i="0" u="none" strike="noStrike" cap="none" dirty="0">
                <a:solidFill>
                  <a:srgbClr val="202124"/>
                </a:solidFill>
                <a:latin typeface="Roboto"/>
                <a:ea typeface="Roboto"/>
                <a:cs typeface="Roboto"/>
                <a:sym typeface="Arial"/>
              </a:rPr>
              <a:t> do </a:t>
            </a:r>
            <a:r>
              <a:rPr lang="en" sz="1200" dirty="0">
                <a:solidFill>
                  <a:srgbClr val="202124"/>
                </a:solidFill>
                <a:latin typeface="Roboto"/>
                <a:ea typeface="Roboto"/>
                <a:cs typeface="Roboto"/>
              </a:rPr>
              <a:t>we </a:t>
            </a:r>
            <a:r>
              <a:rPr lang="en" sz="1200" b="0" i="0" u="none" strike="noStrike" cap="none" dirty="0">
                <a:solidFill>
                  <a:srgbClr val="202124"/>
                </a:solidFill>
                <a:latin typeface="Roboto"/>
                <a:ea typeface="Roboto"/>
                <a:cs typeface="Roboto"/>
                <a:sym typeface="Arial"/>
              </a:rPr>
              <a:t>need</a:t>
            </a:r>
            <a:r>
              <a:rPr lang="en" sz="1200" dirty="0">
                <a:solidFill>
                  <a:srgbClr val="202124"/>
                </a:solidFill>
                <a:latin typeface="Roboto"/>
                <a:ea typeface="Roboto"/>
                <a:cs typeface="Roboto"/>
              </a:rPr>
              <a:t> the hash of the previous block in the current block?</a:t>
            </a:r>
            <a:br>
              <a:rPr lang="en" sz="1200" dirty="0">
                <a:solidFill>
                  <a:srgbClr val="202124"/>
                </a:solidFill>
                <a:latin typeface="Roboto"/>
                <a:ea typeface="Roboto"/>
                <a:cs typeface="Roboto"/>
              </a:rPr>
            </a:br>
            <a:r>
              <a:rPr lang="en" sz="1200" dirty="0">
                <a:solidFill>
                  <a:srgbClr val="202124"/>
                </a:solidFill>
                <a:latin typeface="Roboto"/>
                <a:ea typeface="Roboto"/>
                <a:cs typeface="Roboto"/>
              </a:rPr>
              <a:t>What is proof-of-work</a:t>
            </a:r>
            <a:r>
              <a:rPr lang="en" sz="1200" b="0" i="0" u="none" strike="noStrike" cap="none" dirty="0">
                <a:solidFill>
                  <a:srgbClr val="202124"/>
                </a:solidFill>
                <a:latin typeface="Roboto"/>
                <a:ea typeface="Roboto"/>
                <a:cs typeface="Roboto"/>
                <a:sym typeface="Arial"/>
              </a:rPr>
              <a:t>?</a:t>
            </a:r>
            <a:br>
              <a:rPr lang="en" sz="1200" dirty="0">
                <a:solidFill>
                  <a:srgbClr val="202124"/>
                </a:solidFill>
                <a:latin typeface="Roboto"/>
                <a:ea typeface="Roboto"/>
                <a:cs typeface="Roboto"/>
              </a:rPr>
            </a:br>
            <a:r>
              <a:rPr lang="en" sz="1200" dirty="0">
                <a:solidFill>
                  <a:srgbClr val="202124"/>
                </a:solidFill>
                <a:latin typeface="Roboto"/>
                <a:ea typeface="Roboto"/>
                <a:cs typeface="Roboto"/>
              </a:rPr>
              <a:t>What is "consensus"?</a:t>
            </a:r>
            <a:endParaRPr lang="en-US" dirty="0"/>
          </a:p>
          <a:p>
            <a:pPr marL="0" marR="0" lvl="0" indent="0" algn="l" rtl="0">
              <a:lnSpc>
                <a:spcPct val="114999"/>
              </a:lnSpc>
              <a:spcBef>
                <a:spcPts val="1199"/>
              </a:spcBef>
              <a:spcAft>
                <a:spcPts val="0"/>
              </a:spcAft>
              <a:buClr>
                <a:schemeClr val="dk1"/>
              </a:buClr>
              <a:buSzPct val="100000"/>
              <a:buFont typeface="Arial"/>
              <a:buNone/>
            </a:pPr>
            <a:r>
              <a:rPr lang="en" sz="1800" b="0" i="0" u="sng" strike="noStrike" cap="none" dirty="0">
                <a:latin typeface="Arial"/>
                <a:ea typeface="Arial"/>
                <a:cs typeface="Arial"/>
                <a:sym typeface="Arial"/>
                <a:hlinkClick r:id="rId3">
                  <a:extLst>
                    <a:ext uri="{A12FA001-AC4F-418D-AE19-62706E023703}">
                      <ahyp:hlinkClr xmlns:ahyp="http://schemas.microsoft.com/office/drawing/2018/hyperlinkcolor" val="tx"/>
                    </a:ext>
                  </a:extLst>
                </a:hlinkClick>
              </a:rPr>
              <a:t>https://www.youtube.com/watch?v=SSo_EIwHSd4</a:t>
            </a:r>
            <a:r>
              <a:rPr lang="en" sz="1800" b="0" i="0" u="none" strike="noStrike" cap="none" dirty="0">
                <a:latin typeface="Arial"/>
                <a:ea typeface="Arial"/>
                <a:cs typeface="Arial"/>
                <a:sym typeface="Arial"/>
              </a:rPr>
              <a:t> Blockchain 6 min</a:t>
            </a:r>
            <a:endParaRPr sz="4400" b="0" i="0" u="none" strike="noStrike" cap="none" dirty="0">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r>
              <a:rPr lang="en" sz="1800" b="0" i="0" u="none" strike="noStrike" cap="none" dirty="0">
                <a:latin typeface="Arial"/>
                <a:ea typeface="Arial"/>
                <a:cs typeface="Arial"/>
                <a:sym typeface="Arial"/>
              </a:rPr>
              <a:t>What is a hash function?</a:t>
            </a:r>
            <a:endParaRPr dirty="0"/>
          </a:p>
          <a:p>
            <a:pPr marL="0" marR="0" lvl="0" indent="0" algn="l" rtl="0">
              <a:spcBef>
                <a:spcPts val="0"/>
              </a:spcBef>
              <a:spcAft>
                <a:spcPts val="0"/>
              </a:spcAft>
              <a:buClr>
                <a:schemeClr val="dk1"/>
              </a:buClr>
              <a:buSzPct val="100000"/>
              <a:buFont typeface="Arial"/>
              <a:buNone/>
            </a:pPr>
            <a:endParaRPr lang="en" sz="1800" b="0" i="0" u="none" strike="noStrike" cap="none">
              <a:latin typeface="Arial"/>
              <a:ea typeface="Arial"/>
              <a:cs typeface="Arial"/>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dirty="0">
                <a:latin typeface="Consolas"/>
                <a:ea typeface="Consolas"/>
                <a:cs typeface="Consolas"/>
                <a:sym typeface="Consolas"/>
              </a:rPr>
              <a:t>import </a:t>
            </a:r>
            <a:r>
              <a:rPr lang="en" sz="1800" b="0" i="0" u="none" strike="noStrike" cap="none" dirty="0" err="1">
                <a:latin typeface="Consolas"/>
                <a:ea typeface="Consolas"/>
                <a:cs typeface="Consolas"/>
                <a:sym typeface="Consolas"/>
              </a:rPr>
              <a:t>hashlib</a:t>
            </a:r>
            <a:endParaRPr sz="1800" b="0" i="0" u="none" strike="noStrike" cap="none" dirty="0" err="1">
              <a:latin typeface="Consolas"/>
              <a:ea typeface="Consolas"/>
              <a:cs typeface="Consolas"/>
              <a:sym typeface="Consolas"/>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dirty="0" err="1">
                <a:latin typeface="Consolas"/>
                <a:ea typeface="Consolas"/>
                <a:cs typeface="Consolas"/>
                <a:sym typeface="Consolas"/>
              </a:rPr>
              <a:t>hexval</a:t>
            </a:r>
            <a:r>
              <a:rPr lang="en" sz="1800" b="0" i="0" u="none" strike="noStrike" cap="none" dirty="0">
                <a:latin typeface="Consolas"/>
                <a:ea typeface="Consolas"/>
                <a:cs typeface="Consolas"/>
                <a:sym typeface="Consolas"/>
              </a:rPr>
              <a:t> = hashlib.sha256(</a:t>
            </a:r>
            <a:r>
              <a:rPr lang="en" sz="1800" b="0" i="0" u="none" strike="noStrike" cap="none" dirty="0" err="1">
                <a:latin typeface="Consolas"/>
                <a:ea typeface="Consolas"/>
                <a:cs typeface="Consolas"/>
                <a:sym typeface="Consolas"/>
              </a:rPr>
              <a:t>b"Hello</a:t>
            </a:r>
            <a:r>
              <a:rPr lang="en" sz="1800" b="0" i="0" u="none" strike="noStrike" cap="none" dirty="0">
                <a:latin typeface="Consolas"/>
                <a:ea typeface="Consolas"/>
                <a:cs typeface="Consolas"/>
                <a:sym typeface="Consolas"/>
              </a:rPr>
              <a:t> World").</a:t>
            </a:r>
            <a:r>
              <a:rPr lang="en" sz="1800" b="0" i="0" u="none" strike="noStrike" cap="none" dirty="0" err="1">
                <a:latin typeface="Consolas"/>
                <a:ea typeface="Consolas"/>
                <a:cs typeface="Consolas"/>
                <a:sym typeface="Consolas"/>
              </a:rPr>
              <a:t>hexdigest</a:t>
            </a:r>
            <a:r>
              <a:rPr lang="en" sz="1800" b="0" i="0" u="none" strike="noStrike" cap="none" dirty="0">
                <a:latin typeface="Consolas"/>
                <a:ea typeface="Consolas"/>
                <a:cs typeface="Consolas"/>
                <a:sym typeface="Consolas"/>
              </a:rPr>
              <a:t>()</a:t>
            </a:r>
            <a:endParaRPr sz="4400" b="0" i="0" u="none" strike="noStrike" cap="none" dirty="0">
              <a:latin typeface="Consolas"/>
              <a:ea typeface="Consolas"/>
              <a:cs typeface="Consolas"/>
              <a:sym typeface="Consolas"/>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dirty="0" err="1">
                <a:latin typeface="Consolas"/>
                <a:ea typeface="Consolas"/>
                <a:cs typeface="Consolas"/>
                <a:sym typeface="Consolas"/>
              </a:rPr>
              <a:t>intval</a:t>
            </a:r>
            <a:r>
              <a:rPr lang="en" sz="1800" b="0" i="0" u="none" strike="noStrike" cap="none" dirty="0">
                <a:latin typeface="Consolas"/>
                <a:ea typeface="Consolas"/>
                <a:cs typeface="Consolas"/>
                <a:sym typeface="Consolas"/>
              </a:rPr>
              <a:t> = int(</a:t>
            </a:r>
            <a:r>
              <a:rPr lang="en" sz="1800" b="0" i="0" u="none" strike="noStrike" cap="none" dirty="0" err="1">
                <a:latin typeface="Consolas"/>
                <a:ea typeface="Consolas"/>
                <a:cs typeface="Consolas"/>
                <a:sym typeface="Consolas"/>
              </a:rPr>
              <a:t>hexval</a:t>
            </a:r>
            <a:r>
              <a:rPr lang="en" sz="1800" b="0" i="0" u="none" strike="noStrike" cap="none" dirty="0">
                <a:latin typeface="Consolas"/>
                <a:ea typeface="Consolas"/>
                <a:cs typeface="Consolas"/>
                <a:sym typeface="Consolas"/>
              </a:rPr>
              <a:t>, 16)</a:t>
            </a:r>
            <a:endParaRPr sz="4400" b="0" i="0" u="none" strike="noStrike" cap="none" dirty="0">
              <a:latin typeface="Consolas"/>
              <a:ea typeface="Consolas"/>
              <a:cs typeface="Consolas"/>
              <a:sym typeface="Consolas"/>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dirty="0">
                <a:latin typeface="Consolas"/>
                <a:ea typeface="Consolas"/>
                <a:cs typeface="Consolas"/>
                <a:sym typeface="Consolas"/>
              </a:rPr>
              <a:t>print(</a:t>
            </a:r>
            <a:r>
              <a:rPr lang="en" sz="1800" b="0" i="0" u="none" strike="noStrike" cap="none" dirty="0" err="1">
                <a:latin typeface="Consolas"/>
                <a:ea typeface="Consolas"/>
                <a:cs typeface="Consolas"/>
                <a:sym typeface="Consolas"/>
              </a:rPr>
              <a:t>intval</a:t>
            </a:r>
            <a:r>
              <a:rPr lang="en" sz="1800" b="0" i="0" u="none" strike="noStrike" cap="none" dirty="0">
                <a:latin typeface="Consolas"/>
                <a:ea typeface="Consolas"/>
                <a:cs typeface="Consolas"/>
                <a:sym typeface="Consolas"/>
              </a:rPr>
              <a:t>)</a:t>
            </a:r>
            <a:endParaRPr sz="4400" b="0" i="0" u="none" strike="noStrike" cap="none" dirty="0">
              <a:latin typeface="Consolas"/>
              <a:ea typeface="Consolas"/>
              <a:cs typeface="Consolas"/>
              <a:sym typeface="Consolas"/>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extLst>
      <p:ext uri="{BB962C8B-B14F-4D97-AF65-F5344CB8AC3E}">
        <p14:creationId xmlns:p14="http://schemas.microsoft.com/office/powerpoint/2010/main" val="69494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176" name="Google Shape;176;p7"/>
          <p:cNvSpPr txBox="1">
            <a:spLocks noGrp="1"/>
          </p:cNvSpPr>
          <p:nvPr>
            <p:ph type="body" idx="1"/>
          </p:nvPr>
        </p:nvSpPr>
        <p:spPr>
          <a:xfrm>
            <a:off x="311760" y="882785"/>
            <a:ext cx="8595601" cy="4127718"/>
          </a:xfrm>
          <a:prstGeom prst="rect">
            <a:avLst/>
          </a:prstGeom>
          <a:noFill/>
          <a:ln>
            <a:noFill/>
          </a:ln>
        </p:spPr>
        <p:txBody>
          <a:bodyPr spcFirstLastPara="1" wrap="square" lIns="0" tIns="91425" rIns="0" bIns="91425" anchor="t" anchorCtr="0">
            <a:normAutofit fontScale="97000"/>
          </a:bodyPr>
          <a:lstStyle/>
          <a:p>
            <a:pPr marL="0" marR="0" lvl="0" indent="0" algn="l" rtl="0">
              <a:lnSpc>
                <a:spcPct val="115000"/>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Where is data? In programs/files/databases/</a:t>
            </a:r>
            <a:r>
              <a:rPr lang="en" sz="1800" b="1" i="0" u="none" strike="noStrike" cap="none">
                <a:solidFill>
                  <a:srgbClr val="595959"/>
                </a:solidFill>
                <a:latin typeface="Arial"/>
                <a:ea typeface="Arial"/>
                <a:cs typeface="Arial"/>
                <a:sym typeface="Arial"/>
              </a:rPr>
              <a:t>blockchains</a:t>
            </a:r>
            <a:r>
              <a:rPr lang="en" sz="1800" b="0" i="0" u="none" strike="noStrike" cap="none">
                <a:solidFill>
                  <a:srgbClr val="595959"/>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https://runestone.academy/ns/books/published/pythonds3/SortSearch/Hashing.html?mode=browsing</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Problem: We have "digital objects" like strings or JPEG pictures. We would like to find a specific object as fast as possible.</a:t>
            </a:r>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Partial solution: Since these objects can be compared with each other, we could put them into a list in an ascending order. We can then search the object in the list by using binary search.</a:t>
            </a:r>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But inserting a new object in the list is still a "costly" operation O(n).</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182" name="Google Shape;182;p8"/>
          <p:cNvSpPr txBox="1">
            <a:spLocks noGrp="1"/>
          </p:cNvSpPr>
          <p:nvPr>
            <p:ph type="body" idx="1"/>
          </p:nvPr>
        </p:nvSpPr>
        <p:spPr>
          <a:xfrm>
            <a:off x="311760" y="882785"/>
            <a:ext cx="8595601" cy="4127718"/>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Better solution (but needs improvement)</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Let's have a list of fixed size (an array). For each digital object that we want to put in the array, let's compute its hash function value .. and "fit" it in the array.</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Example: Array of strings, size 10, index 0 .. index 9.</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a:solidFill>
                  <a:schemeClr val="dk1"/>
                </a:solidFill>
                <a:latin typeface="Consolas"/>
                <a:ea typeface="Consolas"/>
                <a:cs typeface="Consolas"/>
                <a:sym typeface="Consolas"/>
              </a:rPr>
              <a:t>import hashlib</a:t>
            </a:r>
            <a:endParaRPr sz="4400" b="0" i="0" u="none" strike="noStrike" cap="none">
              <a:solidFill>
                <a:schemeClr val="dk1"/>
              </a:solidFill>
              <a:latin typeface="Consolas"/>
              <a:ea typeface="Consolas"/>
              <a:cs typeface="Consolas"/>
              <a:sym typeface="Consolas"/>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a:solidFill>
                  <a:schemeClr val="dk1"/>
                </a:solidFill>
                <a:latin typeface="Consolas"/>
                <a:ea typeface="Consolas"/>
                <a:cs typeface="Consolas"/>
                <a:sym typeface="Consolas"/>
              </a:rPr>
              <a:t>hexval = hashlib.sha256(b"Hello World").hexdigest()</a:t>
            </a:r>
            <a:endParaRPr sz="4400" b="0" i="0" u="none" strike="noStrike" cap="none">
              <a:solidFill>
                <a:schemeClr val="dk1"/>
              </a:solidFill>
              <a:latin typeface="Consolas"/>
              <a:ea typeface="Consolas"/>
              <a:cs typeface="Consolas"/>
              <a:sym typeface="Consolas"/>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a:solidFill>
                  <a:schemeClr val="dk1"/>
                </a:solidFill>
                <a:latin typeface="Consolas"/>
                <a:ea typeface="Consolas"/>
                <a:cs typeface="Consolas"/>
                <a:sym typeface="Consolas"/>
              </a:rPr>
              <a:t>intval = int(hexval, 16)</a:t>
            </a:r>
            <a:endParaRPr sz="4400" b="0" i="0" u="none" strike="noStrike" cap="none">
              <a:solidFill>
                <a:schemeClr val="dk1"/>
              </a:solidFill>
              <a:latin typeface="Consolas"/>
              <a:ea typeface="Consolas"/>
              <a:cs typeface="Consolas"/>
              <a:sym typeface="Consolas"/>
            </a:endParaRPr>
          </a:p>
          <a:p>
            <a:pPr marL="0" marR="0" lvl="0" indent="0" algn="l" rtl="0">
              <a:lnSpc>
                <a:spcPct val="114999"/>
              </a:lnSpc>
              <a:spcBef>
                <a:spcPts val="0"/>
              </a:spcBef>
              <a:spcAft>
                <a:spcPts val="0"/>
              </a:spcAft>
              <a:buClr>
                <a:schemeClr val="dk1"/>
              </a:buClr>
              <a:buSzPct val="100000"/>
              <a:buFont typeface="Consolas"/>
              <a:buNone/>
            </a:pPr>
            <a:r>
              <a:rPr lang="en" sz="1800" b="0" i="0" u="none" strike="noStrike" cap="none">
                <a:solidFill>
                  <a:schemeClr val="dk1"/>
                </a:solidFill>
                <a:latin typeface="Consolas"/>
                <a:ea typeface="Consolas"/>
                <a:cs typeface="Consolas"/>
                <a:sym typeface="Consolas"/>
              </a:rPr>
              <a:t>pos = intval % 10</a:t>
            </a:r>
            <a:endParaRPr sz="4400" b="0" i="0" u="none" strike="noStrike" cap="none">
              <a:solidFill>
                <a:schemeClr val="dk1"/>
              </a:solidFill>
              <a:latin typeface="Consolas"/>
              <a:ea typeface="Consolas"/>
              <a:cs typeface="Consolas"/>
              <a:sym typeface="Consolas"/>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The position for "Hello World" in the array is 4.</a:t>
            </a: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10BC3B6DBDD2479412D4858C73CB76" ma:contentTypeVersion="7" ma:contentTypeDescription="Create a new document." ma:contentTypeScope="" ma:versionID="a0ce9d0f6b0a7b782e13c99bfdd286b2">
  <xsd:schema xmlns:xsd="http://www.w3.org/2001/XMLSchema" xmlns:xs="http://www.w3.org/2001/XMLSchema" xmlns:p="http://schemas.microsoft.com/office/2006/metadata/properties" xmlns:ns2="afe855ff-b5d5-460f-b776-b81cdefb9161" targetNamespace="http://schemas.microsoft.com/office/2006/metadata/properties" ma:root="true" ma:fieldsID="cd1145b41210f3af1707a587d21cd908" ns2:_="">
    <xsd:import namespace="afe855ff-b5d5-460f-b776-b81cdefb91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e855ff-b5d5-460f-b776-b81cdefb9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21B4CC-CE65-4F09-8EE0-6A9BD2A34D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e855ff-b5d5-460f-b776-b81cdefb9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9254CB-DCA5-4732-B584-45BDCEAFB66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C8DA2FB-C2E9-4EC9-A409-28342A5722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Data Structures/Big Data</vt:lpstr>
      <vt:lpstr>Today’s main topics</vt:lpstr>
      <vt:lpstr>The Python database connection</vt:lpstr>
      <vt:lpstr>Midterm feedback</vt:lpstr>
      <vt:lpstr>Midterm feedback</vt:lpstr>
      <vt:lpstr>Today’s main topics</vt:lpstr>
      <vt:lpstr>Today’s main topics</vt:lpstr>
      <vt:lpstr>Hash functions and hash tables</vt:lpstr>
      <vt:lpstr>Hash functions and hash tables</vt:lpstr>
      <vt:lpstr>Hash functions and hash tables</vt:lpstr>
      <vt:lpstr>Hash functions and hash tables</vt:lpstr>
      <vt:lpstr>Hash functions and hash tables</vt:lpstr>
      <vt:lpstr>Hash functions and hash tables</vt:lpstr>
      <vt:lpstr>Hash functions and hash tables</vt:lpstr>
      <vt:lpstr>Hash functions and hash tables</vt:lpstr>
      <vt:lpstr>Hash functions and hash tables</vt:lpstr>
      <vt:lpstr>Hash functions and hash tables</vt:lpstr>
      <vt:lpstr>What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Structures/Big Data</dc:title>
  <cp:revision>24</cp:revision>
  <dcterms:modified xsi:type="dcterms:W3CDTF">2023-10-02T08:28:57Z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0x010100E110BC3B6DBDD2479412D4858C73CB76</vt:lpwstr>
  </property>
  <property fmtid="{D5CDD505-2E9C-101B-9397-08002B2CF9AE}" pid="3" name="Notes">
    <vt:i4>14</vt:i4>
  </property>
  <property fmtid="{D5CDD505-2E9C-101B-9397-08002B2CF9AE}" pid="4" name="PresentationFormat">
    <vt:lpwstr>On-screen Show (16:9)</vt:lpwstr>
  </property>
  <property fmtid="{D5CDD505-2E9C-101B-9397-08002B2CF9AE}" pid="5" name="Slides">
    <vt:i4>16</vt:i4>
  </property>
</Properties>
</file>