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28"/>
  </p:notesMasterIdLst>
  <p:sldIdLst>
    <p:sldId id="256" r:id="rId6"/>
    <p:sldId id="297" r:id="rId7"/>
    <p:sldId id="263" r:id="rId8"/>
    <p:sldId id="264" r:id="rId9"/>
    <p:sldId id="265" r:id="rId10"/>
    <p:sldId id="266" r:id="rId11"/>
    <p:sldId id="267" r:id="rId12"/>
    <p:sldId id="268" r:id="rId13"/>
    <p:sldId id="269" r:id="rId14"/>
    <p:sldId id="270" r:id="rId15"/>
    <p:sldId id="271" r:id="rId16"/>
    <p:sldId id="288" r:id="rId17"/>
    <p:sldId id="286" r:id="rId18"/>
    <p:sldId id="276" r:id="rId19"/>
    <p:sldId id="294" r:id="rId20"/>
    <p:sldId id="277" r:id="rId21"/>
    <p:sldId id="289" r:id="rId22"/>
    <p:sldId id="290" r:id="rId23"/>
    <p:sldId id="296" r:id="rId24"/>
    <p:sldId id="303" r:id="rId25"/>
    <p:sldId id="275" r:id="rId26"/>
    <p:sldId id="302"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B4592-392C-4C5D-8B12-F47EF5B8BEF4}" v="50" dt="2022-10-17T07:31:26.542"/>
    <p1510:client id="{46635811-7F4F-4E23-AF3F-86AD6A13DC73}" v="535" dt="2022-10-19T05:40:53.007"/>
    <p1510:client id="{4A2E4860-6186-4F7F-A2E2-FAB3B2FECC90}" v="45" dt="2022-10-19T07:51:44.527"/>
    <p1510:client id="{4D62E07F-A028-4637-B061-7858AB4E6953}" v="53" dt="2023-10-09T09:10:39.624"/>
    <p1510:client id="{611FEAFB-060F-40AD-8BF8-DCC820C2CC38}" v="137" dt="2022-10-16T23:54:14.880"/>
    <p1510:client id="{6801B341-FD22-4310-952B-D335BD7D05C8}" v="283" dt="2023-10-10T04:56:44.417"/>
    <p1510:client id="{6981CAD5-99F0-46E0-99A4-0E707DBFE892}" v="171" dt="2023-10-10T04:21:48.017"/>
    <p1510:client id="{A57D23FA-94A5-C34F-8D39-A5CB1066738F}" v="7" dt="2022-10-17T04:50:26.088"/>
    <p1510:client id="{CC2FBDA1-EB4C-492D-9BF0-16357498A12C}" v="9" dt="2023-10-09T09:27:48.646"/>
    <p1510:client id="{D1ACFB01-2559-4B9A-95B0-8A30DD391134}" v="1" dt="2022-10-18T06:56:30.629"/>
    <p1510:client id="{FFB312F2-C72B-489B-B4B4-C5F31239798B}" v="287" dt="2022-10-18T09:35:45.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Niinimaki" userId="S::marko.n@chula.ac.th::ab6f4332-a5c8-47a0-b00f-a2f262e28e4b" providerId="AD" clId="Web-{4D62E07F-A028-4637-B061-7858AB4E6953}"/>
    <pc:docChg chg="modSld">
      <pc:chgData name="Marko Niinimaki" userId="S::marko.n@chula.ac.th::ab6f4332-a5c8-47a0-b00f-a2f262e28e4b" providerId="AD" clId="Web-{4D62E07F-A028-4637-B061-7858AB4E6953}" dt="2023-10-09T09:10:39.124" v="50" actId="20577"/>
      <pc:docMkLst>
        <pc:docMk/>
      </pc:docMkLst>
      <pc:sldChg chg="modSp">
        <pc:chgData name="Marko Niinimaki" userId="S::marko.n@chula.ac.th::ab6f4332-a5c8-47a0-b00f-a2f262e28e4b" providerId="AD" clId="Web-{4D62E07F-A028-4637-B061-7858AB4E6953}" dt="2023-10-09T09:10:39.124" v="50" actId="20577"/>
        <pc:sldMkLst>
          <pc:docMk/>
          <pc:sldMk cId="0" sldId="271"/>
        </pc:sldMkLst>
        <pc:spChg chg="mod">
          <ac:chgData name="Marko Niinimaki" userId="S::marko.n@chula.ac.th::ab6f4332-a5c8-47a0-b00f-a2f262e28e4b" providerId="AD" clId="Web-{4D62E07F-A028-4637-B061-7858AB4E6953}" dt="2023-10-09T09:10:39.124" v="50" actId="20577"/>
          <ac:spMkLst>
            <pc:docMk/>
            <pc:sldMk cId="0" sldId="271"/>
            <ac:spMk id="233" creationId="{00000000-0000-0000-0000-000000000000}"/>
          </ac:spMkLst>
        </pc:spChg>
      </pc:sldChg>
      <pc:sldChg chg="modSp">
        <pc:chgData name="Marko Niinimaki" userId="S::marko.n@chula.ac.th::ab6f4332-a5c8-47a0-b00f-a2f262e28e4b" providerId="AD" clId="Web-{4D62E07F-A028-4637-B061-7858AB4E6953}" dt="2023-10-09T09:08:39.434" v="30" actId="20577"/>
        <pc:sldMkLst>
          <pc:docMk/>
          <pc:sldMk cId="2365616782" sldId="297"/>
        </pc:sldMkLst>
        <pc:spChg chg="mod">
          <ac:chgData name="Marko Niinimaki" userId="S::marko.n@chula.ac.th::ab6f4332-a5c8-47a0-b00f-a2f262e28e4b" providerId="AD" clId="Web-{4D62E07F-A028-4637-B061-7858AB4E6953}" dt="2023-10-09T09:08:39.434" v="30" actId="20577"/>
          <ac:spMkLst>
            <pc:docMk/>
            <pc:sldMk cId="2365616782" sldId="297"/>
            <ac:spMk id="82" creationId="{00000000-0000-0000-0000-000000000000}"/>
          </ac:spMkLst>
        </pc:spChg>
      </pc:sldChg>
    </pc:docChg>
  </pc:docChgLst>
  <pc:docChgLst>
    <pc:chgData name="Marko Niinimaki" userId="S::marko.n@chula.ac.th::ab6f4332-a5c8-47a0-b00f-a2f262e28e4b" providerId="AD" clId="Web-{6801B341-FD22-4310-952B-D335BD7D05C8}"/>
    <pc:docChg chg="modSld">
      <pc:chgData name="Marko Niinimaki" userId="S::marko.n@chula.ac.th::ab6f4332-a5c8-47a0-b00f-a2f262e28e4b" providerId="AD" clId="Web-{6801B341-FD22-4310-952B-D335BD7D05C8}" dt="2023-10-10T04:56:44.417" v="283" actId="20577"/>
      <pc:docMkLst>
        <pc:docMk/>
      </pc:docMkLst>
      <pc:sldChg chg="modSp">
        <pc:chgData name="Marko Niinimaki" userId="S::marko.n@chula.ac.th::ab6f4332-a5c8-47a0-b00f-a2f262e28e4b" providerId="AD" clId="Web-{6801B341-FD22-4310-952B-D335BD7D05C8}" dt="2023-10-10T04:56:44.417" v="283" actId="20577"/>
        <pc:sldMkLst>
          <pc:docMk/>
          <pc:sldMk cId="2453321872" sldId="275"/>
        </pc:sldMkLst>
        <pc:spChg chg="mod">
          <ac:chgData name="Marko Niinimaki" userId="S::marko.n@chula.ac.th::ab6f4332-a5c8-47a0-b00f-a2f262e28e4b" providerId="AD" clId="Web-{6801B341-FD22-4310-952B-D335BD7D05C8}" dt="2023-10-10T04:56:44.417" v="283" actId="20577"/>
          <ac:spMkLst>
            <pc:docMk/>
            <pc:sldMk cId="2453321872" sldId="275"/>
            <ac:spMk id="82" creationId="{00000000-0000-0000-0000-000000000000}"/>
          </ac:spMkLst>
        </pc:spChg>
      </pc:sldChg>
    </pc:docChg>
  </pc:docChgLst>
  <pc:docChgLst>
    <pc:chgData name="Marko Niinimaki" userId="S::marko.n@chula.ac.th::ab6f4332-a5c8-47a0-b00f-a2f262e28e4b" providerId="AD" clId="Web-{6981CAD5-99F0-46E0-99A4-0E707DBFE892}"/>
    <pc:docChg chg="modSld">
      <pc:chgData name="Marko Niinimaki" userId="S::marko.n@chula.ac.th::ab6f4332-a5c8-47a0-b00f-a2f262e28e4b" providerId="AD" clId="Web-{6981CAD5-99F0-46E0-99A4-0E707DBFE892}" dt="2023-10-10T04:21:48.017" v="116" actId="20577"/>
      <pc:docMkLst>
        <pc:docMk/>
      </pc:docMkLst>
      <pc:sldChg chg="modSp">
        <pc:chgData name="Marko Niinimaki" userId="S::marko.n@chula.ac.th::ab6f4332-a5c8-47a0-b00f-a2f262e28e4b" providerId="AD" clId="Web-{6981CAD5-99F0-46E0-99A4-0E707DBFE892}" dt="2023-10-10T04:21:48.017" v="116" actId="20577"/>
        <pc:sldMkLst>
          <pc:docMk/>
          <pc:sldMk cId="2453321872" sldId="275"/>
        </pc:sldMkLst>
        <pc:spChg chg="mod">
          <ac:chgData name="Marko Niinimaki" userId="S::marko.n@chula.ac.th::ab6f4332-a5c8-47a0-b00f-a2f262e28e4b" providerId="AD" clId="Web-{6981CAD5-99F0-46E0-99A4-0E707DBFE892}" dt="2023-10-10T04:21:48.017" v="116" actId="20577"/>
          <ac:spMkLst>
            <pc:docMk/>
            <pc:sldMk cId="2453321872" sldId="275"/>
            <ac:spMk id="82" creationId="{00000000-0000-0000-0000-000000000000}"/>
          </ac:spMkLst>
        </pc:spChg>
      </pc:sldChg>
      <pc:sldChg chg="modSp">
        <pc:chgData name="Marko Niinimaki" userId="S::marko.n@chula.ac.th::ab6f4332-a5c8-47a0-b00f-a2f262e28e4b" providerId="AD" clId="Web-{6981CAD5-99F0-46E0-99A4-0E707DBFE892}" dt="2023-10-10T01:32:40.702" v="85" actId="20577"/>
        <pc:sldMkLst>
          <pc:docMk/>
          <pc:sldMk cId="1433266357" sldId="286"/>
        </pc:sldMkLst>
        <pc:spChg chg="mod">
          <ac:chgData name="Marko Niinimaki" userId="S::marko.n@chula.ac.th::ab6f4332-a5c8-47a0-b00f-a2f262e28e4b" providerId="AD" clId="Web-{6981CAD5-99F0-46E0-99A4-0E707DBFE892}" dt="2023-10-10T01:32:17.764" v="69" actId="20577"/>
          <ac:spMkLst>
            <pc:docMk/>
            <pc:sldMk cId="1433266357" sldId="286"/>
            <ac:spMk id="3" creationId="{C76D88EA-9EB5-37AA-1466-758ED3753E7E}"/>
          </ac:spMkLst>
        </pc:spChg>
        <pc:spChg chg="mod">
          <ac:chgData name="Marko Niinimaki" userId="S::marko.n@chula.ac.th::ab6f4332-a5c8-47a0-b00f-a2f262e28e4b" providerId="AD" clId="Web-{6981CAD5-99F0-46E0-99A4-0E707DBFE892}" dt="2023-10-10T01:32:40.702" v="85" actId="20577"/>
          <ac:spMkLst>
            <pc:docMk/>
            <pc:sldMk cId="1433266357" sldId="286"/>
            <ac:spMk id="81" creationId="{00000000-0000-0000-0000-000000000000}"/>
          </ac:spMkLst>
        </pc:spChg>
      </pc:sldChg>
      <pc:sldChg chg="modSp">
        <pc:chgData name="Marko Niinimaki" userId="S::marko.n@chula.ac.th::ab6f4332-a5c8-47a0-b00f-a2f262e28e4b" providerId="AD" clId="Web-{6981CAD5-99F0-46E0-99A4-0E707DBFE892}" dt="2023-10-10T01:32:26.952" v="73" actId="20577"/>
        <pc:sldMkLst>
          <pc:docMk/>
          <pc:sldMk cId="3373724118" sldId="288"/>
        </pc:sldMkLst>
        <pc:spChg chg="mod">
          <ac:chgData name="Marko Niinimaki" userId="S::marko.n@chula.ac.th::ab6f4332-a5c8-47a0-b00f-a2f262e28e4b" providerId="AD" clId="Web-{6981CAD5-99F0-46E0-99A4-0E707DBFE892}" dt="2023-10-10T01:32:26.952" v="73" actId="20577"/>
          <ac:spMkLst>
            <pc:docMk/>
            <pc:sldMk cId="3373724118" sldId="288"/>
            <ac:spMk id="81" creationId="{00000000-0000-0000-0000-000000000000}"/>
          </ac:spMkLst>
        </pc:spChg>
      </pc:sldChg>
      <pc:sldChg chg="modSp">
        <pc:chgData name="Marko Niinimaki" userId="S::marko.n@chula.ac.th::ab6f4332-a5c8-47a0-b00f-a2f262e28e4b" providerId="AD" clId="Web-{6981CAD5-99F0-46E0-99A4-0E707DBFE892}" dt="2023-10-10T02:05:33.038" v="112" actId="20577"/>
        <pc:sldMkLst>
          <pc:docMk/>
          <pc:sldMk cId="2365616782" sldId="297"/>
        </pc:sldMkLst>
        <pc:spChg chg="mod">
          <ac:chgData name="Marko Niinimaki" userId="S::marko.n@chula.ac.th::ab6f4332-a5c8-47a0-b00f-a2f262e28e4b" providerId="AD" clId="Web-{6981CAD5-99F0-46E0-99A4-0E707DBFE892}" dt="2023-10-10T02:05:33.038" v="112" actId="20577"/>
          <ac:spMkLst>
            <pc:docMk/>
            <pc:sldMk cId="2365616782" sldId="297"/>
            <ac:spMk id="82" creationId="{00000000-0000-0000-0000-000000000000}"/>
          </ac:spMkLst>
        </pc:spChg>
      </pc:sldChg>
    </pc:docChg>
  </pc:docChgLst>
  <pc:docChgLst>
    <pc:chgData name="Marko Niinimaki" userId="S::marko.n@chula.ac.th::ab6f4332-a5c8-47a0-b00f-a2f262e28e4b" providerId="AD" clId="Web-{CC2FBDA1-EB4C-492D-9BF0-16357498A12C}"/>
    <pc:docChg chg="delSld modSld">
      <pc:chgData name="Marko Niinimaki" userId="S::marko.n@chula.ac.th::ab6f4332-a5c8-47a0-b00f-a2f262e28e4b" providerId="AD" clId="Web-{CC2FBDA1-EB4C-492D-9BF0-16357498A12C}" dt="2023-10-09T09:27:48.646" v="8" actId="20577"/>
      <pc:docMkLst>
        <pc:docMk/>
      </pc:docMkLst>
      <pc:sldChg chg="modSp">
        <pc:chgData name="Marko Niinimaki" userId="S::marko.n@chula.ac.th::ab6f4332-a5c8-47a0-b00f-a2f262e28e4b" providerId="AD" clId="Web-{CC2FBDA1-EB4C-492D-9BF0-16357498A12C}" dt="2023-10-09T09:27:48.646" v="8" actId="20577"/>
        <pc:sldMkLst>
          <pc:docMk/>
          <pc:sldMk cId="2453321872" sldId="275"/>
        </pc:sldMkLst>
        <pc:spChg chg="mod">
          <ac:chgData name="Marko Niinimaki" userId="S::marko.n@chula.ac.th::ab6f4332-a5c8-47a0-b00f-a2f262e28e4b" providerId="AD" clId="Web-{CC2FBDA1-EB4C-492D-9BF0-16357498A12C}" dt="2023-10-09T09:27:48.646" v="8" actId="20577"/>
          <ac:spMkLst>
            <pc:docMk/>
            <pc:sldMk cId="2453321872" sldId="275"/>
            <ac:spMk id="82" creationId="{00000000-0000-0000-0000-000000000000}"/>
          </ac:spMkLst>
        </pc:spChg>
      </pc:sldChg>
      <pc:sldChg chg="del">
        <pc:chgData name="Marko Niinimaki" userId="S::marko.n@chula.ac.th::ab6f4332-a5c8-47a0-b00f-a2f262e28e4b" providerId="AD" clId="Web-{CC2FBDA1-EB4C-492D-9BF0-16357498A12C}" dt="2023-10-09T09:22:23.463" v="0"/>
        <pc:sldMkLst>
          <pc:docMk/>
          <pc:sldMk cId="3450363418"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5A415-544F-4DED-9B25-1D2DA7029298}"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4CFC2-759E-4392-8429-9E49B654E70F}" type="slidenum">
              <a:rPr lang="en-US" smtClean="0"/>
              <a:t>‹#›</a:t>
            </a:fld>
            <a:endParaRPr lang="en-US"/>
          </a:p>
        </p:txBody>
      </p:sp>
    </p:spTree>
    <p:extLst>
      <p:ext uri="{BB962C8B-B14F-4D97-AF65-F5344CB8AC3E}">
        <p14:creationId xmlns:p14="http://schemas.microsoft.com/office/powerpoint/2010/main" val="136211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C1D3D5BE-A469-46FB-8EB2-73228E379222}"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C2F5153B-8224-414F-95DA-8D877B239FD2}"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6F2E25DD-D0CA-483C-B4EA-7CE5316E7E85}"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372789DB-A636-4CE8-BF3E-0F2EA2822366}"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913760F7-0CA1-49BF-A895-15BDECDFEAAA}"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2"/>
          </p:nvPr>
        </p:nvSpPr>
        <p:spPr/>
        <p:txBody>
          <a:bodyPr/>
          <a:lstStyle/>
          <a:p>
            <a:fld id="{DBF87A37-D2D7-40C6-9230-427B3BB3E690}"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2"/>
          </p:nvPr>
        </p:nvSpPr>
        <p:spPr/>
        <p:txBody>
          <a:bodyPr/>
          <a:lstStyle/>
          <a:p>
            <a:fld id="{42EC28BD-9642-4405-B483-D374019C3931}"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C3D152A6-1838-4881-9CF9-B8C662177308}"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2"/>
          </p:nvPr>
        </p:nvSpPr>
        <p:spPr/>
        <p:txBody>
          <a:bodyPr/>
          <a:lstStyle/>
          <a:p>
            <a:fld id="{BF2ED4B4-F8B3-41D5-8554-52541517CE39}"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2"/>
          </p:nvPr>
        </p:nvSpPr>
        <p:spPr/>
        <p:txBody>
          <a:bodyPr/>
          <a:lstStyle/>
          <a:p>
            <a:fld id="{FE518CA8-06A7-4516-97B7-F7793F824A59}"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BE970AE8-F1FF-4D15-A020-8880E41DEFFA}"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2" name="PlaceHolder 3"/>
          <p:cNvSpPr>
            <a:spLocks noGrp="1"/>
          </p:cNvSpPr>
          <p:nvPr>
            <p:ph type="sldNum" idx="1"/>
          </p:nvPr>
        </p:nvSpPr>
        <p:spPr/>
        <p:txBody>
          <a:bodyPr/>
          <a:lstStyle/>
          <a:p>
            <a:fld id="{0A1D3298-3C3B-49D8-A5A5-1B7E924DBCDC}"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89B08227-0F03-4A92-8D01-1A021CE6AD04}"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E9B91EF8-0BCF-4FF7-BA8E-0344E9CDEF3C}"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A1E57B47-C3A1-47EF-9083-A5DCC4F82307}"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2"/>
          </p:nvPr>
        </p:nvSpPr>
        <p:spPr/>
        <p:txBody>
          <a:bodyPr/>
          <a:lstStyle/>
          <a:p>
            <a:fld id="{AFFDB521-663C-401B-A86F-F15B54CA923C}"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2"/>
          </p:nvPr>
        </p:nvSpPr>
        <p:spPr/>
        <p:txBody>
          <a:bodyPr/>
          <a:lstStyle/>
          <a:p>
            <a:fld id="{8A86D408-F895-47B0-8B61-A4CF67CEDBE2}"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1_Title, Conten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1"/>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1pPr>
            <a:lvl2pPr marL="0" lvl="1"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2pPr>
            <a:lvl3pPr marL="0" lvl="2"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3pPr>
            <a:lvl4pPr marL="0" lvl="3"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4pPr>
            <a:lvl5pPr marL="0" lvl="4"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5pPr>
            <a:lvl6pPr marL="0" lvl="5"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6pPr>
            <a:lvl7pPr marL="0" lvl="6"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7pPr>
            <a:lvl8pPr marL="0" lvl="7"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8pPr>
            <a:lvl9pPr marL="0" lvl="8" indent="0" algn="r">
              <a:lnSpc>
                <a:spcPct val="100000"/>
              </a:lnSpc>
              <a:spcBef>
                <a:spcPts val="0"/>
              </a:spcBef>
              <a:buClr>
                <a:srgbClr val="595959"/>
              </a:buClr>
              <a:buSzPts val="1000"/>
              <a:buFont typeface="Arial"/>
              <a:buNone/>
              <a:defRPr sz="1000" b="0" strike="noStrik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4062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941FC8F0-CD80-49DB-9CDC-1E9689C5C593}"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63FF2193-84E6-47CF-A42F-C374A7028F71}"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156B42D0-FC37-41C7-B2BE-8656715D7147}"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06828937-A351-442F-8B8E-6F885B77D206}"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CCB3077E-C247-424B-8EAB-B0ABE6A6A63D}"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9B1BA3C6-9D5D-4807-9FDC-251FAA3F6F6F}"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2B411C97-DF74-465B-8754-04782F8CB8F8}"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D7EE467D-0A55-43B3-B8E8-7B687F059BFB}"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D24A58F9-9610-490E-A4E7-CC7F5A41FBE0}"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Ast5sKQXxEU"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runestone.academy/ns/books/published/pythonds3/BasicDS/ImplementinganUnorderedListLinkedLists.html?mode=browsing"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hula.sharepoint.com/:w:/s/DataStructureSem122Group/ESoRThZHvjhIl8cNjX1hHwcBZY-ka45EPlvFXRsOiJqNiw?e=kNY5sc" TargetMode="Externa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python-hash-method"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pPr algn="ctr">
              <a:lnSpc>
                <a:spcPct val="100000"/>
              </a:lnSpc>
              <a:buNone/>
              <a:tabLst>
                <a:tab pos="0" algn="l"/>
              </a:tabLst>
            </a:pPr>
            <a:r>
              <a:rPr lang="en" sz="5200" b="0" strike="noStrike" spc="-1" dirty="0">
                <a:solidFill>
                  <a:srgbClr val="000000"/>
                </a:solidFill>
                <a:latin typeface="Arial"/>
                <a:ea typeface="Arial"/>
              </a:rPr>
              <a:t>Data </a:t>
            </a:r>
            <a:r>
              <a:rPr lang="en" sz="5200" spc="-1" dirty="0">
                <a:solidFill>
                  <a:srgbClr val="000000"/>
                </a:solidFill>
                <a:latin typeface="Arial"/>
                <a:ea typeface="Arial"/>
              </a:rPr>
              <a:t>and Algorithm 9</a:t>
            </a:r>
            <a:endParaRPr lang="en-US" sz="5200" b="0" strike="noStrike" spc="-1" dirty="0">
              <a:solidFill>
                <a:srgbClr val="000000"/>
              </a:solidFill>
              <a:latin typeface="Arial"/>
            </a:endParaRPr>
          </a:p>
        </p:txBody>
      </p:sp>
      <p:sp>
        <p:nvSpPr>
          <p:cNvPr id="79" name="PlaceHolder 2"/>
          <p:cNvSpPr>
            <a:spLocks noGrp="1"/>
          </p:cNvSpPr>
          <p:nvPr>
            <p:ph type="subTitle"/>
          </p:nvPr>
        </p:nvSpPr>
        <p:spPr>
          <a:xfrm>
            <a:off x="311760" y="2834280"/>
            <a:ext cx="8520120" cy="2052360"/>
          </a:xfrm>
          <a:prstGeom prst="rect">
            <a:avLst/>
          </a:prstGeom>
          <a:noFill/>
          <a:ln w="0">
            <a:noFill/>
          </a:ln>
        </p:spPr>
        <p:txBody>
          <a:bodyPr tIns="91440" bIns="91440" anchor="t">
            <a:normAutofit/>
          </a:bodyPr>
          <a:lstStyle/>
          <a:p>
            <a:pPr algn="ctr">
              <a:lnSpc>
                <a:spcPct val="100000"/>
              </a:lnSpc>
              <a:buNone/>
              <a:tabLst>
                <a:tab pos="0" algn="l"/>
              </a:tabLst>
            </a:pPr>
            <a:r>
              <a:rPr lang="en" sz="2800" b="0" strike="noStrike" spc="-1" dirty="0">
                <a:solidFill>
                  <a:srgbClr val="595959"/>
                </a:solidFill>
                <a:latin typeface="Arial"/>
                <a:ea typeface="Arial"/>
              </a:rPr>
              <a:t>Chulalongkorn University</a:t>
            </a:r>
            <a:endParaRPr lang="en-US" sz="2800" b="0" strike="noStrike" spc="-1" dirty="0">
              <a:latin typeface="Arial"/>
            </a:endParaRPr>
          </a:p>
          <a:p>
            <a:pPr algn="ctr">
              <a:lnSpc>
                <a:spcPct val="100000"/>
              </a:lnSpc>
              <a:buNone/>
              <a:tabLst>
                <a:tab pos="0" algn="l"/>
              </a:tabLst>
            </a:pPr>
            <a:r>
              <a:rPr lang="en" sz="2800" b="0" strike="noStrike" spc="-1" dirty="0">
                <a:solidFill>
                  <a:srgbClr val="595959"/>
                </a:solidFill>
                <a:latin typeface="Arial"/>
                <a:ea typeface="Arial"/>
              </a:rPr>
              <a:t>School of Integrated Innovation</a:t>
            </a:r>
            <a:endParaRPr lang="en-US" sz="2800" b="0" strike="noStrike" spc="-1" dirty="0">
              <a:latin typeface="Arial"/>
            </a:endParaRPr>
          </a:p>
          <a:p>
            <a:pPr algn="ctr">
              <a:lnSpc>
                <a:spcPct val="100000"/>
              </a:lnSpc>
              <a:tabLst>
                <a:tab pos="0" algn="l"/>
              </a:tabLst>
            </a:pPr>
            <a:r>
              <a:rPr lang="en" sz="2800" b="0" strike="noStrike" spc="-1" dirty="0">
                <a:solidFill>
                  <a:srgbClr val="595959"/>
                </a:solidFill>
                <a:latin typeface="Arial"/>
                <a:ea typeface="Arial"/>
              </a:rPr>
              <a:t>Fall 2023</a:t>
            </a:r>
            <a:endParaRPr lang="en-US" sz="2800" b="0" strike="noStrike" spc="-1" dirty="0">
              <a:latin typeface="Arial"/>
            </a:endParaRPr>
          </a:p>
          <a:p>
            <a:pPr algn="ctr">
              <a:lnSpc>
                <a:spcPct val="100000"/>
              </a:lnSpc>
              <a:tabLst>
                <a:tab pos="0" algn="l"/>
              </a:tabLst>
            </a:pPr>
            <a:r>
              <a:rPr lang="en" sz="2800" b="0" strike="noStrike" spc="-1" dirty="0">
                <a:solidFill>
                  <a:srgbClr val="595959"/>
                </a:solidFill>
                <a:latin typeface="Arial"/>
                <a:ea typeface="Arial"/>
              </a:rPr>
              <a:t>Marko Niinimaki</a:t>
            </a:r>
            <a:r>
              <a:rPr lang="en" sz="2800" spc="-1" dirty="0">
                <a:solidFill>
                  <a:srgbClr val="595959"/>
                </a:solidFill>
                <a:latin typeface="Arial"/>
                <a:ea typeface="Arial"/>
              </a:rPr>
              <a:t> Marko.N@chula.ac.th</a:t>
            </a:r>
            <a:endParaRPr lang="en-US" sz="2800" b="0" strike="noStrike" spc="-1" dirty="0">
              <a:latin typeface="Arial"/>
            </a:endParaRPr>
          </a:p>
        </p:txBody>
      </p:sp>
      <p:sp>
        <p:nvSpPr>
          <p:cNvPr id="80" name="TextBox 1"/>
          <p:cNvSpPr/>
          <p:nvPr/>
        </p:nvSpPr>
        <p:spPr>
          <a:xfrm>
            <a:off x="360000" y="169200"/>
            <a:ext cx="5686108" cy="5232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1440" tIns="45720" rIns="91440" bIns="45720" numCol="1" spcCol="0" anchor="t">
            <a:spAutoFit/>
          </a:bodyPr>
          <a:lstStyle/>
          <a:p>
            <a:pPr>
              <a:lnSpc>
                <a:spcPct val="100000"/>
              </a:lnSpc>
              <a:buNone/>
            </a:pPr>
            <a:r>
              <a:rPr lang="en-US" sz="1400" b="0" strike="noStrike" spc="-1" dirty="0">
                <a:solidFill>
                  <a:srgbClr val="000000"/>
                </a:solidFill>
                <a:latin typeface="Arial"/>
                <a:ea typeface="Arial"/>
              </a:rPr>
              <a:t>Please turn your phone to silent mode.</a:t>
            </a:r>
            <a:endParaRPr lang="en-US" sz="1400" b="0" strike="noStrike" spc="-1" dirty="0">
              <a:latin typeface="Arial"/>
            </a:endParaRPr>
          </a:p>
          <a:p>
            <a:endParaRPr lang="en-US" sz="1400" u="sng" spc="-1" dirty="0">
              <a:solidFill>
                <a:srgbClr val="0097A7"/>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27" name="Google Shape;227;p15"/>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How would we put every word's frequency in the dictionary? Like in your previous example, we first put all the words of the file (text) into a list called words.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 = {} # introduce a Python dictionary </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for word in words:         </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if word in myfreqs:</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myfreqs[word] = myfreqs[word] + 1</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else:</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            myfreqs[word] = 1</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33" name="Google Shape;233;p16"/>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Application of hash tables: Python dictionaries.</a:t>
            </a:r>
            <a:endParaRPr sz="4400" b="0" i="0" u="none" strike="noStrike" cap="none" dirty="0">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Is this faster that finding the frequencies using nested for loops?</a:t>
            </a:r>
            <a:endParaRPr sz="4400" b="0" i="0" u="none" strike="noStrike" cap="none" dirty="0">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Finding the most frequent word in Pride and Prejudice (~ 125 000 words)</a:t>
            </a:r>
            <a:endParaRPr dirty="0"/>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For loops: 300 seconds</a:t>
            </a:r>
            <a:endParaRPr dirty="0"/>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Dictionary: 0.2 second</a:t>
            </a:r>
            <a:endParaRPr dirty="0"/>
          </a:p>
          <a:p>
            <a:pPr marL="0" marR="0" lvl="0" indent="0" algn="l">
              <a:lnSpc>
                <a:spcPct val="114999"/>
              </a:lnSpc>
              <a:spcBef>
                <a:spcPts val="0"/>
              </a:spcBef>
              <a:spcAft>
                <a:spcPts val="0"/>
              </a:spcAft>
              <a:buFont typeface="Arial"/>
              <a:buNone/>
            </a:pPr>
            <a:endParaRPr lang="en" sz="1800" b="0" i="0" u="none" strike="noStrike" cap="none" dirty="0">
              <a:solidFill>
                <a:srgbClr val="595959"/>
              </a:solidFill>
              <a:latin typeface="Arial"/>
              <a:ea typeface="Arial"/>
              <a:cs typeface="Arial"/>
            </a:endParaRPr>
          </a:p>
          <a:p>
            <a:pPr marL="0" indent="0">
              <a:lnSpc>
                <a:spcPct val="114999"/>
              </a:lnSpc>
              <a:spcBef>
                <a:spcPts val="0"/>
              </a:spcBef>
              <a:buNone/>
            </a:pPr>
            <a:r>
              <a:rPr lang="en" sz="1800" dirty="0">
                <a:solidFill>
                  <a:srgbClr val="595959"/>
                </a:solidFill>
                <a:latin typeface="Arial"/>
                <a:ea typeface="Arial"/>
                <a:cs typeface="Arial"/>
              </a:rPr>
              <a:t>And our new example in </a:t>
            </a:r>
            <a:r>
              <a:rPr lang="en" sz="1800" dirty="0">
                <a:solidFill>
                  <a:srgbClr val="595959"/>
                </a:solidFill>
                <a:ea typeface="+mn-lt"/>
                <a:cs typeface="+mn-lt"/>
              </a:rPr>
              <a:t>https://github.com/manzikki/chulads</a:t>
            </a:r>
            <a:endParaRPr lang="en" sz="1800" b="0" i="0" u="none" strike="noStrike" cap="none" dirty="0">
              <a:solidFill>
                <a:srgbClr val="595959"/>
              </a:solidFill>
              <a:latin typeface="Arial"/>
              <a:ea typeface="Arial"/>
              <a:cs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endParaRPr>
          </a:p>
          <a:p>
            <a:pPr marL="0" indent="0">
              <a:lnSpc>
                <a:spcPct val="114999"/>
              </a:lnSpc>
              <a:spcBef>
                <a:spcPts val="1199"/>
              </a:spcBef>
              <a:buSzPct val="100000"/>
              <a:buFont typeface="Arial"/>
              <a:buNone/>
            </a:pPr>
            <a:endParaRPr lang="en-US" sz="1800">
              <a:solidFill>
                <a:srgbClr val="000000"/>
              </a:solidFill>
              <a:latin typeface="Arial"/>
              <a:ea typeface="Arial"/>
              <a:cs typeface="Arial"/>
            </a:endParaRPr>
          </a:p>
          <a:p>
            <a:pPr marL="0" indent="0">
              <a:lnSpc>
                <a:spcPct val="114999"/>
              </a:lnSpc>
              <a:spcBef>
                <a:spcPts val="1199"/>
              </a:spcBef>
              <a:buSzPct val="100000"/>
              <a:buNone/>
            </a:pPr>
            <a:endParaRPr lang="en-US" sz="1800">
              <a:solidFill>
                <a:srgbClr val="595959"/>
              </a:solidFill>
              <a:latin typeface="Arial"/>
              <a:ea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dirty="0">
                <a:solidFill>
                  <a:srgbClr val="000000"/>
                </a:solidFill>
                <a:latin typeface="Arial"/>
              </a:rPr>
              <a:t>Hash tables</a:t>
            </a:r>
            <a:endParaRPr lang="en-US" sz="2800" b="0" strike="noStrike" spc="-1" dirty="0">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5000"/>
              </a:lnSpc>
              <a:buNone/>
              <a:tabLst>
                <a:tab pos="0" algn="l"/>
              </a:tabLst>
            </a:pPr>
            <a:r>
              <a:rPr lang="en" sz="1800" b="0" strike="noStrike" spc="-1" dirty="0">
                <a:solidFill>
                  <a:srgbClr val="595959"/>
                </a:solidFill>
                <a:latin typeface="Arial"/>
                <a:ea typeface="Arial"/>
              </a:rPr>
              <a:t>Where is data? In programs/files/</a:t>
            </a:r>
            <a:r>
              <a:rPr lang="en" sz="1800" strike="noStrike" spc="-1" dirty="0">
                <a:solidFill>
                  <a:srgbClr val="595959"/>
                </a:solidFill>
                <a:latin typeface="Arial"/>
                <a:ea typeface="Arial"/>
              </a:rPr>
              <a:t>databases</a:t>
            </a:r>
            <a:r>
              <a:rPr lang="en" sz="1800" spc="-1" dirty="0">
                <a:solidFill>
                  <a:srgbClr val="595959"/>
                </a:solidFill>
                <a:latin typeface="Arial"/>
                <a:ea typeface="Arial"/>
              </a:rPr>
              <a:t>/</a:t>
            </a:r>
            <a:r>
              <a:rPr lang="en" sz="1800" b="1" spc="-1" dirty="0">
                <a:solidFill>
                  <a:srgbClr val="595959"/>
                </a:solidFill>
                <a:latin typeface="Arial"/>
                <a:ea typeface="Arial"/>
              </a:rPr>
              <a:t>blockchains</a:t>
            </a:r>
            <a:r>
              <a:rPr lang="en" sz="1800" spc="-1" dirty="0">
                <a:solidFill>
                  <a:srgbClr val="595959"/>
                </a:solidFill>
                <a:latin typeface="Arial"/>
                <a:ea typeface="Arial"/>
              </a:rPr>
              <a:t>...</a:t>
            </a:r>
            <a:endParaRPr lang="en-US" sz="1800" b="0" strike="noStrike" spc="-1" dirty="0">
              <a:solidFill>
                <a:srgbClr val="000000"/>
              </a:solidFill>
              <a:latin typeface="Arial"/>
            </a:endParaRPr>
          </a:p>
          <a:p>
            <a:pPr>
              <a:lnSpc>
                <a:spcPct val="114999"/>
              </a:lnSpc>
              <a:spcBef>
                <a:spcPts val="1199"/>
              </a:spcBef>
              <a:tabLst>
                <a:tab pos="0" algn="l"/>
              </a:tabLst>
            </a:pPr>
            <a:r>
              <a:rPr lang="en" sz="1800" spc="-1" dirty="0">
                <a:solidFill>
                  <a:srgbClr val="595959"/>
                </a:solidFill>
                <a:latin typeface="Arial"/>
                <a:cs typeface="Arial"/>
              </a:rPr>
              <a:t>Hash table operations time complexity?</a:t>
            </a:r>
          </a:p>
          <a:p>
            <a:pPr>
              <a:lnSpc>
                <a:spcPct val="114999"/>
              </a:lnSpc>
              <a:spcBef>
                <a:spcPts val="1199"/>
              </a:spcBef>
              <a:tabLst>
                <a:tab pos="0" algn="l"/>
              </a:tabLst>
            </a:pPr>
            <a:r>
              <a:rPr lang="en" sz="1800" spc="-1" dirty="0">
                <a:solidFill>
                  <a:srgbClr val="595959"/>
                </a:solidFill>
                <a:latin typeface="Arial"/>
                <a:cs typeface="Arial"/>
              </a:rPr>
              <a:t>Adding O(1)</a:t>
            </a:r>
          </a:p>
          <a:p>
            <a:pPr>
              <a:lnSpc>
                <a:spcPct val="114999"/>
              </a:lnSpc>
              <a:spcBef>
                <a:spcPts val="1199"/>
              </a:spcBef>
              <a:tabLst>
                <a:tab pos="0" algn="l"/>
              </a:tabLst>
            </a:pPr>
            <a:r>
              <a:rPr lang="en" sz="1800" spc="-1" dirty="0">
                <a:solidFill>
                  <a:srgbClr val="595959"/>
                </a:solidFill>
                <a:latin typeface="Arial"/>
                <a:cs typeface="Arial"/>
              </a:rPr>
              <a:t>Find operation O(n) ????</a:t>
            </a:r>
          </a:p>
          <a:p>
            <a:pPr>
              <a:lnSpc>
                <a:spcPct val="114999"/>
              </a:lnSpc>
              <a:spcBef>
                <a:spcPts val="1199"/>
              </a:spcBef>
              <a:tabLst>
                <a:tab pos="0" algn="l"/>
              </a:tabLst>
            </a:pPr>
            <a:r>
              <a:rPr lang="en" sz="1800" spc="-1" dirty="0">
                <a:solidFill>
                  <a:srgbClr val="595959"/>
                </a:solidFill>
                <a:latin typeface="Arial"/>
                <a:cs typeface="Arial"/>
              </a:rPr>
              <a:t>But practically constant</a:t>
            </a:r>
          </a:p>
          <a:p>
            <a:pPr>
              <a:lnSpc>
                <a:spcPct val="114999"/>
              </a:lnSpc>
              <a:spcBef>
                <a:spcPts val="1199"/>
              </a:spcBef>
              <a:tabLst>
                <a:tab pos="0" algn="l"/>
              </a:tabLst>
            </a:pPr>
            <a:endParaRPr lang="en" sz="1800" spc="-1" dirty="0">
              <a:solidFill>
                <a:srgbClr val="000000"/>
              </a:solidFill>
              <a:latin typeface="Arial"/>
              <a:cs typeface="Arial"/>
            </a:endParaRPr>
          </a:p>
          <a:p>
            <a:pPr>
              <a:lnSpc>
                <a:spcPct val="114999"/>
              </a:lnSpc>
              <a:spcBef>
                <a:spcPts val="1199"/>
              </a:spcBef>
              <a:tabLst>
                <a:tab pos="0" algn="l"/>
              </a:tabLst>
            </a:pPr>
            <a:endParaRPr lang="en" sz="1800" spc="-1" dirty="0">
              <a:solidFill>
                <a:srgbClr val="000000"/>
              </a:solidFill>
              <a:latin typeface="Consolas"/>
              <a:cs typeface="Arial"/>
            </a:endParaRPr>
          </a:p>
          <a:p>
            <a:pPr>
              <a:lnSpc>
                <a:spcPct val="114999"/>
              </a:lnSpc>
              <a:spcBef>
                <a:spcPts val="1199"/>
              </a:spcBef>
              <a:tabLst>
                <a:tab pos="0" algn="l"/>
              </a:tabLst>
            </a:pPr>
            <a:endParaRPr lang="en" sz="1800" spc="-1" dirty="0">
              <a:solidFill>
                <a:srgbClr val="000000"/>
              </a:solidFill>
              <a:cs typeface="Arial"/>
            </a:endParaRPr>
          </a:p>
          <a:p>
            <a:pPr>
              <a:lnSpc>
                <a:spcPct val="114999"/>
              </a:lnSpc>
              <a:spcBef>
                <a:spcPts val="1199"/>
              </a:spcBef>
              <a:tabLst>
                <a:tab pos="0" algn="l"/>
              </a:tabLst>
            </a:pPr>
            <a:endParaRPr lang="en" sz="1800" spc="-1" dirty="0">
              <a:solidFill>
                <a:srgbClr val="595959"/>
              </a:solidFill>
              <a:cs typeface="Arial"/>
            </a:endParaRPr>
          </a:p>
        </p:txBody>
      </p:sp>
      <p:pic>
        <p:nvPicPr>
          <p:cNvPr id="3" name="Picture 2" descr="Diagram&#10;&#10;Description automatically generated">
            <a:extLst>
              <a:ext uri="{FF2B5EF4-FFF2-40B4-BE49-F238E27FC236}">
                <a16:creationId xmlns:a16="http://schemas.microsoft.com/office/drawing/2014/main" id="{C0FC18B6-89F2-1D42-8FCD-F4C3C417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2183728"/>
            <a:ext cx="4309110" cy="2899340"/>
          </a:xfrm>
          <a:prstGeom prst="rect">
            <a:avLst/>
          </a:prstGeom>
        </p:spPr>
      </p:pic>
    </p:spTree>
    <p:extLst>
      <p:ext uri="{BB962C8B-B14F-4D97-AF65-F5344CB8AC3E}">
        <p14:creationId xmlns:p14="http://schemas.microsoft.com/office/powerpoint/2010/main" val="33737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b="0" strike="noStrike" spc="-1" dirty="0">
                <a:solidFill>
                  <a:srgbClr val="000000"/>
                </a:solidFill>
                <a:latin typeface="Arial"/>
                <a:ea typeface="Arial"/>
              </a:rPr>
              <a:t>Today’s main topics</a:t>
            </a:r>
            <a:r>
              <a:rPr lang="en" sz="2800" spc="-1" dirty="0">
                <a:solidFill>
                  <a:srgbClr val="000000"/>
                </a:solidFill>
                <a:latin typeface="Arial"/>
                <a:ea typeface="Arial"/>
              </a:rPr>
              <a:t>: cryptocurrency</a:t>
            </a:r>
            <a:endParaRPr lang="en-US" sz="2800" b="0" strike="noStrike" spc="-1" dirty="0">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5000"/>
              </a:lnSpc>
              <a:buNone/>
              <a:tabLst>
                <a:tab pos="0" algn="l"/>
              </a:tabLst>
            </a:pPr>
            <a:r>
              <a:rPr lang="en" sz="1800" b="0" strike="noStrike" spc="-1">
                <a:solidFill>
                  <a:srgbClr val="595959"/>
                </a:solidFill>
                <a:latin typeface="Arial"/>
                <a:ea typeface="Arial"/>
              </a:rPr>
              <a:t>Where is data? In programs/files/</a:t>
            </a:r>
            <a:r>
              <a:rPr lang="en" sz="1800" strike="noStrike" spc="-1">
                <a:solidFill>
                  <a:srgbClr val="595959"/>
                </a:solidFill>
                <a:latin typeface="Arial"/>
                <a:ea typeface="Arial"/>
              </a:rPr>
              <a:t>databases</a:t>
            </a:r>
            <a:r>
              <a:rPr lang="en" sz="1800" spc="-1">
                <a:solidFill>
                  <a:srgbClr val="595959"/>
                </a:solidFill>
                <a:latin typeface="Arial"/>
                <a:ea typeface="Arial"/>
              </a:rPr>
              <a:t>/</a:t>
            </a:r>
            <a:r>
              <a:rPr lang="en" sz="1800" b="1" spc="-1">
                <a:solidFill>
                  <a:srgbClr val="595959"/>
                </a:solidFill>
                <a:latin typeface="Arial"/>
                <a:ea typeface="Arial"/>
              </a:rPr>
              <a:t>blockchains</a:t>
            </a:r>
            <a:r>
              <a:rPr lang="en" sz="1800" spc="-1">
                <a:solidFill>
                  <a:srgbClr val="595959"/>
                </a:solidFill>
                <a:latin typeface="Arial"/>
                <a:ea typeface="Arial"/>
              </a:rPr>
              <a:t>...</a:t>
            </a:r>
            <a:endParaRPr lang="en-US" sz="1800" b="0" strike="noStrike" spc="-1">
              <a:solidFill>
                <a:srgbClr val="000000"/>
              </a:solidFill>
              <a:latin typeface="Arial"/>
            </a:endParaRPr>
          </a:p>
          <a:p>
            <a:pPr>
              <a:lnSpc>
                <a:spcPct val="114999"/>
              </a:lnSpc>
              <a:spcBef>
                <a:spcPts val="1199"/>
              </a:spcBef>
              <a:tabLst>
                <a:tab pos="0" algn="l"/>
              </a:tabLst>
            </a:pPr>
            <a:endParaRPr lang="en" sz="1800" spc="-1">
              <a:solidFill>
                <a:srgbClr val="595959"/>
              </a:solidFill>
              <a:latin typeface="Arial"/>
            </a:endParaRPr>
          </a:p>
          <a:p>
            <a:pPr>
              <a:lnSpc>
                <a:spcPct val="114999"/>
              </a:lnSpc>
              <a:spcBef>
                <a:spcPts val="1199"/>
              </a:spcBef>
              <a:tabLst>
                <a:tab pos="0" algn="l"/>
              </a:tabLst>
            </a:pPr>
            <a:endParaRPr lang="en" sz="1800" spc="-1">
              <a:latin typeface="Consolas"/>
              <a:ea typeface="+mj-lt"/>
              <a:cs typeface="+mj-lt"/>
            </a:endParaRPr>
          </a:p>
          <a:p>
            <a:pPr>
              <a:lnSpc>
                <a:spcPct val="114999"/>
              </a:lnSpc>
              <a:spcBef>
                <a:spcPts val="1199"/>
              </a:spcBef>
              <a:tabLst>
                <a:tab pos="0" algn="l"/>
              </a:tabLst>
            </a:pPr>
            <a:endParaRPr lang="en" sz="1800" spc="-1">
              <a:latin typeface="Arial"/>
              <a:cs typeface="Arial"/>
            </a:endParaRPr>
          </a:p>
          <a:p>
            <a:pPr>
              <a:lnSpc>
                <a:spcPct val="114999"/>
              </a:lnSpc>
              <a:spcBef>
                <a:spcPts val="1199"/>
              </a:spcBef>
              <a:tabLst>
                <a:tab pos="0" algn="l"/>
              </a:tabLst>
            </a:pPr>
            <a:endParaRPr lang="en" sz="1800" spc="-1">
              <a:solidFill>
                <a:srgbClr val="595959"/>
              </a:solidFill>
              <a:cs typeface="Arial"/>
            </a:endParaRPr>
          </a:p>
        </p:txBody>
      </p:sp>
      <p:pic>
        <p:nvPicPr>
          <p:cNvPr id="2" name="Picture 2" descr="Graphical user interface&#10;&#10;Description automatically generated">
            <a:extLst>
              <a:ext uri="{FF2B5EF4-FFF2-40B4-BE49-F238E27FC236}">
                <a16:creationId xmlns:a16="http://schemas.microsoft.com/office/drawing/2014/main" id="{216D81D1-218C-8252-F2F3-DFB6F9F2FC7C}"/>
              </a:ext>
            </a:extLst>
          </p:cNvPr>
          <p:cNvPicPr>
            <a:picLocks noChangeAspect="1"/>
          </p:cNvPicPr>
          <p:nvPr/>
        </p:nvPicPr>
        <p:blipFill>
          <a:blip r:embed="rId2"/>
          <a:stretch>
            <a:fillRect/>
          </a:stretch>
        </p:blipFill>
        <p:spPr>
          <a:xfrm>
            <a:off x="159589" y="1475939"/>
            <a:ext cx="3940115" cy="3366970"/>
          </a:xfrm>
          <a:prstGeom prst="rect">
            <a:avLst/>
          </a:prstGeom>
        </p:spPr>
      </p:pic>
      <p:sp>
        <p:nvSpPr>
          <p:cNvPr id="3" name="TextBox 2">
            <a:extLst>
              <a:ext uri="{FF2B5EF4-FFF2-40B4-BE49-F238E27FC236}">
                <a16:creationId xmlns:a16="http://schemas.microsoft.com/office/drawing/2014/main" id="{C76D88EA-9EB5-37AA-1466-758ED3753E7E}"/>
              </a:ext>
            </a:extLst>
          </p:cNvPr>
          <p:cNvSpPr txBox="1"/>
          <p:nvPr/>
        </p:nvSpPr>
        <p:spPr>
          <a:xfrm>
            <a:off x="4753841" y="1493692"/>
            <a:ext cx="376670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Demonstrating this cryptocurrency does not mean promoting it, or promoting cryptocurrencies in general.</a:t>
            </a:r>
          </a:p>
          <a:p>
            <a:endParaRPr lang="en-US" dirty="0"/>
          </a:p>
          <a:p>
            <a:r>
              <a:rPr lang="en-US" dirty="0"/>
              <a:t>We use it because it is possible to mine it using a CPU = it has very little value.</a:t>
            </a:r>
          </a:p>
          <a:p>
            <a:endParaRPr lang="en-US"/>
          </a:p>
          <a:p>
            <a:r>
              <a:rPr lang="en-US" dirty="0">
                <a:cs typeface="Arial"/>
              </a:rPr>
              <a:t>XUNI's wallet is now considered a virus by Windows, so we'll try another coin.</a:t>
            </a:r>
            <a:endParaRPr lang="en-US" dirty="0"/>
          </a:p>
          <a:p>
            <a:endParaRPr lang="en-US">
              <a:cs typeface="Arial"/>
            </a:endParaRPr>
          </a:p>
        </p:txBody>
      </p:sp>
    </p:spTree>
    <p:extLst>
      <p:ext uri="{BB962C8B-B14F-4D97-AF65-F5344CB8AC3E}">
        <p14:creationId xmlns:p14="http://schemas.microsoft.com/office/powerpoint/2010/main" val="143326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5000"/>
              </a:lnSpc>
              <a:buNone/>
              <a:tabLst>
                <a:tab pos="0" algn="l"/>
              </a:tabLst>
            </a:pPr>
            <a:r>
              <a:rPr lang="en" sz="1800" b="0" strike="noStrike" spc="-1">
                <a:solidFill>
                  <a:srgbClr val="595959"/>
                </a:solidFill>
                <a:latin typeface="Arial"/>
                <a:ea typeface="Arial"/>
              </a:rPr>
              <a:t>Where is data? In programs/files/</a:t>
            </a:r>
            <a:r>
              <a:rPr lang="en" sz="1800" strike="noStrike" spc="-1">
                <a:solidFill>
                  <a:srgbClr val="595959"/>
                </a:solidFill>
                <a:latin typeface="Arial"/>
                <a:ea typeface="Arial"/>
              </a:rPr>
              <a:t>databases</a:t>
            </a:r>
            <a:r>
              <a:rPr lang="en" sz="1800" spc="-1">
                <a:solidFill>
                  <a:srgbClr val="595959"/>
                </a:solidFill>
                <a:latin typeface="Arial"/>
                <a:ea typeface="Arial"/>
              </a:rPr>
              <a:t>/</a:t>
            </a:r>
            <a:r>
              <a:rPr lang="en" sz="1800" b="1" spc="-1">
                <a:solidFill>
                  <a:srgbClr val="595959"/>
                </a:solidFill>
                <a:latin typeface="Arial"/>
                <a:ea typeface="Arial"/>
              </a:rPr>
              <a:t>blockchains</a:t>
            </a:r>
            <a:r>
              <a:rPr lang="en" sz="1800" spc="-1">
                <a:solidFill>
                  <a:srgbClr val="595959"/>
                </a:solidFill>
                <a:latin typeface="Arial"/>
                <a:ea typeface="Arial"/>
              </a:rPr>
              <a:t>...</a:t>
            </a:r>
            <a:endParaRPr lang="en-US" sz="1800" b="0" strike="noStrike" spc="-1">
              <a:solidFill>
                <a:srgbClr val="000000"/>
              </a:solidFill>
              <a:latin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r>
              <a:rPr lang="en" sz="1800" spc="-1">
                <a:ea typeface="+mj-lt"/>
                <a:cs typeface="+mj-lt"/>
                <a:hlinkClick r:id="rId2"/>
              </a:rPr>
              <a:t>https://www.youtube.com/watch?v=Ast5sKQXxEU</a:t>
            </a:r>
            <a:r>
              <a:rPr lang="en" sz="1800" spc="-1">
                <a:ea typeface="+mj-lt"/>
                <a:cs typeface="+mj-lt"/>
              </a:rPr>
              <a:t> Python linked lists in 5 min (and has more operations that we will cover).</a:t>
            </a:r>
            <a:endParaRPr lang="en"/>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spcBef>
                <a:spcPts val="1199"/>
              </a:spcBef>
              <a:tabLst>
                <a:tab pos="0" algn="l"/>
              </a:tabLst>
            </a:pPr>
            <a:endParaRPr lang="en" sz="1800" spc="-1">
              <a:solidFill>
                <a:srgbClr val="595959"/>
              </a:solidFill>
              <a:cs typeface="Arial"/>
            </a:endParaRPr>
          </a:p>
          <a:p>
            <a:pPr>
              <a:lnSpc>
                <a:spcPct val="114999"/>
              </a:lnSpc>
              <a:spcBef>
                <a:spcPts val="1199"/>
              </a:spcBef>
              <a:tabLst>
                <a:tab pos="0" algn="l"/>
              </a:tabLst>
            </a:pPr>
            <a:endParaRPr lang="en" sz="1800" spc="-1">
              <a:solidFill>
                <a:srgbClr val="000000"/>
              </a:solidFill>
              <a:cs typeface="Arial"/>
            </a:endParaRPr>
          </a:p>
          <a:p>
            <a:pPr>
              <a:lnSpc>
                <a:spcPct val="114999"/>
              </a:lnSpc>
              <a:spcBef>
                <a:spcPts val="1199"/>
              </a:spcBef>
              <a:tabLst>
                <a:tab pos="0" algn="l"/>
              </a:tabLst>
            </a:pPr>
            <a:endParaRPr lang="en" sz="1800" spc="-1">
              <a:solidFill>
                <a:srgbClr val="595959"/>
              </a:solidFill>
            </a:endParaRPr>
          </a:p>
        </p:txBody>
      </p:sp>
    </p:spTree>
    <p:extLst>
      <p:ext uri="{BB962C8B-B14F-4D97-AF65-F5344CB8AC3E}">
        <p14:creationId xmlns:p14="http://schemas.microsoft.com/office/powerpoint/2010/main" val="248694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5000"/>
              </a:lnSpc>
              <a:buNone/>
              <a:tabLst>
                <a:tab pos="0" algn="l"/>
              </a:tabLst>
            </a:pPr>
            <a:r>
              <a:rPr lang="en" sz="1800" b="0" strike="noStrike" spc="-1">
                <a:solidFill>
                  <a:srgbClr val="595959"/>
                </a:solidFill>
                <a:latin typeface="Arial"/>
                <a:ea typeface="Arial"/>
              </a:rPr>
              <a:t>Where is data? In programs/files/</a:t>
            </a:r>
            <a:r>
              <a:rPr lang="en" sz="1800" strike="noStrike" spc="-1">
                <a:solidFill>
                  <a:srgbClr val="595959"/>
                </a:solidFill>
                <a:latin typeface="Arial"/>
                <a:ea typeface="Arial"/>
              </a:rPr>
              <a:t>databases</a:t>
            </a:r>
            <a:r>
              <a:rPr lang="en" sz="1800" spc="-1">
                <a:solidFill>
                  <a:srgbClr val="595959"/>
                </a:solidFill>
                <a:latin typeface="Arial"/>
                <a:ea typeface="Arial"/>
              </a:rPr>
              <a:t>/</a:t>
            </a:r>
            <a:r>
              <a:rPr lang="en" sz="1800" b="1" spc="-1">
                <a:solidFill>
                  <a:srgbClr val="595959"/>
                </a:solidFill>
                <a:latin typeface="Arial"/>
                <a:ea typeface="Arial"/>
              </a:rPr>
              <a:t>blockchains</a:t>
            </a:r>
            <a:r>
              <a:rPr lang="en" sz="1800" spc="-1">
                <a:solidFill>
                  <a:srgbClr val="595959"/>
                </a:solidFill>
                <a:latin typeface="Arial"/>
                <a:ea typeface="Arial"/>
              </a:rPr>
              <a:t>...</a:t>
            </a:r>
            <a:endParaRPr lang="en-US" sz="1800" b="0" strike="noStrike" spc="-1">
              <a:solidFill>
                <a:srgbClr val="000000"/>
              </a:solidFill>
              <a:latin typeface="Arial"/>
            </a:endParaRPr>
          </a:p>
          <a:p>
            <a:pPr>
              <a:lnSpc>
                <a:spcPct val="114999"/>
              </a:lnSpc>
              <a:tabLst>
                <a:tab pos="0" algn="l"/>
              </a:tabLst>
            </a:pPr>
            <a:r>
              <a:rPr lang="en" sz="1800" spc="-1">
                <a:ea typeface="+mj-lt"/>
                <a:cs typeface="+mj-lt"/>
                <a:hlinkClick r:id="rId2"/>
              </a:rPr>
              <a:t>https://runestone.academy/ns/books/published/pythonds3/BasicDS/ImplementinganUnorderedListLinkedLists.html?mode=browsing</a:t>
            </a:r>
            <a:endParaRPr lang="en">
              <a:ea typeface="+mj-lt"/>
              <a:cs typeface="+mj-lt"/>
            </a:endParaRPr>
          </a:p>
          <a:p>
            <a:pPr>
              <a:lnSpc>
                <a:spcPct val="114999"/>
              </a:lnSpc>
              <a:tabLst>
                <a:tab pos="0" algn="l"/>
              </a:tabLst>
            </a:pPr>
            <a:r>
              <a:rPr lang="en" sz="1800" spc="-1">
                <a:solidFill>
                  <a:srgbClr val="000000"/>
                </a:solidFill>
                <a:cs typeface="Arial"/>
              </a:rPr>
              <a:t>An array is a contiguous block of memory.</a:t>
            </a:r>
          </a:p>
          <a:p>
            <a:pPr>
              <a:lnSpc>
                <a:spcPct val="114999"/>
              </a:lnSpc>
              <a:tabLst>
                <a:tab pos="0" algn="l"/>
              </a:tabLst>
            </a:pPr>
            <a:r>
              <a:rPr lang="en" sz="1800" spc="-1">
                <a:solidFill>
                  <a:srgbClr val="000000"/>
                </a:solidFill>
                <a:cs typeface="Arial"/>
              </a:rPr>
              <a:t>Accessing any element is very fast because the CPU can quickly compute the offset based on the index. Example: an integer is 4 bytes. An array A of 10 integers (that happens to be sorted):</a:t>
            </a: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000000"/>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spcBef>
                <a:spcPts val="1199"/>
              </a:spcBef>
              <a:tabLst>
                <a:tab pos="0" algn="l"/>
              </a:tabLst>
            </a:pPr>
            <a:endParaRPr lang="en" sz="1800" spc="-1">
              <a:solidFill>
                <a:srgbClr val="595959"/>
              </a:solidFill>
              <a:cs typeface="Arial"/>
            </a:endParaRPr>
          </a:p>
          <a:p>
            <a:pPr>
              <a:lnSpc>
                <a:spcPct val="114999"/>
              </a:lnSpc>
              <a:spcBef>
                <a:spcPts val="1199"/>
              </a:spcBef>
              <a:tabLst>
                <a:tab pos="0" algn="l"/>
              </a:tabLst>
            </a:pPr>
            <a:endParaRPr lang="en" sz="1800" spc="-1">
              <a:solidFill>
                <a:srgbClr val="000000"/>
              </a:solidFill>
              <a:cs typeface="Arial"/>
            </a:endParaRPr>
          </a:p>
          <a:p>
            <a:pPr>
              <a:lnSpc>
                <a:spcPct val="114999"/>
              </a:lnSpc>
              <a:spcBef>
                <a:spcPts val="1199"/>
              </a:spcBef>
              <a:tabLst>
                <a:tab pos="0" algn="l"/>
              </a:tabLst>
            </a:pPr>
            <a:endParaRPr lang="en" sz="1800" spc="-1">
              <a:solidFill>
                <a:srgbClr val="595959"/>
              </a:solidFill>
            </a:endParaRPr>
          </a:p>
        </p:txBody>
      </p:sp>
      <p:graphicFrame>
        <p:nvGraphicFramePr>
          <p:cNvPr id="3" name="Table 3">
            <a:extLst>
              <a:ext uri="{FF2B5EF4-FFF2-40B4-BE49-F238E27FC236}">
                <a16:creationId xmlns:a16="http://schemas.microsoft.com/office/drawing/2014/main" id="{BBCF0617-BD17-86A5-5B36-F30CFB835638}"/>
              </a:ext>
            </a:extLst>
          </p:cNvPr>
          <p:cNvGraphicFramePr>
            <a:graphicFrameLocks noGrp="1"/>
          </p:cNvGraphicFramePr>
          <p:nvPr/>
        </p:nvGraphicFramePr>
        <p:xfrm>
          <a:off x="383444" y="4021980"/>
          <a:ext cx="5120640" cy="741680"/>
        </p:xfrm>
        <a:graphic>
          <a:graphicData uri="http://schemas.openxmlformats.org/drawingml/2006/table">
            <a:tbl>
              <a:tblPr firstRow="1" bandRow="1">
                <a:tableStyleId>{5C22544A-7EE6-4342-B048-85BDC9FD1C3A}</a:tableStyleId>
              </a:tblPr>
              <a:tblGrid>
                <a:gridCol w="512064">
                  <a:extLst>
                    <a:ext uri="{9D8B030D-6E8A-4147-A177-3AD203B41FA5}">
                      <a16:colId xmlns:a16="http://schemas.microsoft.com/office/drawing/2014/main" val="1941933582"/>
                    </a:ext>
                  </a:extLst>
                </a:gridCol>
                <a:gridCol w="512064">
                  <a:extLst>
                    <a:ext uri="{9D8B030D-6E8A-4147-A177-3AD203B41FA5}">
                      <a16:colId xmlns:a16="http://schemas.microsoft.com/office/drawing/2014/main" val="1724763572"/>
                    </a:ext>
                  </a:extLst>
                </a:gridCol>
                <a:gridCol w="512064">
                  <a:extLst>
                    <a:ext uri="{9D8B030D-6E8A-4147-A177-3AD203B41FA5}">
                      <a16:colId xmlns:a16="http://schemas.microsoft.com/office/drawing/2014/main" val="475358097"/>
                    </a:ext>
                  </a:extLst>
                </a:gridCol>
                <a:gridCol w="512064">
                  <a:extLst>
                    <a:ext uri="{9D8B030D-6E8A-4147-A177-3AD203B41FA5}">
                      <a16:colId xmlns:a16="http://schemas.microsoft.com/office/drawing/2014/main" val="4222626627"/>
                    </a:ext>
                  </a:extLst>
                </a:gridCol>
                <a:gridCol w="512064">
                  <a:extLst>
                    <a:ext uri="{9D8B030D-6E8A-4147-A177-3AD203B41FA5}">
                      <a16:colId xmlns:a16="http://schemas.microsoft.com/office/drawing/2014/main" val="2793368516"/>
                    </a:ext>
                  </a:extLst>
                </a:gridCol>
                <a:gridCol w="512064">
                  <a:extLst>
                    <a:ext uri="{9D8B030D-6E8A-4147-A177-3AD203B41FA5}">
                      <a16:colId xmlns:a16="http://schemas.microsoft.com/office/drawing/2014/main" val="2068783347"/>
                    </a:ext>
                  </a:extLst>
                </a:gridCol>
                <a:gridCol w="512064">
                  <a:extLst>
                    <a:ext uri="{9D8B030D-6E8A-4147-A177-3AD203B41FA5}">
                      <a16:colId xmlns:a16="http://schemas.microsoft.com/office/drawing/2014/main" val="1476132257"/>
                    </a:ext>
                  </a:extLst>
                </a:gridCol>
                <a:gridCol w="512064">
                  <a:extLst>
                    <a:ext uri="{9D8B030D-6E8A-4147-A177-3AD203B41FA5}">
                      <a16:colId xmlns:a16="http://schemas.microsoft.com/office/drawing/2014/main" val="2629477092"/>
                    </a:ext>
                  </a:extLst>
                </a:gridCol>
                <a:gridCol w="512064">
                  <a:extLst>
                    <a:ext uri="{9D8B030D-6E8A-4147-A177-3AD203B41FA5}">
                      <a16:colId xmlns:a16="http://schemas.microsoft.com/office/drawing/2014/main" val="1063182184"/>
                    </a:ext>
                  </a:extLst>
                </a:gridCol>
                <a:gridCol w="512064">
                  <a:extLst>
                    <a:ext uri="{9D8B030D-6E8A-4147-A177-3AD203B41FA5}">
                      <a16:colId xmlns:a16="http://schemas.microsoft.com/office/drawing/2014/main" val="3325853307"/>
                    </a:ext>
                  </a:extLst>
                </a:gridCol>
              </a:tblGrid>
              <a:tr h="370840">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r>
                        <a:rPr lang="en-US"/>
                        <a:t>9</a:t>
                      </a:r>
                    </a:p>
                  </a:txBody>
                  <a:tcPr/>
                </a:tc>
                <a:extLst>
                  <a:ext uri="{0D108BD9-81ED-4DB2-BD59-A6C34878D82A}">
                    <a16:rowId xmlns:a16="http://schemas.microsoft.com/office/drawing/2014/main" val="3158251801"/>
                  </a:ext>
                </a:extLst>
              </a:tr>
              <a:tr h="370840">
                <a:tc>
                  <a:txBody>
                    <a:bodyPr/>
                    <a:lstStyle/>
                    <a:p>
                      <a:r>
                        <a:rPr lang="en-US"/>
                        <a:t>5</a:t>
                      </a:r>
                    </a:p>
                  </a:txBody>
                  <a:tcPr/>
                </a:tc>
                <a:tc>
                  <a:txBody>
                    <a:bodyPr/>
                    <a:lstStyle/>
                    <a:p>
                      <a:r>
                        <a:rPr lang="en-US"/>
                        <a:t>8</a:t>
                      </a:r>
                    </a:p>
                  </a:txBody>
                  <a:tcPr/>
                </a:tc>
                <a:tc>
                  <a:txBody>
                    <a:bodyPr/>
                    <a:lstStyle/>
                    <a:p>
                      <a:r>
                        <a:rPr lang="en-US"/>
                        <a:t>12</a:t>
                      </a:r>
                    </a:p>
                  </a:txBody>
                  <a:tcPr/>
                </a:tc>
                <a:tc>
                  <a:txBody>
                    <a:bodyPr/>
                    <a:lstStyle/>
                    <a:p>
                      <a:r>
                        <a:rPr lang="en-US"/>
                        <a:t>13</a:t>
                      </a:r>
                    </a:p>
                  </a:txBody>
                  <a:tcPr/>
                </a:tc>
                <a:tc>
                  <a:txBody>
                    <a:bodyPr/>
                    <a:lstStyle/>
                    <a:p>
                      <a:r>
                        <a:rPr lang="en-US"/>
                        <a:t>20</a:t>
                      </a:r>
                    </a:p>
                  </a:txBody>
                  <a:tcPr/>
                </a:tc>
                <a:tc>
                  <a:txBody>
                    <a:bodyPr/>
                    <a:lstStyle/>
                    <a:p>
                      <a:r>
                        <a:rPr lang="en-US"/>
                        <a:t>22</a:t>
                      </a:r>
                    </a:p>
                  </a:txBody>
                  <a:tcPr/>
                </a:tc>
                <a:tc>
                  <a:txBody>
                    <a:bodyPr/>
                    <a:lstStyle/>
                    <a:p>
                      <a:r>
                        <a:rPr lang="en-US"/>
                        <a:t>25</a:t>
                      </a:r>
                    </a:p>
                  </a:txBody>
                  <a:tcPr/>
                </a:tc>
                <a:tc>
                  <a:txBody>
                    <a:bodyPr/>
                    <a:lstStyle/>
                    <a:p>
                      <a:r>
                        <a:rPr lang="en-US"/>
                        <a:t>28</a:t>
                      </a:r>
                    </a:p>
                  </a:txBody>
                  <a:tcPr/>
                </a:tc>
                <a:tc>
                  <a:txBody>
                    <a:bodyPr/>
                    <a:lstStyle/>
                    <a:p>
                      <a:r>
                        <a:rPr lang="en-US"/>
                        <a:t>31</a:t>
                      </a:r>
                    </a:p>
                  </a:txBody>
                  <a:tcPr/>
                </a:tc>
                <a:tc>
                  <a:txBody>
                    <a:bodyPr/>
                    <a:lstStyle/>
                    <a:p>
                      <a:r>
                        <a:rPr lang="en-US"/>
                        <a:t>36</a:t>
                      </a:r>
                    </a:p>
                  </a:txBody>
                  <a:tcPr/>
                </a:tc>
                <a:extLst>
                  <a:ext uri="{0D108BD9-81ED-4DB2-BD59-A6C34878D82A}">
                    <a16:rowId xmlns:a16="http://schemas.microsoft.com/office/drawing/2014/main" val="3092303846"/>
                  </a:ext>
                </a:extLst>
              </a:tr>
            </a:tbl>
          </a:graphicData>
        </a:graphic>
      </p:graphicFrame>
      <p:sp>
        <p:nvSpPr>
          <p:cNvPr id="4" name="TextBox 3">
            <a:extLst>
              <a:ext uri="{FF2B5EF4-FFF2-40B4-BE49-F238E27FC236}">
                <a16:creationId xmlns:a16="http://schemas.microsoft.com/office/drawing/2014/main" id="{49EFF668-F52D-095E-7EB3-27C7252E6F19}"/>
              </a:ext>
            </a:extLst>
          </p:cNvPr>
          <p:cNvSpPr txBox="1"/>
          <p:nvPr/>
        </p:nvSpPr>
        <p:spPr>
          <a:xfrm>
            <a:off x="5803714" y="3464044"/>
            <a:ext cx="326014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Access the element at index 5 means "get an integer (4 bytes) at the memory address that is the beginning of the array + 5 * 4 bytes. O(1) operation.</a:t>
            </a:r>
          </a:p>
        </p:txBody>
      </p:sp>
    </p:spTree>
    <p:extLst>
      <p:ext uri="{BB962C8B-B14F-4D97-AF65-F5344CB8AC3E}">
        <p14:creationId xmlns:p14="http://schemas.microsoft.com/office/powerpoint/2010/main" val="5631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4999"/>
              </a:lnSpc>
              <a:tabLst>
                <a:tab pos="0" algn="l"/>
              </a:tabLst>
            </a:pPr>
            <a:r>
              <a:rPr lang="en" sz="1800" spc="-1">
                <a:solidFill>
                  <a:srgbClr val="595959"/>
                </a:solidFill>
                <a:latin typeface="Arial"/>
              </a:rPr>
              <a:t>But what happens if we need to add new elements in the beginning?</a:t>
            </a: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endParaRPr lang="en" sz="1800" spc="-1">
              <a:solidFill>
                <a:srgbClr val="595959"/>
              </a:solidFill>
              <a:cs typeface="Arial"/>
            </a:endParaRPr>
          </a:p>
          <a:p>
            <a:pPr>
              <a:lnSpc>
                <a:spcPct val="114999"/>
              </a:lnSpc>
              <a:tabLst>
                <a:tab pos="0" algn="l"/>
              </a:tabLst>
            </a:pPr>
            <a:r>
              <a:rPr lang="en" sz="1800" spc="-1">
                <a:solidFill>
                  <a:srgbClr val="595959"/>
                </a:solidFill>
                <a:cs typeface="Arial"/>
              </a:rPr>
              <a:t>The "safe" way is to allocate memory that is 1 element (4 bytes in our case) bigger and then copy the elements from the old array.</a:t>
            </a:r>
          </a:p>
          <a:p>
            <a:pPr>
              <a:lnSpc>
                <a:spcPct val="114999"/>
              </a:lnSpc>
              <a:spcBef>
                <a:spcPts val="1199"/>
              </a:spcBef>
              <a:tabLst>
                <a:tab pos="0" algn="l"/>
              </a:tabLst>
            </a:pPr>
            <a:endParaRPr lang="en" sz="1800" spc="-1">
              <a:solidFill>
                <a:srgbClr val="595959"/>
              </a:solidFill>
              <a:cs typeface="Arial"/>
            </a:endParaRPr>
          </a:p>
          <a:p>
            <a:pPr>
              <a:lnSpc>
                <a:spcPct val="114999"/>
              </a:lnSpc>
              <a:spcBef>
                <a:spcPts val="1199"/>
              </a:spcBef>
              <a:tabLst>
                <a:tab pos="0" algn="l"/>
              </a:tabLst>
            </a:pPr>
            <a:endParaRPr lang="en" sz="1800" spc="-1">
              <a:solidFill>
                <a:srgbClr val="000000"/>
              </a:solidFill>
              <a:cs typeface="Arial"/>
            </a:endParaRPr>
          </a:p>
          <a:p>
            <a:pPr>
              <a:lnSpc>
                <a:spcPct val="114999"/>
              </a:lnSpc>
              <a:spcBef>
                <a:spcPts val="1199"/>
              </a:spcBef>
              <a:tabLst>
                <a:tab pos="0" algn="l"/>
              </a:tabLst>
            </a:pPr>
            <a:endParaRPr lang="en" sz="1800" spc="-1">
              <a:solidFill>
                <a:srgbClr val="595959"/>
              </a:solidFill>
            </a:endParaRPr>
          </a:p>
          <a:p>
            <a:pPr>
              <a:lnSpc>
                <a:spcPct val="114999"/>
              </a:lnSpc>
              <a:spcBef>
                <a:spcPts val="1199"/>
              </a:spcBef>
              <a:tabLst>
                <a:tab pos="0" algn="l"/>
              </a:tabLst>
            </a:pPr>
            <a:r>
              <a:rPr lang="en" sz="1800" spc="-1">
                <a:solidFill>
                  <a:srgbClr val="595959"/>
                </a:solidFill>
              </a:rPr>
              <a:t>This is O(n). Can we make it faster?</a:t>
            </a:r>
          </a:p>
        </p:txBody>
      </p:sp>
      <p:graphicFrame>
        <p:nvGraphicFramePr>
          <p:cNvPr id="3" name="Table 3">
            <a:extLst>
              <a:ext uri="{FF2B5EF4-FFF2-40B4-BE49-F238E27FC236}">
                <a16:creationId xmlns:a16="http://schemas.microsoft.com/office/drawing/2014/main" id="{DB4F4D9B-3F84-0AF4-1CC9-97EF06185CEF}"/>
              </a:ext>
            </a:extLst>
          </p:cNvPr>
          <p:cNvGraphicFramePr>
            <a:graphicFrameLocks noGrp="1"/>
          </p:cNvGraphicFramePr>
          <p:nvPr>
            <p:extLst>
              <p:ext uri="{D42A27DB-BD31-4B8C-83A1-F6EECF244321}">
                <p14:modId xmlns:p14="http://schemas.microsoft.com/office/powerpoint/2010/main" val="1550038423"/>
              </p:ext>
            </p:extLst>
          </p:nvPr>
        </p:nvGraphicFramePr>
        <p:xfrm>
          <a:off x="383444" y="1455621"/>
          <a:ext cx="5103960" cy="766534"/>
        </p:xfrm>
        <a:graphic>
          <a:graphicData uri="http://schemas.openxmlformats.org/drawingml/2006/table">
            <a:tbl>
              <a:tblPr firstRow="1" bandRow="1">
                <a:tableStyleId>{5C22544A-7EE6-4342-B048-85BDC9FD1C3A}</a:tableStyleId>
              </a:tblPr>
              <a:tblGrid>
                <a:gridCol w="510396">
                  <a:extLst>
                    <a:ext uri="{9D8B030D-6E8A-4147-A177-3AD203B41FA5}">
                      <a16:colId xmlns:a16="http://schemas.microsoft.com/office/drawing/2014/main" val="1941933582"/>
                    </a:ext>
                  </a:extLst>
                </a:gridCol>
                <a:gridCol w="510396">
                  <a:extLst>
                    <a:ext uri="{9D8B030D-6E8A-4147-A177-3AD203B41FA5}">
                      <a16:colId xmlns:a16="http://schemas.microsoft.com/office/drawing/2014/main" val="1724763572"/>
                    </a:ext>
                  </a:extLst>
                </a:gridCol>
                <a:gridCol w="510396">
                  <a:extLst>
                    <a:ext uri="{9D8B030D-6E8A-4147-A177-3AD203B41FA5}">
                      <a16:colId xmlns:a16="http://schemas.microsoft.com/office/drawing/2014/main" val="475358097"/>
                    </a:ext>
                  </a:extLst>
                </a:gridCol>
                <a:gridCol w="510396">
                  <a:extLst>
                    <a:ext uri="{9D8B030D-6E8A-4147-A177-3AD203B41FA5}">
                      <a16:colId xmlns:a16="http://schemas.microsoft.com/office/drawing/2014/main" val="4222626627"/>
                    </a:ext>
                  </a:extLst>
                </a:gridCol>
                <a:gridCol w="510396">
                  <a:extLst>
                    <a:ext uri="{9D8B030D-6E8A-4147-A177-3AD203B41FA5}">
                      <a16:colId xmlns:a16="http://schemas.microsoft.com/office/drawing/2014/main" val="2793368516"/>
                    </a:ext>
                  </a:extLst>
                </a:gridCol>
                <a:gridCol w="510396">
                  <a:extLst>
                    <a:ext uri="{9D8B030D-6E8A-4147-A177-3AD203B41FA5}">
                      <a16:colId xmlns:a16="http://schemas.microsoft.com/office/drawing/2014/main" val="2068783347"/>
                    </a:ext>
                  </a:extLst>
                </a:gridCol>
                <a:gridCol w="510396">
                  <a:extLst>
                    <a:ext uri="{9D8B030D-6E8A-4147-A177-3AD203B41FA5}">
                      <a16:colId xmlns:a16="http://schemas.microsoft.com/office/drawing/2014/main" val="1476132257"/>
                    </a:ext>
                  </a:extLst>
                </a:gridCol>
                <a:gridCol w="510396">
                  <a:extLst>
                    <a:ext uri="{9D8B030D-6E8A-4147-A177-3AD203B41FA5}">
                      <a16:colId xmlns:a16="http://schemas.microsoft.com/office/drawing/2014/main" val="2629477092"/>
                    </a:ext>
                  </a:extLst>
                </a:gridCol>
                <a:gridCol w="510396">
                  <a:extLst>
                    <a:ext uri="{9D8B030D-6E8A-4147-A177-3AD203B41FA5}">
                      <a16:colId xmlns:a16="http://schemas.microsoft.com/office/drawing/2014/main" val="1063182184"/>
                    </a:ext>
                  </a:extLst>
                </a:gridCol>
                <a:gridCol w="510396">
                  <a:extLst>
                    <a:ext uri="{9D8B030D-6E8A-4147-A177-3AD203B41FA5}">
                      <a16:colId xmlns:a16="http://schemas.microsoft.com/office/drawing/2014/main" val="3325853307"/>
                    </a:ext>
                  </a:extLst>
                </a:gridCol>
              </a:tblGrid>
              <a:tr h="383267">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r>
                        <a:rPr lang="en-US"/>
                        <a:t>9</a:t>
                      </a:r>
                    </a:p>
                  </a:txBody>
                  <a:tcPr/>
                </a:tc>
                <a:extLst>
                  <a:ext uri="{0D108BD9-81ED-4DB2-BD59-A6C34878D82A}">
                    <a16:rowId xmlns:a16="http://schemas.microsoft.com/office/drawing/2014/main" val="3158251801"/>
                  </a:ext>
                </a:extLst>
              </a:tr>
              <a:tr h="383267">
                <a:tc>
                  <a:txBody>
                    <a:bodyPr/>
                    <a:lstStyle/>
                    <a:p>
                      <a:r>
                        <a:rPr lang="en-US"/>
                        <a:t>5</a:t>
                      </a:r>
                    </a:p>
                  </a:txBody>
                  <a:tcPr/>
                </a:tc>
                <a:tc>
                  <a:txBody>
                    <a:bodyPr/>
                    <a:lstStyle/>
                    <a:p>
                      <a:r>
                        <a:rPr lang="en-US"/>
                        <a:t>8</a:t>
                      </a:r>
                    </a:p>
                  </a:txBody>
                  <a:tcPr/>
                </a:tc>
                <a:tc>
                  <a:txBody>
                    <a:bodyPr/>
                    <a:lstStyle/>
                    <a:p>
                      <a:r>
                        <a:rPr lang="en-US"/>
                        <a:t>12</a:t>
                      </a:r>
                    </a:p>
                  </a:txBody>
                  <a:tcPr/>
                </a:tc>
                <a:tc>
                  <a:txBody>
                    <a:bodyPr/>
                    <a:lstStyle/>
                    <a:p>
                      <a:r>
                        <a:rPr lang="en-US"/>
                        <a:t>13</a:t>
                      </a:r>
                    </a:p>
                  </a:txBody>
                  <a:tcPr/>
                </a:tc>
                <a:tc>
                  <a:txBody>
                    <a:bodyPr/>
                    <a:lstStyle/>
                    <a:p>
                      <a:r>
                        <a:rPr lang="en-US"/>
                        <a:t>20</a:t>
                      </a:r>
                    </a:p>
                  </a:txBody>
                  <a:tcPr/>
                </a:tc>
                <a:tc>
                  <a:txBody>
                    <a:bodyPr/>
                    <a:lstStyle/>
                    <a:p>
                      <a:r>
                        <a:rPr lang="en-US"/>
                        <a:t>22</a:t>
                      </a:r>
                    </a:p>
                  </a:txBody>
                  <a:tcPr/>
                </a:tc>
                <a:tc>
                  <a:txBody>
                    <a:bodyPr/>
                    <a:lstStyle/>
                    <a:p>
                      <a:r>
                        <a:rPr lang="en-US"/>
                        <a:t>25</a:t>
                      </a:r>
                    </a:p>
                  </a:txBody>
                  <a:tcPr/>
                </a:tc>
                <a:tc>
                  <a:txBody>
                    <a:bodyPr/>
                    <a:lstStyle/>
                    <a:p>
                      <a:r>
                        <a:rPr lang="en-US"/>
                        <a:t>28</a:t>
                      </a:r>
                    </a:p>
                  </a:txBody>
                  <a:tcPr/>
                </a:tc>
                <a:tc>
                  <a:txBody>
                    <a:bodyPr/>
                    <a:lstStyle/>
                    <a:p>
                      <a:r>
                        <a:rPr lang="en-US"/>
                        <a:t>31</a:t>
                      </a:r>
                    </a:p>
                  </a:txBody>
                  <a:tcPr/>
                </a:tc>
                <a:tc>
                  <a:txBody>
                    <a:bodyPr/>
                    <a:lstStyle/>
                    <a:p>
                      <a:r>
                        <a:rPr lang="en-US"/>
                        <a:t>36</a:t>
                      </a:r>
                    </a:p>
                  </a:txBody>
                  <a:tcPr/>
                </a:tc>
                <a:extLst>
                  <a:ext uri="{0D108BD9-81ED-4DB2-BD59-A6C34878D82A}">
                    <a16:rowId xmlns:a16="http://schemas.microsoft.com/office/drawing/2014/main" val="3092303846"/>
                  </a:ext>
                </a:extLst>
              </a:tr>
            </a:tbl>
          </a:graphicData>
        </a:graphic>
      </p:graphicFrame>
      <p:graphicFrame>
        <p:nvGraphicFramePr>
          <p:cNvPr id="2" name="Table 3">
            <a:extLst>
              <a:ext uri="{FF2B5EF4-FFF2-40B4-BE49-F238E27FC236}">
                <a16:creationId xmlns:a16="http://schemas.microsoft.com/office/drawing/2014/main" id="{57AAEC9C-7123-43E0-898D-1BF10777DD27}"/>
              </a:ext>
            </a:extLst>
          </p:cNvPr>
          <p:cNvGraphicFramePr>
            <a:graphicFrameLocks noGrp="1"/>
          </p:cNvGraphicFramePr>
          <p:nvPr>
            <p:extLst>
              <p:ext uri="{D42A27DB-BD31-4B8C-83A1-F6EECF244321}">
                <p14:modId xmlns:p14="http://schemas.microsoft.com/office/powerpoint/2010/main" val="3838740678"/>
              </p:ext>
            </p:extLst>
          </p:nvPr>
        </p:nvGraphicFramePr>
        <p:xfrm>
          <a:off x="394227" y="3364215"/>
          <a:ext cx="5662525" cy="805734"/>
        </p:xfrm>
        <a:graphic>
          <a:graphicData uri="http://schemas.openxmlformats.org/drawingml/2006/table">
            <a:tbl>
              <a:tblPr firstRow="1" bandRow="1">
                <a:tableStyleId>{5C22544A-7EE6-4342-B048-85BDC9FD1C3A}</a:tableStyleId>
              </a:tblPr>
              <a:tblGrid>
                <a:gridCol w="514775">
                  <a:extLst>
                    <a:ext uri="{9D8B030D-6E8A-4147-A177-3AD203B41FA5}">
                      <a16:colId xmlns:a16="http://schemas.microsoft.com/office/drawing/2014/main" val="1941933582"/>
                    </a:ext>
                  </a:extLst>
                </a:gridCol>
                <a:gridCol w="514775">
                  <a:extLst>
                    <a:ext uri="{9D8B030D-6E8A-4147-A177-3AD203B41FA5}">
                      <a16:colId xmlns:a16="http://schemas.microsoft.com/office/drawing/2014/main" val="1724763572"/>
                    </a:ext>
                  </a:extLst>
                </a:gridCol>
                <a:gridCol w="514775">
                  <a:extLst>
                    <a:ext uri="{9D8B030D-6E8A-4147-A177-3AD203B41FA5}">
                      <a16:colId xmlns:a16="http://schemas.microsoft.com/office/drawing/2014/main" val="475358097"/>
                    </a:ext>
                  </a:extLst>
                </a:gridCol>
                <a:gridCol w="514775">
                  <a:extLst>
                    <a:ext uri="{9D8B030D-6E8A-4147-A177-3AD203B41FA5}">
                      <a16:colId xmlns:a16="http://schemas.microsoft.com/office/drawing/2014/main" val="4222626627"/>
                    </a:ext>
                  </a:extLst>
                </a:gridCol>
                <a:gridCol w="514775">
                  <a:extLst>
                    <a:ext uri="{9D8B030D-6E8A-4147-A177-3AD203B41FA5}">
                      <a16:colId xmlns:a16="http://schemas.microsoft.com/office/drawing/2014/main" val="2793368516"/>
                    </a:ext>
                  </a:extLst>
                </a:gridCol>
                <a:gridCol w="514775">
                  <a:extLst>
                    <a:ext uri="{9D8B030D-6E8A-4147-A177-3AD203B41FA5}">
                      <a16:colId xmlns:a16="http://schemas.microsoft.com/office/drawing/2014/main" val="2068783347"/>
                    </a:ext>
                  </a:extLst>
                </a:gridCol>
                <a:gridCol w="514775">
                  <a:extLst>
                    <a:ext uri="{9D8B030D-6E8A-4147-A177-3AD203B41FA5}">
                      <a16:colId xmlns:a16="http://schemas.microsoft.com/office/drawing/2014/main" val="1476132257"/>
                    </a:ext>
                  </a:extLst>
                </a:gridCol>
                <a:gridCol w="514775">
                  <a:extLst>
                    <a:ext uri="{9D8B030D-6E8A-4147-A177-3AD203B41FA5}">
                      <a16:colId xmlns:a16="http://schemas.microsoft.com/office/drawing/2014/main" val="2629477092"/>
                    </a:ext>
                  </a:extLst>
                </a:gridCol>
                <a:gridCol w="514775">
                  <a:extLst>
                    <a:ext uri="{9D8B030D-6E8A-4147-A177-3AD203B41FA5}">
                      <a16:colId xmlns:a16="http://schemas.microsoft.com/office/drawing/2014/main" val="1063182184"/>
                    </a:ext>
                  </a:extLst>
                </a:gridCol>
                <a:gridCol w="514775">
                  <a:extLst>
                    <a:ext uri="{9D8B030D-6E8A-4147-A177-3AD203B41FA5}">
                      <a16:colId xmlns:a16="http://schemas.microsoft.com/office/drawing/2014/main" val="3325853307"/>
                    </a:ext>
                  </a:extLst>
                </a:gridCol>
                <a:gridCol w="514775">
                  <a:extLst>
                    <a:ext uri="{9D8B030D-6E8A-4147-A177-3AD203B41FA5}">
                      <a16:colId xmlns:a16="http://schemas.microsoft.com/office/drawing/2014/main" val="2345797363"/>
                    </a:ext>
                  </a:extLst>
                </a:gridCol>
              </a:tblGrid>
              <a:tr h="402867">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r>
                        <a:rPr lang="en-US"/>
                        <a:t>9</a:t>
                      </a:r>
                    </a:p>
                  </a:txBody>
                  <a:tcPr/>
                </a:tc>
                <a:tc>
                  <a:txBody>
                    <a:bodyPr/>
                    <a:lstStyle/>
                    <a:p>
                      <a:pPr lvl="0">
                        <a:buNone/>
                      </a:pPr>
                      <a:r>
                        <a:rPr lang="en-US"/>
                        <a:t>10</a:t>
                      </a:r>
                    </a:p>
                  </a:txBody>
                  <a:tcPr/>
                </a:tc>
                <a:extLst>
                  <a:ext uri="{0D108BD9-81ED-4DB2-BD59-A6C34878D82A}">
                    <a16:rowId xmlns:a16="http://schemas.microsoft.com/office/drawing/2014/main" val="3158251801"/>
                  </a:ext>
                </a:extLst>
              </a:tr>
              <a:tr h="402867">
                <a:tc>
                  <a:txBody>
                    <a:bodyPr/>
                    <a:lstStyle/>
                    <a:p>
                      <a:r>
                        <a:rPr lang="en-US"/>
                        <a:t>4</a:t>
                      </a:r>
                    </a:p>
                  </a:txBody>
                  <a:tcPr/>
                </a:tc>
                <a:tc>
                  <a:txBody>
                    <a:bodyPr/>
                    <a:lstStyle/>
                    <a:p>
                      <a:r>
                        <a:rPr lang="en-US"/>
                        <a:t>5</a:t>
                      </a:r>
                    </a:p>
                  </a:txBody>
                  <a:tcPr/>
                </a:tc>
                <a:tc>
                  <a:txBody>
                    <a:bodyPr/>
                    <a:lstStyle/>
                    <a:p>
                      <a:r>
                        <a:rPr lang="en-US"/>
                        <a:t>8</a:t>
                      </a:r>
                    </a:p>
                  </a:txBody>
                  <a:tcPr/>
                </a:tc>
                <a:tc>
                  <a:txBody>
                    <a:bodyPr/>
                    <a:lstStyle/>
                    <a:p>
                      <a:r>
                        <a:rPr lang="en-US"/>
                        <a:t>12</a:t>
                      </a:r>
                    </a:p>
                  </a:txBody>
                  <a:tcPr/>
                </a:tc>
                <a:tc>
                  <a:txBody>
                    <a:bodyPr/>
                    <a:lstStyle/>
                    <a:p>
                      <a:r>
                        <a:rPr lang="en-US"/>
                        <a:t>13</a:t>
                      </a:r>
                    </a:p>
                  </a:txBody>
                  <a:tcPr/>
                </a:tc>
                <a:tc>
                  <a:txBody>
                    <a:bodyPr/>
                    <a:lstStyle/>
                    <a:p>
                      <a:r>
                        <a:rPr lang="en-US"/>
                        <a:t>20</a:t>
                      </a:r>
                    </a:p>
                  </a:txBody>
                  <a:tcPr/>
                </a:tc>
                <a:tc>
                  <a:txBody>
                    <a:bodyPr/>
                    <a:lstStyle/>
                    <a:p>
                      <a:r>
                        <a:rPr lang="en-US"/>
                        <a:t>22</a:t>
                      </a:r>
                    </a:p>
                  </a:txBody>
                  <a:tcPr/>
                </a:tc>
                <a:tc>
                  <a:txBody>
                    <a:bodyPr/>
                    <a:lstStyle/>
                    <a:p>
                      <a:r>
                        <a:rPr lang="en-US"/>
                        <a:t>25</a:t>
                      </a:r>
                    </a:p>
                  </a:txBody>
                  <a:tcPr/>
                </a:tc>
                <a:tc>
                  <a:txBody>
                    <a:bodyPr/>
                    <a:lstStyle/>
                    <a:p>
                      <a:r>
                        <a:rPr lang="en-US"/>
                        <a:t>28</a:t>
                      </a:r>
                    </a:p>
                  </a:txBody>
                  <a:tcPr/>
                </a:tc>
                <a:tc>
                  <a:txBody>
                    <a:bodyPr/>
                    <a:lstStyle/>
                    <a:p>
                      <a:r>
                        <a:rPr lang="en-US"/>
                        <a:t>31</a:t>
                      </a:r>
                    </a:p>
                  </a:txBody>
                  <a:tcPr/>
                </a:tc>
                <a:tc>
                  <a:txBody>
                    <a:bodyPr/>
                    <a:lstStyle/>
                    <a:p>
                      <a:pPr lvl="0">
                        <a:buNone/>
                      </a:pPr>
                      <a:r>
                        <a:rPr lang="en-US"/>
                        <a:t>36</a:t>
                      </a:r>
                    </a:p>
                  </a:txBody>
                  <a:tcPr/>
                </a:tc>
                <a:extLst>
                  <a:ext uri="{0D108BD9-81ED-4DB2-BD59-A6C34878D82A}">
                    <a16:rowId xmlns:a16="http://schemas.microsoft.com/office/drawing/2014/main" val="3092303846"/>
                  </a:ext>
                </a:extLst>
              </a:tr>
            </a:tbl>
          </a:graphicData>
        </a:graphic>
      </p:graphicFrame>
    </p:spTree>
    <p:extLst>
      <p:ext uri="{BB962C8B-B14F-4D97-AF65-F5344CB8AC3E}">
        <p14:creationId xmlns:p14="http://schemas.microsoft.com/office/powerpoint/2010/main" val="207975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82" name="PlaceHolder 2"/>
          <p:cNvSpPr>
            <a:spLocks noGrp="1"/>
          </p:cNvSpPr>
          <p:nvPr>
            <p:ph/>
          </p:nvPr>
        </p:nvSpPr>
        <p:spPr>
          <a:xfrm>
            <a:off x="311760" y="882785"/>
            <a:ext cx="8466205" cy="1626058"/>
          </a:xfrm>
          <a:prstGeom prst="rect">
            <a:avLst/>
          </a:prstGeom>
          <a:noFill/>
          <a:ln w="0">
            <a:noFill/>
          </a:ln>
        </p:spPr>
        <p:txBody>
          <a:bodyPr tIns="91440" bIns="91440" anchor="t">
            <a:normAutofit fontScale="97000" lnSpcReduction="10000"/>
          </a:bodyPr>
          <a:lstStyle/>
          <a:p>
            <a:pPr>
              <a:lnSpc>
                <a:spcPct val="114999"/>
              </a:lnSpc>
              <a:tabLst>
                <a:tab pos="0" algn="l"/>
              </a:tabLst>
            </a:pPr>
            <a:r>
              <a:rPr lang="en" sz="1800" spc="-1">
                <a:solidFill>
                  <a:srgbClr val="595959"/>
                </a:solidFill>
              </a:rPr>
              <a:t>Use a "list", not an array.</a:t>
            </a:r>
          </a:p>
          <a:p>
            <a:pPr>
              <a:lnSpc>
                <a:spcPct val="114999"/>
              </a:lnSpc>
              <a:tabLst>
                <a:tab pos="0" algn="l"/>
              </a:tabLst>
            </a:pPr>
            <a:endParaRPr lang="en" sz="1800" spc="-1">
              <a:solidFill>
                <a:srgbClr val="595959"/>
              </a:solidFill>
              <a:cs typeface="Arial"/>
            </a:endParaRPr>
          </a:p>
          <a:p>
            <a:pPr>
              <a:lnSpc>
                <a:spcPct val="114999"/>
              </a:lnSpc>
              <a:tabLst>
                <a:tab pos="0" algn="l"/>
              </a:tabLst>
            </a:pPr>
            <a:r>
              <a:rPr lang="en" sz="1800" spc="-1">
                <a:solidFill>
                  <a:srgbClr val="595959"/>
                </a:solidFill>
                <a:cs typeface="Arial"/>
              </a:rPr>
              <a:t>A list is a dynamic data structure: can shrink and grow, elements can be added in the middle. The circles represent data that can be e.g. integers. Nodes have data and a pointer. We call it “next”.</a:t>
            </a:r>
          </a:p>
          <a:p>
            <a:pPr>
              <a:lnSpc>
                <a:spcPct val="114999"/>
              </a:lnSpc>
              <a:spcBef>
                <a:spcPts val="1199"/>
              </a:spcBef>
              <a:tabLst>
                <a:tab pos="0" algn="l"/>
              </a:tabLst>
            </a:pPr>
            <a:endParaRPr lang="en" sz="1800" spc="-1">
              <a:solidFill>
                <a:srgbClr val="595959"/>
              </a:solidFill>
              <a:cs typeface="Arial"/>
            </a:endParaRPr>
          </a:p>
        </p:txBody>
      </p:sp>
      <p:sp>
        <p:nvSpPr>
          <p:cNvPr id="4" name="Oval 3">
            <a:extLst>
              <a:ext uri="{FF2B5EF4-FFF2-40B4-BE49-F238E27FC236}">
                <a16:creationId xmlns:a16="http://schemas.microsoft.com/office/drawing/2014/main" id="{2F9A1410-5D2D-E21D-F782-E1EF7A593762}"/>
              </a:ext>
            </a:extLst>
          </p:cNvPr>
          <p:cNvSpPr/>
          <p:nvPr/>
        </p:nvSpPr>
        <p:spPr>
          <a:xfrm>
            <a:off x="1440612" y="2707616"/>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3147D63-E37A-1985-8049-88E49DE5A3B2}"/>
              </a:ext>
            </a:extLst>
          </p:cNvPr>
          <p:cNvCxnSpPr/>
          <p:nvPr/>
        </p:nvCxnSpPr>
        <p:spPr>
          <a:xfrm flipV="1">
            <a:off x="2036373" y="2966948"/>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E4C0B15-C56B-768B-0403-5208615019D9}"/>
              </a:ext>
            </a:extLst>
          </p:cNvPr>
          <p:cNvSpPr/>
          <p:nvPr/>
        </p:nvSpPr>
        <p:spPr>
          <a:xfrm>
            <a:off x="2810055" y="2729182"/>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A09A367-B930-06B9-BF54-007E09C8D8A9}"/>
              </a:ext>
            </a:extLst>
          </p:cNvPr>
          <p:cNvCxnSpPr>
            <a:cxnSpLocks/>
          </p:cNvCxnSpPr>
          <p:nvPr/>
        </p:nvCxnSpPr>
        <p:spPr>
          <a:xfrm flipV="1">
            <a:off x="3405816" y="2988514"/>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7E4E0F6-B8D6-D060-CA12-9DA30500D740}"/>
              </a:ext>
            </a:extLst>
          </p:cNvPr>
          <p:cNvSpPr/>
          <p:nvPr/>
        </p:nvSpPr>
        <p:spPr>
          <a:xfrm>
            <a:off x="4244196" y="2761531"/>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723E83F-3AD3-E79D-755E-8F34EFE1BDB6}"/>
              </a:ext>
            </a:extLst>
          </p:cNvPr>
          <p:cNvCxnSpPr>
            <a:cxnSpLocks/>
          </p:cNvCxnSpPr>
          <p:nvPr/>
        </p:nvCxnSpPr>
        <p:spPr>
          <a:xfrm flipV="1">
            <a:off x="4839957" y="3020863"/>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E6987C9-60AB-17AD-4804-EDFB9A2E5085}"/>
              </a:ext>
            </a:extLst>
          </p:cNvPr>
          <p:cNvSpPr/>
          <p:nvPr/>
        </p:nvSpPr>
        <p:spPr>
          <a:xfrm>
            <a:off x="5635205" y="2793880"/>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0849292-5E8C-3176-A83C-7B478165A135}"/>
              </a:ext>
            </a:extLst>
          </p:cNvPr>
          <p:cNvSpPr txBox="1"/>
          <p:nvPr/>
        </p:nvSpPr>
        <p:spPr>
          <a:xfrm>
            <a:off x="766329" y="3519920"/>
            <a:ext cx="71047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List L. The arrows are pointers to the next member of the list. Additionally we want to point the first member .. and very often to the last member, too.</a:t>
            </a:r>
          </a:p>
          <a:p>
            <a:r>
              <a:rPr lang="en-US"/>
              <a:t>NB: The textbook example has a "head" node. We'll cover that soon.</a:t>
            </a:r>
          </a:p>
        </p:txBody>
      </p:sp>
    </p:spTree>
    <p:extLst>
      <p:ext uri="{BB962C8B-B14F-4D97-AF65-F5344CB8AC3E}">
        <p14:creationId xmlns:p14="http://schemas.microsoft.com/office/powerpoint/2010/main" val="417553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4" name="Oval 3">
            <a:extLst>
              <a:ext uri="{FF2B5EF4-FFF2-40B4-BE49-F238E27FC236}">
                <a16:creationId xmlns:a16="http://schemas.microsoft.com/office/drawing/2014/main" id="{2F9A1410-5D2D-E21D-F782-E1EF7A593762}"/>
              </a:ext>
            </a:extLst>
          </p:cNvPr>
          <p:cNvSpPr/>
          <p:nvPr/>
        </p:nvSpPr>
        <p:spPr>
          <a:xfrm>
            <a:off x="2033678" y="1489135"/>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5</a:t>
            </a:r>
          </a:p>
        </p:txBody>
      </p:sp>
      <p:cxnSp>
        <p:nvCxnSpPr>
          <p:cNvPr id="11" name="Straight Arrow Connector 10">
            <a:extLst>
              <a:ext uri="{FF2B5EF4-FFF2-40B4-BE49-F238E27FC236}">
                <a16:creationId xmlns:a16="http://schemas.microsoft.com/office/drawing/2014/main" id="{E3147D63-E37A-1985-8049-88E49DE5A3B2}"/>
              </a:ext>
            </a:extLst>
          </p:cNvPr>
          <p:cNvCxnSpPr/>
          <p:nvPr/>
        </p:nvCxnSpPr>
        <p:spPr>
          <a:xfrm flipV="1">
            <a:off x="2629439" y="1748467"/>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E4C0B15-C56B-768B-0403-5208615019D9}"/>
              </a:ext>
            </a:extLst>
          </p:cNvPr>
          <p:cNvSpPr/>
          <p:nvPr/>
        </p:nvSpPr>
        <p:spPr>
          <a:xfrm>
            <a:off x="3403121" y="1510701"/>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A09A367-B930-06B9-BF54-007E09C8D8A9}"/>
              </a:ext>
            </a:extLst>
          </p:cNvPr>
          <p:cNvCxnSpPr>
            <a:cxnSpLocks/>
          </p:cNvCxnSpPr>
          <p:nvPr/>
        </p:nvCxnSpPr>
        <p:spPr>
          <a:xfrm flipV="1">
            <a:off x="3998882" y="1770033"/>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7E4E0F6-B8D6-D060-CA12-9DA30500D740}"/>
              </a:ext>
            </a:extLst>
          </p:cNvPr>
          <p:cNvSpPr/>
          <p:nvPr/>
        </p:nvSpPr>
        <p:spPr>
          <a:xfrm>
            <a:off x="4837262" y="1543050"/>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723E83F-3AD3-E79D-755E-8F34EFE1BDB6}"/>
              </a:ext>
            </a:extLst>
          </p:cNvPr>
          <p:cNvCxnSpPr>
            <a:cxnSpLocks/>
          </p:cNvCxnSpPr>
          <p:nvPr/>
        </p:nvCxnSpPr>
        <p:spPr>
          <a:xfrm flipV="1">
            <a:off x="5433023" y="1802382"/>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E6987C9-60AB-17AD-4804-EDFB9A2E5085}"/>
              </a:ext>
            </a:extLst>
          </p:cNvPr>
          <p:cNvSpPr/>
          <p:nvPr/>
        </p:nvSpPr>
        <p:spPr>
          <a:xfrm>
            <a:off x="6228271" y="1575399"/>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7958AF-8A0D-4121-375A-B63076A130E7}"/>
              </a:ext>
            </a:extLst>
          </p:cNvPr>
          <p:cNvSpPr txBox="1"/>
          <p:nvPr/>
        </p:nvSpPr>
        <p:spPr>
          <a:xfrm>
            <a:off x="649431" y="1571624"/>
            <a:ext cx="675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a:t>
            </a:r>
          </a:p>
        </p:txBody>
      </p:sp>
      <p:cxnSp>
        <p:nvCxnSpPr>
          <p:cNvPr id="6" name="Straight Arrow Connector 5">
            <a:extLst>
              <a:ext uri="{FF2B5EF4-FFF2-40B4-BE49-F238E27FC236}">
                <a16:creationId xmlns:a16="http://schemas.microsoft.com/office/drawing/2014/main" id="{46030A83-5AF9-8017-ABD7-ADA4EAC07292}"/>
              </a:ext>
            </a:extLst>
          </p:cNvPr>
          <p:cNvCxnSpPr>
            <a:cxnSpLocks/>
          </p:cNvCxnSpPr>
          <p:nvPr/>
        </p:nvCxnSpPr>
        <p:spPr>
          <a:xfrm flipV="1">
            <a:off x="1227646" y="1770033"/>
            <a:ext cx="666391" cy="23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2E7F70-64E4-03D6-FACF-673BF24CFBF9}"/>
              </a:ext>
            </a:extLst>
          </p:cNvPr>
          <p:cNvSpPr txBox="1"/>
          <p:nvPr/>
        </p:nvSpPr>
        <p:spPr>
          <a:xfrm>
            <a:off x="571500" y="3416011"/>
            <a:ext cx="81698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How to add an "element" (but we call them nodes) in the beginning?</a:t>
            </a:r>
          </a:p>
          <a:p>
            <a:r>
              <a:rPr lang="en-US"/>
              <a:t>Let’s call the red arrow “List pointer”. Copy it.</a:t>
            </a:r>
          </a:p>
          <a:p>
            <a:r>
              <a:rPr lang="en-US"/>
              <a:t>Allocate a new node. Put the copy of the list pointer to the new node’s next pointer. Make the List pointer point to the new node.</a:t>
            </a:r>
          </a:p>
        </p:txBody>
      </p:sp>
      <p:sp>
        <p:nvSpPr>
          <p:cNvPr id="2" name="Oval 1">
            <a:extLst>
              <a:ext uri="{FF2B5EF4-FFF2-40B4-BE49-F238E27FC236}">
                <a16:creationId xmlns:a16="http://schemas.microsoft.com/office/drawing/2014/main" id="{966CB047-930E-B2A8-E6BF-FA6DB4F86522}"/>
              </a:ext>
            </a:extLst>
          </p:cNvPr>
          <p:cNvSpPr/>
          <p:nvPr/>
        </p:nvSpPr>
        <p:spPr>
          <a:xfrm>
            <a:off x="1006741" y="2452573"/>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4</a:t>
            </a:r>
          </a:p>
        </p:txBody>
      </p:sp>
    </p:spTree>
    <p:extLst>
      <p:ext uri="{BB962C8B-B14F-4D97-AF65-F5344CB8AC3E}">
        <p14:creationId xmlns:p14="http://schemas.microsoft.com/office/powerpoint/2010/main" val="233773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4" name="Oval 3">
            <a:extLst>
              <a:ext uri="{FF2B5EF4-FFF2-40B4-BE49-F238E27FC236}">
                <a16:creationId xmlns:a16="http://schemas.microsoft.com/office/drawing/2014/main" id="{2F9A1410-5D2D-E21D-F782-E1EF7A593762}"/>
              </a:ext>
            </a:extLst>
          </p:cNvPr>
          <p:cNvSpPr/>
          <p:nvPr/>
        </p:nvSpPr>
        <p:spPr>
          <a:xfrm>
            <a:off x="2033678" y="1489135"/>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5</a:t>
            </a:r>
          </a:p>
        </p:txBody>
      </p:sp>
      <p:cxnSp>
        <p:nvCxnSpPr>
          <p:cNvPr id="11" name="Straight Arrow Connector 10">
            <a:extLst>
              <a:ext uri="{FF2B5EF4-FFF2-40B4-BE49-F238E27FC236}">
                <a16:creationId xmlns:a16="http://schemas.microsoft.com/office/drawing/2014/main" id="{E3147D63-E37A-1985-8049-88E49DE5A3B2}"/>
              </a:ext>
            </a:extLst>
          </p:cNvPr>
          <p:cNvCxnSpPr/>
          <p:nvPr/>
        </p:nvCxnSpPr>
        <p:spPr>
          <a:xfrm flipV="1">
            <a:off x="2629439" y="1748467"/>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E4C0B15-C56B-768B-0403-5208615019D9}"/>
              </a:ext>
            </a:extLst>
          </p:cNvPr>
          <p:cNvSpPr/>
          <p:nvPr/>
        </p:nvSpPr>
        <p:spPr>
          <a:xfrm>
            <a:off x="3403121" y="1510701"/>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BA09A367-B930-06B9-BF54-007E09C8D8A9}"/>
              </a:ext>
            </a:extLst>
          </p:cNvPr>
          <p:cNvCxnSpPr>
            <a:cxnSpLocks/>
          </p:cNvCxnSpPr>
          <p:nvPr/>
        </p:nvCxnSpPr>
        <p:spPr>
          <a:xfrm flipV="1">
            <a:off x="3998882" y="1770033"/>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7E4E0F6-B8D6-D060-CA12-9DA30500D740}"/>
              </a:ext>
            </a:extLst>
          </p:cNvPr>
          <p:cNvSpPr/>
          <p:nvPr/>
        </p:nvSpPr>
        <p:spPr>
          <a:xfrm>
            <a:off x="4837262" y="1543050"/>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723E83F-3AD3-E79D-755E-8F34EFE1BDB6}"/>
              </a:ext>
            </a:extLst>
          </p:cNvPr>
          <p:cNvCxnSpPr>
            <a:cxnSpLocks/>
          </p:cNvCxnSpPr>
          <p:nvPr/>
        </p:nvCxnSpPr>
        <p:spPr>
          <a:xfrm flipV="1">
            <a:off x="5433023" y="1802382"/>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E6987C9-60AB-17AD-4804-EDFB9A2E5085}"/>
              </a:ext>
            </a:extLst>
          </p:cNvPr>
          <p:cNvSpPr/>
          <p:nvPr/>
        </p:nvSpPr>
        <p:spPr>
          <a:xfrm>
            <a:off x="6228271" y="1575399"/>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7958AF-8A0D-4121-375A-B63076A130E7}"/>
              </a:ext>
            </a:extLst>
          </p:cNvPr>
          <p:cNvSpPr txBox="1"/>
          <p:nvPr/>
        </p:nvSpPr>
        <p:spPr>
          <a:xfrm>
            <a:off x="649431" y="1571624"/>
            <a:ext cx="675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a:t>
            </a:r>
          </a:p>
        </p:txBody>
      </p:sp>
      <p:cxnSp>
        <p:nvCxnSpPr>
          <p:cNvPr id="6" name="Straight Arrow Connector 5">
            <a:extLst>
              <a:ext uri="{FF2B5EF4-FFF2-40B4-BE49-F238E27FC236}">
                <a16:creationId xmlns:a16="http://schemas.microsoft.com/office/drawing/2014/main" id="{46030A83-5AF9-8017-ABD7-ADA4EAC07292}"/>
              </a:ext>
            </a:extLst>
          </p:cNvPr>
          <p:cNvCxnSpPr>
            <a:cxnSpLocks/>
          </p:cNvCxnSpPr>
          <p:nvPr/>
        </p:nvCxnSpPr>
        <p:spPr>
          <a:xfrm flipV="1">
            <a:off x="1539875" y="1968470"/>
            <a:ext cx="465287" cy="493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66CB047-930E-B2A8-E6BF-FA6DB4F86522}"/>
              </a:ext>
            </a:extLst>
          </p:cNvPr>
          <p:cNvSpPr/>
          <p:nvPr/>
        </p:nvSpPr>
        <p:spPr>
          <a:xfrm>
            <a:off x="1006741" y="2452573"/>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4</a:t>
            </a:r>
          </a:p>
        </p:txBody>
      </p:sp>
      <p:cxnSp>
        <p:nvCxnSpPr>
          <p:cNvPr id="7" name="Straight Arrow Connector 6">
            <a:extLst>
              <a:ext uri="{FF2B5EF4-FFF2-40B4-BE49-F238E27FC236}">
                <a16:creationId xmlns:a16="http://schemas.microsoft.com/office/drawing/2014/main" id="{64D57EE5-0825-5CB7-614D-AD40E259FC86}"/>
              </a:ext>
            </a:extLst>
          </p:cNvPr>
          <p:cNvCxnSpPr>
            <a:cxnSpLocks/>
          </p:cNvCxnSpPr>
          <p:nvPr/>
        </p:nvCxnSpPr>
        <p:spPr>
          <a:xfrm>
            <a:off x="745767" y="1950908"/>
            <a:ext cx="401904" cy="41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36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b="0" strike="noStrike" spc="-1">
                <a:solidFill>
                  <a:srgbClr val="000000"/>
                </a:solidFill>
                <a:latin typeface="Arial"/>
                <a:ea typeface="Arial"/>
              </a:rPr>
              <a:t>Today’s main topics</a:t>
            </a:r>
            <a:endParaRPr lang="en-US" sz="2800" b="0" strike="noStrike" spc="-1">
              <a:solidFill>
                <a:srgbClr val="000000"/>
              </a:solidFill>
              <a:latin typeface="Arial"/>
            </a:endParaRPr>
          </a:p>
        </p:txBody>
      </p:sp>
      <p:sp>
        <p:nvSpPr>
          <p:cNvPr id="82" name="PlaceHolder 2"/>
          <p:cNvSpPr>
            <a:spLocks noGrp="1"/>
          </p:cNvSpPr>
          <p:nvPr>
            <p:ph/>
          </p:nvPr>
        </p:nvSpPr>
        <p:spPr>
          <a:xfrm>
            <a:off x="311760" y="882785"/>
            <a:ext cx="8595601" cy="4127718"/>
          </a:xfrm>
          <a:prstGeom prst="rect">
            <a:avLst/>
          </a:prstGeom>
          <a:noFill/>
          <a:ln w="0">
            <a:noFill/>
          </a:ln>
        </p:spPr>
        <p:txBody>
          <a:bodyPr tIns="91440" bIns="91440" anchor="t">
            <a:normAutofit fontScale="97000"/>
          </a:bodyPr>
          <a:lstStyle/>
          <a:p>
            <a:pPr>
              <a:lnSpc>
                <a:spcPct val="115000"/>
              </a:lnSpc>
              <a:buNone/>
              <a:tabLst>
                <a:tab pos="0" algn="l"/>
              </a:tabLst>
            </a:pPr>
            <a:r>
              <a:rPr lang="en" sz="1800" b="0" strike="noStrike" spc="-1" dirty="0">
                <a:solidFill>
                  <a:srgbClr val="595959"/>
                </a:solidFill>
                <a:latin typeface="Arial"/>
                <a:ea typeface="Arial"/>
              </a:rPr>
              <a:t>Where is data? In programs/files/</a:t>
            </a:r>
            <a:r>
              <a:rPr lang="en" sz="1800" strike="noStrike" spc="-1" dirty="0">
                <a:solidFill>
                  <a:srgbClr val="595959"/>
                </a:solidFill>
                <a:latin typeface="Arial"/>
                <a:ea typeface="Arial"/>
              </a:rPr>
              <a:t>databases</a:t>
            </a:r>
            <a:r>
              <a:rPr lang="en" sz="1800" spc="-1" dirty="0">
                <a:solidFill>
                  <a:srgbClr val="595959"/>
                </a:solidFill>
                <a:latin typeface="Arial"/>
                <a:ea typeface="Arial"/>
              </a:rPr>
              <a:t>/</a:t>
            </a:r>
            <a:r>
              <a:rPr lang="en" sz="1800" b="1" spc="-1" dirty="0">
                <a:solidFill>
                  <a:srgbClr val="595959"/>
                </a:solidFill>
                <a:latin typeface="Arial"/>
                <a:ea typeface="Arial"/>
              </a:rPr>
              <a:t>blockchains</a:t>
            </a:r>
            <a:r>
              <a:rPr lang="en" sz="1800" spc="-1" dirty="0">
                <a:solidFill>
                  <a:srgbClr val="595959"/>
                </a:solidFill>
                <a:latin typeface="Arial"/>
                <a:ea typeface="Arial"/>
              </a:rPr>
              <a:t>...</a:t>
            </a:r>
            <a:endParaRPr lang="en-US" sz="1800" b="0" strike="noStrike" spc="-1" dirty="0">
              <a:solidFill>
                <a:srgbClr val="000000"/>
              </a:solidFill>
              <a:latin typeface="Arial"/>
            </a:endParaRPr>
          </a:p>
          <a:p>
            <a:pPr>
              <a:lnSpc>
                <a:spcPct val="114999"/>
              </a:lnSpc>
              <a:spcBef>
                <a:spcPts val="1199"/>
              </a:spcBef>
              <a:tabLst>
                <a:tab pos="0" algn="l"/>
              </a:tabLst>
            </a:pPr>
            <a:r>
              <a:rPr lang="en" sz="1800" spc="-1" dirty="0">
                <a:solidFill>
                  <a:srgbClr val="595959"/>
                </a:solidFill>
                <a:latin typeface="Arial"/>
              </a:rPr>
              <a:t>More hash functions and hash tabels.</a:t>
            </a:r>
            <a:endParaRPr lang="en" dirty="0"/>
          </a:p>
          <a:p>
            <a:pPr>
              <a:lnSpc>
                <a:spcPct val="114999"/>
              </a:lnSpc>
              <a:spcBef>
                <a:spcPts val="1199"/>
              </a:spcBef>
              <a:tabLst>
                <a:tab pos="0" algn="l"/>
              </a:tabLst>
            </a:pPr>
            <a:r>
              <a:rPr lang="en" sz="1800" spc="-1" dirty="0">
                <a:solidFill>
                  <a:srgbClr val="595959"/>
                </a:solidFill>
              </a:rPr>
              <a:t>What are blockchains? What kinds of data structures and algorithms do they need?</a:t>
            </a:r>
          </a:p>
          <a:p>
            <a:pPr>
              <a:lnSpc>
                <a:spcPct val="114999"/>
              </a:lnSpc>
              <a:spcBef>
                <a:spcPts val="1199"/>
              </a:spcBef>
              <a:tabLst>
                <a:tab pos="0" algn="l"/>
              </a:tabLst>
            </a:pPr>
            <a:r>
              <a:rPr lang="en" sz="1800" spc="-1" dirty="0">
                <a:solidFill>
                  <a:srgbClr val="595959"/>
                </a:solidFill>
                <a:latin typeface="Arial"/>
                <a:cs typeface="Arial"/>
              </a:rPr>
              <a:t>Linked Lists.</a:t>
            </a:r>
          </a:p>
          <a:p>
            <a:pPr>
              <a:lnSpc>
                <a:spcPct val="114999"/>
              </a:lnSpc>
              <a:spcBef>
                <a:spcPts val="1199"/>
              </a:spcBef>
              <a:tabLst>
                <a:tab pos="0" algn="l"/>
              </a:tabLst>
            </a:pPr>
            <a:endParaRPr lang="en" sz="1800" spc="-1" dirty="0">
              <a:solidFill>
                <a:srgbClr val="595959"/>
              </a:solidFill>
              <a:latin typeface="Arial"/>
              <a:ea typeface="+mj-lt"/>
              <a:cs typeface="+mj-lt"/>
            </a:endParaRPr>
          </a:p>
          <a:p>
            <a:pPr>
              <a:lnSpc>
                <a:spcPct val="114999"/>
              </a:lnSpc>
              <a:spcBef>
                <a:spcPts val="1199"/>
              </a:spcBef>
              <a:tabLst>
                <a:tab pos="0" algn="l"/>
              </a:tabLst>
            </a:pPr>
            <a:r>
              <a:rPr lang="en" sz="1800" spc="-1" dirty="0">
                <a:solidFill>
                  <a:srgbClr val="595959"/>
                </a:solidFill>
                <a:latin typeface="Arial"/>
                <a:cs typeface="Arial"/>
              </a:rPr>
              <a:t>Blockchain/cryptocurrency example.</a:t>
            </a:r>
          </a:p>
          <a:p>
            <a:pPr>
              <a:lnSpc>
                <a:spcPct val="114999"/>
              </a:lnSpc>
              <a:spcBef>
                <a:spcPts val="1199"/>
              </a:spcBef>
              <a:tabLst>
                <a:tab pos="0" algn="l"/>
              </a:tabLst>
            </a:pPr>
            <a:r>
              <a:rPr lang="en" sz="1800" spc="-1" dirty="0">
                <a:solidFill>
                  <a:srgbClr val="595959"/>
                </a:solidFill>
                <a:latin typeface="Arial"/>
                <a:cs typeface="Arial"/>
              </a:rPr>
              <a:t>Assignments: Data visualization, bitcoin's mining method.</a:t>
            </a:r>
          </a:p>
          <a:p>
            <a:pPr>
              <a:lnSpc>
                <a:spcPct val="114999"/>
              </a:lnSpc>
              <a:spcBef>
                <a:spcPts val="1199"/>
              </a:spcBef>
              <a:tabLst>
                <a:tab pos="0" algn="l"/>
              </a:tabLst>
            </a:pPr>
            <a:r>
              <a:rPr lang="en" sz="1800" spc="-1">
                <a:solidFill>
                  <a:srgbClr val="595959"/>
                </a:solidFill>
                <a:latin typeface="Arial"/>
                <a:cs typeface="Arial"/>
              </a:rPr>
              <a:t>How is Bitcoin mined: ASIC </a:t>
            </a:r>
            <a:r>
              <a:rPr lang="en" sz="1800" spc="-1">
                <a:solidFill>
                  <a:srgbClr val="595959"/>
                </a:solidFill>
                <a:ea typeface="+mj-lt"/>
                <a:cs typeface="+mj-lt"/>
              </a:rPr>
              <a:t>Application-Specific Integrated Circuit </a:t>
            </a:r>
            <a:endParaRPr lang="en" sz="1800" spc="-1" dirty="0">
              <a:solidFill>
                <a:srgbClr val="595959"/>
              </a:solidFill>
              <a:latin typeface="Arial"/>
              <a:cs typeface="Arial"/>
            </a:endParaRPr>
          </a:p>
          <a:p>
            <a:pPr>
              <a:lnSpc>
                <a:spcPct val="114999"/>
              </a:lnSpc>
              <a:spcBef>
                <a:spcPts val="1199"/>
              </a:spcBef>
              <a:tabLst>
                <a:tab pos="0" algn="l"/>
              </a:tabLst>
            </a:pPr>
            <a:endParaRPr lang="en" sz="1800" spc="-1" dirty="0">
              <a:solidFill>
                <a:srgbClr val="000000"/>
              </a:solidFill>
              <a:latin typeface="Arial"/>
              <a:cs typeface="Arial"/>
            </a:endParaRPr>
          </a:p>
          <a:p>
            <a:pPr>
              <a:lnSpc>
                <a:spcPct val="114999"/>
              </a:lnSpc>
              <a:spcBef>
                <a:spcPts val="1199"/>
              </a:spcBef>
              <a:tabLst>
                <a:tab pos="0" algn="l"/>
              </a:tabLst>
            </a:pPr>
            <a:endParaRPr lang="en" sz="1800" spc="-1" dirty="0">
              <a:solidFill>
                <a:srgbClr val="000000"/>
              </a:solidFill>
              <a:latin typeface="Consolas"/>
              <a:cs typeface="Arial"/>
            </a:endParaRPr>
          </a:p>
          <a:p>
            <a:pPr>
              <a:lnSpc>
                <a:spcPct val="114999"/>
              </a:lnSpc>
              <a:spcBef>
                <a:spcPts val="1199"/>
              </a:spcBef>
              <a:tabLst>
                <a:tab pos="0" algn="l"/>
              </a:tabLst>
            </a:pPr>
            <a:endParaRPr lang="en" sz="1800" spc="-1" dirty="0">
              <a:solidFill>
                <a:srgbClr val="000000"/>
              </a:solidFill>
              <a:cs typeface="Arial"/>
            </a:endParaRPr>
          </a:p>
          <a:p>
            <a:pPr>
              <a:lnSpc>
                <a:spcPct val="114999"/>
              </a:lnSpc>
              <a:spcBef>
                <a:spcPts val="1199"/>
              </a:spcBef>
              <a:tabLst>
                <a:tab pos="0" algn="l"/>
              </a:tabLst>
            </a:pPr>
            <a:endParaRPr lang="en" sz="1800" spc="-1" dirty="0">
              <a:solidFill>
                <a:srgbClr val="595959"/>
              </a:solidFill>
              <a:cs typeface="Arial"/>
            </a:endParaRPr>
          </a:p>
        </p:txBody>
      </p:sp>
    </p:spTree>
    <p:extLst>
      <p:ext uri="{BB962C8B-B14F-4D97-AF65-F5344CB8AC3E}">
        <p14:creationId xmlns:p14="http://schemas.microsoft.com/office/powerpoint/2010/main" val="236561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Python lists</a:t>
            </a:r>
            <a:endParaRPr lang="en" sz="2800" b="0" strike="noStrike" spc="-1">
              <a:solidFill>
                <a:srgbClr val="000000"/>
              </a:solidFill>
              <a:latin typeface="Arial"/>
            </a:endParaRPr>
          </a:p>
        </p:txBody>
      </p:sp>
      <p:sp>
        <p:nvSpPr>
          <p:cNvPr id="4" name="Oval 3">
            <a:extLst>
              <a:ext uri="{FF2B5EF4-FFF2-40B4-BE49-F238E27FC236}">
                <a16:creationId xmlns:a16="http://schemas.microsoft.com/office/drawing/2014/main" id="{2F9A1410-5D2D-E21D-F782-E1EF7A593762}"/>
              </a:ext>
            </a:extLst>
          </p:cNvPr>
          <p:cNvSpPr/>
          <p:nvPr/>
        </p:nvSpPr>
        <p:spPr>
          <a:xfrm>
            <a:off x="2033678" y="1489135"/>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4</a:t>
            </a:r>
          </a:p>
        </p:txBody>
      </p:sp>
      <p:cxnSp>
        <p:nvCxnSpPr>
          <p:cNvPr id="11" name="Straight Arrow Connector 10">
            <a:extLst>
              <a:ext uri="{FF2B5EF4-FFF2-40B4-BE49-F238E27FC236}">
                <a16:creationId xmlns:a16="http://schemas.microsoft.com/office/drawing/2014/main" id="{E3147D63-E37A-1985-8049-88E49DE5A3B2}"/>
              </a:ext>
            </a:extLst>
          </p:cNvPr>
          <p:cNvCxnSpPr/>
          <p:nvPr/>
        </p:nvCxnSpPr>
        <p:spPr>
          <a:xfrm flipV="1">
            <a:off x="2629439" y="1748467"/>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E4C0B15-C56B-768B-0403-5208615019D9}"/>
              </a:ext>
            </a:extLst>
          </p:cNvPr>
          <p:cNvSpPr/>
          <p:nvPr/>
        </p:nvSpPr>
        <p:spPr>
          <a:xfrm>
            <a:off x="3403121" y="1510701"/>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5</a:t>
            </a:r>
          </a:p>
        </p:txBody>
      </p:sp>
      <p:cxnSp>
        <p:nvCxnSpPr>
          <p:cNvPr id="14" name="Straight Arrow Connector 13">
            <a:extLst>
              <a:ext uri="{FF2B5EF4-FFF2-40B4-BE49-F238E27FC236}">
                <a16:creationId xmlns:a16="http://schemas.microsoft.com/office/drawing/2014/main" id="{BA09A367-B930-06B9-BF54-007E09C8D8A9}"/>
              </a:ext>
            </a:extLst>
          </p:cNvPr>
          <p:cNvCxnSpPr>
            <a:cxnSpLocks/>
          </p:cNvCxnSpPr>
          <p:nvPr/>
        </p:nvCxnSpPr>
        <p:spPr>
          <a:xfrm flipV="1">
            <a:off x="3998882" y="1770033"/>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7E4E0F6-B8D6-D060-CA12-9DA30500D740}"/>
              </a:ext>
            </a:extLst>
          </p:cNvPr>
          <p:cNvSpPr/>
          <p:nvPr/>
        </p:nvSpPr>
        <p:spPr>
          <a:xfrm>
            <a:off x="4837262" y="1543050"/>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723E83F-3AD3-E79D-755E-8F34EFE1BDB6}"/>
              </a:ext>
            </a:extLst>
          </p:cNvPr>
          <p:cNvCxnSpPr>
            <a:cxnSpLocks/>
          </p:cNvCxnSpPr>
          <p:nvPr/>
        </p:nvCxnSpPr>
        <p:spPr>
          <a:xfrm flipV="1">
            <a:off x="5433023" y="1802382"/>
            <a:ext cx="666391" cy="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E6987C9-60AB-17AD-4804-EDFB9A2E5085}"/>
              </a:ext>
            </a:extLst>
          </p:cNvPr>
          <p:cNvSpPr/>
          <p:nvPr/>
        </p:nvSpPr>
        <p:spPr>
          <a:xfrm>
            <a:off x="6228271" y="1575399"/>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7958AF-8A0D-4121-375A-B63076A130E7}"/>
              </a:ext>
            </a:extLst>
          </p:cNvPr>
          <p:cNvSpPr txBox="1"/>
          <p:nvPr/>
        </p:nvSpPr>
        <p:spPr>
          <a:xfrm>
            <a:off x="649431" y="1571624"/>
            <a:ext cx="675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a:t>
            </a:r>
          </a:p>
        </p:txBody>
      </p:sp>
      <p:cxnSp>
        <p:nvCxnSpPr>
          <p:cNvPr id="6" name="Straight Arrow Connector 5">
            <a:extLst>
              <a:ext uri="{FF2B5EF4-FFF2-40B4-BE49-F238E27FC236}">
                <a16:creationId xmlns:a16="http://schemas.microsoft.com/office/drawing/2014/main" id="{46030A83-5AF9-8017-ABD7-ADA4EAC07292}"/>
              </a:ext>
            </a:extLst>
          </p:cNvPr>
          <p:cNvCxnSpPr>
            <a:cxnSpLocks/>
          </p:cNvCxnSpPr>
          <p:nvPr/>
        </p:nvCxnSpPr>
        <p:spPr>
          <a:xfrm flipV="1">
            <a:off x="1539875" y="1968470"/>
            <a:ext cx="465287" cy="493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66CB047-930E-B2A8-E6BF-FA6DB4F86522}"/>
              </a:ext>
            </a:extLst>
          </p:cNvPr>
          <p:cNvSpPr/>
          <p:nvPr/>
        </p:nvSpPr>
        <p:spPr>
          <a:xfrm>
            <a:off x="1006741" y="2452573"/>
            <a:ext cx="636198" cy="5822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30</a:t>
            </a:r>
          </a:p>
        </p:txBody>
      </p:sp>
      <p:cxnSp>
        <p:nvCxnSpPr>
          <p:cNvPr id="7" name="Straight Arrow Connector 6">
            <a:extLst>
              <a:ext uri="{FF2B5EF4-FFF2-40B4-BE49-F238E27FC236}">
                <a16:creationId xmlns:a16="http://schemas.microsoft.com/office/drawing/2014/main" id="{64D57EE5-0825-5CB7-614D-AD40E259FC86}"/>
              </a:ext>
            </a:extLst>
          </p:cNvPr>
          <p:cNvCxnSpPr>
            <a:cxnSpLocks/>
          </p:cNvCxnSpPr>
          <p:nvPr/>
        </p:nvCxnSpPr>
        <p:spPr>
          <a:xfrm>
            <a:off x="745767" y="1950908"/>
            <a:ext cx="401904" cy="4135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7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spc="-1">
                <a:solidFill>
                  <a:srgbClr val="000000"/>
                </a:solidFill>
                <a:latin typeface="Arial"/>
              </a:rPr>
              <a:t>What next?</a:t>
            </a:r>
            <a:endParaRPr lang="en" sz="2800" b="0" strike="noStrike" spc="-1">
              <a:solidFill>
                <a:srgbClr val="000000"/>
              </a:solidFill>
              <a:latin typeface="Arial"/>
            </a:endParaRPr>
          </a:p>
        </p:txBody>
      </p:sp>
      <p:sp>
        <p:nvSpPr>
          <p:cNvPr id="82" name="PlaceHolder 2"/>
          <p:cNvSpPr>
            <a:spLocks noGrp="1"/>
          </p:cNvSpPr>
          <p:nvPr>
            <p:ph/>
          </p:nvPr>
        </p:nvSpPr>
        <p:spPr>
          <a:xfrm>
            <a:off x="311760" y="1152360"/>
            <a:ext cx="8627950" cy="3868926"/>
          </a:xfrm>
          <a:prstGeom prst="rect">
            <a:avLst/>
          </a:prstGeom>
          <a:noFill/>
          <a:ln w="0">
            <a:noFill/>
          </a:ln>
        </p:spPr>
        <p:txBody>
          <a:bodyPr tIns="91440" bIns="91440" anchor="t">
            <a:normAutofit fontScale="97000" lnSpcReduction="10000"/>
          </a:bodyPr>
          <a:lstStyle/>
          <a:p>
            <a:pPr>
              <a:lnSpc>
                <a:spcPct val="114999"/>
              </a:lnSpc>
              <a:tabLst>
                <a:tab pos="0" algn="l"/>
              </a:tabLst>
            </a:pPr>
            <a:r>
              <a:rPr lang="en" sz="1800" spc="-1" dirty="0">
                <a:solidFill>
                  <a:srgbClr val="595959"/>
                </a:solidFill>
                <a:cs typeface="Arial"/>
              </a:rPr>
              <a:t>Exploring a blockchain/cryptocurrency. </a:t>
            </a:r>
            <a:r>
              <a:rPr lang="en" sz="1800" spc="-1" dirty="0">
                <a:solidFill>
                  <a:srgbClr val="595959"/>
                </a:solidFill>
                <a:ea typeface="+mj-lt"/>
                <a:cs typeface="+mj-lt"/>
              </a:rPr>
              <a:t>https://www.blockchain.com/explorer</a:t>
            </a:r>
            <a:endParaRPr lang="en" sz="1800" spc="-1" dirty="0">
              <a:solidFill>
                <a:srgbClr val="595959"/>
              </a:solidFill>
              <a:cs typeface="Arial"/>
            </a:endParaRPr>
          </a:p>
          <a:p>
            <a:pPr>
              <a:lnSpc>
                <a:spcPct val="114999"/>
              </a:lnSpc>
              <a:tabLst>
                <a:tab pos="0" algn="l"/>
              </a:tabLst>
            </a:pPr>
            <a:r>
              <a:rPr lang="en" sz="1800" spc="-1" dirty="0">
                <a:solidFill>
                  <a:srgbClr val="595959"/>
                </a:solidFill>
                <a:cs typeface="Arial"/>
              </a:rPr>
              <a:t>Size of the blockchain? Bitcoin: 516.5 GB, Demo (</a:t>
            </a:r>
            <a:r>
              <a:rPr lang="en" sz="1800" spc="-1" dirty="0" err="1">
                <a:solidFill>
                  <a:srgbClr val="595959"/>
                </a:solidFill>
                <a:cs typeface="Arial"/>
              </a:rPr>
              <a:t>Ultranote</a:t>
            </a:r>
            <a:r>
              <a:rPr lang="en" sz="1800" spc="-1" dirty="0">
                <a:solidFill>
                  <a:srgbClr val="595959"/>
                </a:solidFill>
                <a:cs typeface="Arial"/>
              </a:rPr>
              <a:t> XUNI) 1.6 GB</a:t>
            </a:r>
          </a:p>
          <a:p>
            <a:pPr>
              <a:lnSpc>
                <a:spcPct val="114999"/>
              </a:lnSpc>
              <a:tabLst>
                <a:tab pos="0" algn="l"/>
              </a:tabLst>
            </a:pPr>
            <a:r>
              <a:rPr lang="en" sz="1800" spc="-1" dirty="0">
                <a:solidFill>
                  <a:srgbClr val="595959"/>
                </a:solidFill>
                <a:cs typeface="Arial"/>
              </a:rPr>
              <a:t>Wallets? A software that has a copy of the </a:t>
            </a:r>
            <a:r>
              <a:rPr lang="en" sz="1800" spc="-1">
                <a:solidFill>
                  <a:srgbClr val="595959"/>
                </a:solidFill>
                <a:cs typeface="Arial"/>
              </a:rPr>
              <a:t>blockchain (or parts of it) and lets one do </a:t>
            </a:r>
            <a:r>
              <a:rPr lang="en" sz="1800" spc="-1" dirty="0">
                <a:solidFill>
                  <a:srgbClr val="595959"/>
                </a:solidFill>
                <a:cs typeface="Arial"/>
              </a:rPr>
              <a:t>transactions.</a:t>
            </a:r>
          </a:p>
          <a:p>
            <a:pPr>
              <a:lnSpc>
                <a:spcPct val="114999"/>
              </a:lnSpc>
              <a:tabLst>
                <a:tab pos="0" algn="l"/>
              </a:tabLst>
            </a:pPr>
            <a:r>
              <a:rPr lang="en" sz="1800" spc="-1" dirty="0">
                <a:solidFill>
                  <a:srgbClr val="595959"/>
                </a:solidFill>
                <a:cs typeface="Arial"/>
              </a:rPr>
              <a:t>Pools? A mining pool is a collection of miners. Miners submit their hashes to the pool. The block reward is shared among the miners.</a:t>
            </a:r>
          </a:p>
          <a:p>
            <a:pPr>
              <a:lnSpc>
                <a:spcPct val="114999"/>
              </a:lnSpc>
              <a:tabLst>
                <a:tab pos="0" algn="l"/>
              </a:tabLst>
            </a:pPr>
            <a:r>
              <a:rPr lang="en" sz="1800" spc="-1" dirty="0">
                <a:solidFill>
                  <a:srgbClr val="595959"/>
                </a:solidFill>
                <a:cs typeface="Arial"/>
              </a:rPr>
              <a:t>Online wallets? A simplified wallet that does not have the full blockchain.</a:t>
            </a:r>
            <a:endParaRPr lang="en" dirty="0"/>
          </a:p>
          <a:p>
            <a:pPr>
              <a:lnSpc>
                <a:spcPct val="114999"/>
              </a:lnSpc>
              <a:tabLst>
                <a:tab pos="0" algn="l"/>
              </a:tabLst>
            </a:pPr>
            <a:r>
              <a:rPr lang="en" sz="1800" spc="-1" dirty="0">
                <a:solidFill>
                  <a:srgbClr val="595959"/>
                </a:solidFill>
                <a:cs typeface="Arial"/>
              </a:rPr>
              <a:t>Smart contracts? Agreements based on blockchain with conditional transfer.</a:t>
            </a:r>
          </a:p>
          <a:p>
            <a:pPr>
              <a:lnSpc>
                <a:spcPct val="114999"/>
              </a:lnSpc>
              <a:tabLst>
                <a:tab pos="0" algn="l"/>
              </a:tabLst>
            </a:pPr>
            <a:r>
              <a:rPr lang="en" sz="1800" spc="-1" dirty="0">
                <a:solidFill>
                  <a:srgbClr val="595959"/>
                </a:solidFill>
                <a:cs typeface="Arial"/>
              </a:rPr>
              <a:t>What is a NFT? Non-fungible token. The ownership can be recorded in the </a:t>
            </a:r>
            <a:r>
              <a:rPr lang="en" sz="1800" spc="-1">
                <a:solidFill>
                  <a:srgbClr val="595959"/>
                </a:solidFill>
                <a:cs typeface="Arial"/>
              </a:rPr>
              <a:t>blockchain.</a:t>
            </a:r>
            <a:r>
              <a:rPr lang="en" sz="1800" spc="-1">
                <a:solidFill>
                  <a:srgbClr val="595959"/>
                </a:solidFill>
                <a:ea typeface="+mj-lt"/>
                <a:cs typeface="+mj-lt"/>
              </a:rPr>
              <a:t> </a:t>
            </a:r>
            <a:r>
              <a:rPr lang="en" sz="1800" spc="-1" dirty="0">
                <a:solidFill>
                  <a:srgbClr val="595959"/>
                </a:solidFill>
                <a:ea typeface="+mj-lt"/>
                <a:cs typeface="+mj-lt"/>
              </a:rPr>
              <a:t>https://www.theguardian.com/technology/2022/apr/14/twitter-nft-jack-dorsey-sina-estavi</a:t>
            </a:r>
          </a:p>
          <a:p>
            <a:pPr>
              <a:lnSpc>
                <a:spcPct val="114999"/>
              </a:lnSpc>
              <a:tabLst>
                <a:tab pos="0" algn="l"/>
              </a:tabLst>
            </a:pPr>
            <a:endParaRPr lang="en" sz="1800" spc="-1" dirty="0">
              <a:solidFill>
                <a:srgbClr val="595959"/>
              </a:solidFill>
              <a:cs typeface="Arial"/>
            </a:endParaRPr>
          </a:p>
          <a:p>
            <a:pPr>
              <a:lnSpc>
                <a:spcPct val="114999"/>
              </a:lnSpc>
              <a:tabLst>
                <a:tab pos="0" algn="l"/>
              </a:tabLst>
            </a:pPr>
            <a:r>
              <a:rPr lang="en" sz="1800" spc="-1" dirty="0">
                <a:solidFill>
                  <a:srgbClr val="595959"/>
                </a:solidFill>
                <a:cs typeface="Arial"/>
              </a:rPr>
              <a:t>A peer to peer network. Not centralized, each peer has a copy of the blockchain.</a:t>
            </a:r>
          </a:p>
          <a:p>
            <a:pPr>
              <a:tabLst>
                <a:tab pos="0" algn="l"/>
              </a:tabLst>
            </a:pPr>
            <a:endParaRPr lang="en" sz="1800" spc="-1">
              <a:solidFill>
                <a:srgbClr val="000000"/>
              </a:solidFill>
              <a:cs typeface="Arial"/>
            </a:endParaRPr>
          </a:p>
          <a:p>
            <a:pPr>
              <a:lnSpc>
                <a:spcPct val="114999"/>
              </a:lnSpc>
              <a:tabLst>
                <a:tab pos="0" algn="l"/>
              </a:tabLst>
            </a:pPr>
            <a:endParaRPr lang="en" sz="1800" spc="-1">
              <a:solidFill>
                <a:srgbClr val="595959"/>
              </a:solidFill>
              <a:cs typeface="Arial"/>
            </a:endParaRPr>
          </a:p>
        </p:txBody>
      </p:sp>
    </p:spTree>
    <p:extLst>
      <p:ext uri="{BB962C8B-B14F-4D97-AF65-F5344CB8AC3E}">
        <p14:creationId xmlns:p14="http://schemas.microsoft.com/office/powerpoint/2010/main" val="245332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pPr>
              <a:lnSpc>
                <a:spcPct val="100000"/>
              </a:lnSpc>
              <a:tabLst>
                <a:tab pos="0" algn="l"/>
              </a:tabLst>
            </a:pPr>
            <a:r>
              <a:rPr lang="en" sz="2800" b="0" strike="noStrike" spc="-1">
                <a:solidFill>
                  <a:srgbClr val="000000"/>
                </a:solidFill>
                <a:latin typeface="Arial"/>
              </a:rPr>
              <a:t>Oct 19</a:t>
            </a:r>
            <a:r>
              <a:rPr lang="en" sz="2800" spc="-1">
                <a:solidFill>
                  <a:srgbClr val="000000"/>
                </a:solidFill>
                <a:latin typeface="Arial"/>
              </a:rPr>
              <a:t>: Demos of a cryptocurrency</a:t>
            </a:r>
            <a:endParaRPr lang="en" sz="2800" b="0" strike="noStrike" spc="-1">
              <a:solidFill>
                <a:srgbClr val="000000"/>
              </a:solidFill>
              <a:latin typeface="Arial"/>
            </a:endParaRPr>
          </a:p>
        </p:txBody>
      </p:sp>
      <p:sp>
        <p:nvSpPr>
          <p:cNvPr id="82" name="PlaceHolder 2"/>
          <p:cNvSpPr>
            <a:spLocks noGrp="1"/>
          </p:cNvSpPr>
          <p:nvPr>
            <p:ph/>
          </p:nvPr>
        </p:nvSpPr>
        <p:spPr>
          <a:xfrm>
            <a:off x="311760" y="1152360"/>
            <a:ext cx="8627950" cy="3868926"/>
          </a:xfrm>
          <a:prstGeom prst="rect">
            <a:avLst/>
          </a:prstGeom>
          <a:noFill/>
          <a:ln w="0">
            <a:noFill/>
          </a:ln>
        </p:spPr>
        <p:txBody>
          <a:bodyPr tIns="91440" bIns="91440" anchor="t">
            <a:normAutofit fontScale="97000"/>
          </a:bodyPr>
          <a:lstStyle/>
          <a:p>
            <a:pPr>
              <a:tabLst>
                <a:tab pos="0" algn="l"/>
              </a:tabLst>
            </a:pPr>
            <a:endParaRPr lang="en" sz="1800" u="sng" spc="-1">
              <a:cs typeface="Arial"/>
            </a:endParaRPr>
          </a:p>
          <a:p>
            <a:pPr>
              <a:tabLst>
                <a:tab pos="0" algn="l"/>
              </a:tabLst>
            </a:pPr>
            <a:endParaRPr lang="en" sz="1800" spc="-1">
              <a:cs typeface="Arial"/>
            </a:endParaRPr>
          </a:p>
          <a:p>
            <a:pPr>
              <a:tabLst>
                <a:tab pos="0" algn="l"/>
              </a:tabLst>
            </a:pPr>
            <a:endParaRPr lang="en" sz="1800" spc="-1">
              <a:cs typeface="Arial"/>
            </a:endParaRPr>
          </a:p>
          <a:p>
            <a:pPr>
              <a:tabLst>
                <a:tab pos="0" algn="l"/>
              </a:tabLst>
            </a:pPr>
            <a:endParaRPr lang="en" sz="1800" spc="-1">
              <a:solidFill>
                <a:srgbClr val="000000"/>
              </a:solidFill>
              <a:cs typeface="Arial"/>
            </a:endParaRPr>
          </a:p>
          <a:p>
            <a:pPr>
              <a:lnSpc>
                <a:spcPct val="114999"/>
              </a:lnSpc>
              <a:tabLst>
                <a:tab pos="0" algn="l"/>
              </a:tabLst>
            </a:pPr>
            <a:endParaRPr lang="en-US">
              <a:solidFill>
                <a:srgbClr val="000000"/>
              </a:solidFill>
              <a:cs typeface="Arial"/>
            </a:endParaRPr>
          </a:p>
          <a:p>
            <a:pPr>
              <a:lnSpc>
                <a:spcPct val="114999"/>
              </a:lnSpc>
              <a:tabLst>
                <a:tab pos="0" algn="l"/>
              </a:tabLst>
            </a:pPr>
            <a:endParaRPr lang="en-US" sz="1800" spc="-1">
              <a:solidFill>
                <a:srgbClr val="595959"/>
              </a:solidFill>
              <a:cs typeface="Arial"/>
              <a:hlinkClick r:id="rId2">
                <a:extLst>
                  <a:ext uri="{A12FA001-AC4F-418D-AE19-62706E023703}">
                    <ahyp:hlinkClr xmlns:ahyp="http://schemas.microsoft.com/office/drawing/2018/hyperlinkcolor" val="tx"/>
                  </a:ext>
                </a:extLst>
              </a:hlinkClick>
            </a:endParaRPr>
          </a:p>
          <a:p>
            <a:pPr>
              <a:lnSpc>
                <a:spcPct val="114999"/>
              </a:lnSpc>
              <a:tabLst>
                <a:tab pos="0" algn="l"/>
              </a:tabLst>
            </a:pPr>
            <a:endParaRPr lang="en" sz="1800" spc="-1">
              <a:solidFill>
                <a:srgbClr val="000000"/>
              </a:solidFill>
              <a:cs typeface="Arial"/>
              <a:hlinkClick r:id="rId2">
                <a:extLst>
                  <a:ext uri="{A12FA001-AC4F-418D-AE19-62706E023703}">
                    <ahyp:hlinkClr xmlns:ahyp="http://schemas.microsoft.com/office/drawing/2018/hyperlinkcolor" val="tx"/>
                  </a:ext>
                </a:extLst>
              </a:hlinkClick>
            </a:endParaRPr>
          </a:p>
          <a:p>
            <a:pPr>
              <a:tabLst>
                <a:tab pos="0" algn="l"/>
              </a:tabLst>
            </a:pPr>
            <a:endParaRPr lang="en" sz="1800" spc="-1">
              <a:solidFill>
                <a:srgbClr val="000000"/>
              </a:solidFill>
              <a:cs typeface="Arial"/>
            </a:endParaRPr>
          </a:p>
          <a:p>
            <a:pPr>
              <a:lnSpc>
                <a:spcPct val="114999"/>
              </a:lnSpc>
              <a:tabLst>
                <a:tab pos="0" algn="l"/>
              </a:tabLst>
            </a:pPr>
            <a:endParaRPr lang="en" sz="1800" spc="-1">
              <a:solidFill>
                <a:srgbClr val="595959"/>
              </a:solidFill>
              <a:cs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8E062B3B-9C97-F023-F194-86C461B7C79D}"/>
              </a:ext>
            </a:extLst>
          </p:cNvPr>
          <p:cNvPicPr>
            <a:picLocks noChangeAspect="1"/>
          </p:cNvPicPr>
          <p:nvPr/>
        </p:nvPicPr>
        <p:blipFill>
          <a:blip r:embed="rId3"/>
          <a:stretch>
            <a:fillRect/>
          </a:stretch>
        </p:blipFill>
        <p:spPr>
          <a:xfrm>
            <a:off x="6340695" y="913322"/>
            <a:ext cx="1918819" cy="4114800"/>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75B007C3-84EE-2C69-251A-240FE0FC92AB}"/>
              </a:ext>
            </a:extLst>
          </p:cNvPr>
          <p:cNvPicPr>
            <a:picLocks noChangeAspect="1"/>
          </p:cNvPicPr>
          <p:nvPr/>
        </p:nvPicPr>
        <p:blipFill>
          <a:blip r:embed="rId4"/>
          <a:stretch>
            <a:fillRect/>
          </a:stretch>
        </p:blipFill>
        <p:spPr>
          <a:xfrm>
            <a:off x="310551" y="1102156"/>
            <a:ext cx="4414567" cy="1095292"/>
          </a:xfrm>
          <a:prstGeom prst="rect">
            <a:avLst/>
          </a:prstGeom>
        </p:spPr>
      </p:pic>
      <p:pic>
        <p:nvPicPr>
          <p:cNvPr id="4" name="Picture 4" descr="Graphical user interface, text&#10;&#10;Description automatically generated">
            <a:extLst>
              <a:ext uri="{FF2B5EF4-FFF2-40B4-BE49-F238E27FC236}">
                <a16:creationId xmlns:a16="http://schemas.microsoft.com/office/drawing/2014/main" id="{FB185A12-6EC2-1F98-4C93-50183F370CD1}"/>
              </a:ext>
            </a:extLst>
          </p:cNvPr>
          <p:cNvPicPr>
            <a:picLocks noChangeAspect="1"/>
          </p:cNvPicPr>
          <p:nvPr/>
        </p:nvPicPr>
        <p:blipFill>
          <a:blip r:embed="rId5"/>
          <a:stretch>
            <a:fillRect/>
          </a:stretch>
        </p:blipFill>
        <p:spPr>
          <a:xfrm>
            <a:off x="386032" y="2637162"/>
            <a:ext cx="2743200" cy="2284571"/>
          </a:xfrm>
          <a:prstGeom prst="rect">
            <a:avLst/>
          </a:prstGeom>
        </p:spPr>
      </p:pic>
      <p:sp>
        <p:nvSpPr>
          <p:cNvPr id="5" name="TextBox 4">
            <a:extLst>
              <a:ext uri="{FF2B5EF4-FFF2-40B4-BE49-F238E27FC236}">
                <a16:creationId xmlns:a16="http://schemas.microsoft.com/office/drawing/2014/main" id="{52A44C63-A1A5-1C61-32FA-58D69E3C129B}"/>
              </a:ext>
            </a:extLst>
          </p:cNvPr>
          <p:cNvSpPr txBox="1"/>
          <p:nvPr/>
        </p:nvSpPr>
        <p:spPr>
          <a:xfrm>
            <a:off x="4883727" y="1155988"/>
            <a:ext cx="13760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 Sent from my Mac wallet</a:t>
            </a:r>
          </a:p>
          <a:p>
            <a:endParaRPr lang="en-US"/>
          </a:p>
          <a:p>
            <a:endParaRPr lang="en-US"/>
          </a:p>
          <a:p>
            <a:endParaRPr lang="en-US"/>
          </a:p>
          <a:p>
            <a:r>
              <a:rPr lang="en-US"/>
              <a:t>&gt; Received by my Android wallet.</a:t>
            </a:r>
          </a:p>
        </p:txBody>
      </p:sp>
      <p:sp>
        <p:nvSpPr>
          <p:cNvPr id="7" name="TextBox 6">
            <a:extLst>
              <a:ext uri="{FF2B5EF4-FFF2-40B4-BE49-F238E27FC236}">
                <a16:creationId xmlns:a16="http://schemas.microsoft.com/office/drawing/2014/main" id="{1D1DE6BC-90A2-AD0D-F969-2762A4F7B58A}"/>
              </a:ext>
            </a:extLst>
          </p:cNvPr>
          <p:cNvSpPr txBox="1"/>
          <p:nvPr/>
        </p:nvSpPr>
        <p:spPr>
          <a:xfrm>
            <a:off x="3236027" y="3521455"/>
            <a:ext cx="12988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 My Mac mining statistics</a:t>
            </a:r>
          </a:p>
        </p:txBody>
      </p:sp>
      <p:sp>
        <p:nvSpPr>
          <p:cNvPr id="6" name="TextBox 5">
            <a:extLst>
              <a:ext uri="{FF2B5EF4-FFF2-40B4-BE49-F238E27FC236}">
                <a16:creationId xmlns:a16="http://schemas.microsoft.com/office/drawing/2014/main" id="{9118DE6E-41AC-6A23-3386-CBA3E29F7FEF}"/>
              </a:ext>
            </a:extLst>
          </p:cNvPr>
          <p:cNvSpPr txBox="1"/>
          <p:nvPr/>
        </p:nvSpPr>
        <p:spPr>
          <a:xfrm>
            <a:off x="2225842" y="4902867"/>
            <a:ext cx="6760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Current </a:t>
            </a:r>
            <a:r>
              <a:rPr lang="en-US" err="1"/>
              <a:t>val</a:t>
            </a:r>
            <a:r>
              <a:rPr lang="en-US"/>
              <a:t> of all of </a:t>
            </a:r>
            <a:r>
              <a:rPr lang="en-US" err="1"/>
              <a:t>xuni</a:t>
            </a:r>
            <a:r>
              <a:rPr lang="en-US"/>
              <a:t>: </a:t>
            </a:r>
            <a:r>
              <a:rPr lang="en-US">
                <a:ea typeface="+mn-lt"/>
                <a:cs typeface="+mn-lt"/>
              </a:rPr>
              <a:t>3,060,014</a:t>
            </a:r>
            <a:r>
              <a:rPr lang="en-US">
                <a:cs typeface="Arial"/>
              </a:rPr>
              <a:t> * </a:t>
            </a:r>
            <a:r>
              <a:rPr lang="en-US">
                <a:ea typeface="+mn-lt"/>
                <a:cs typeface="+mn-lt"/>
              </a:rPr>
              <a:t> 0.00018</a:t>
            </a:r>
            <a:r>
              <a:rPr lang="en-US">
                <a:cs typeface="Arial"/>
              </a:rPr>
              <a:t> = </a:t>
            </a:r>
            <a:r>
              <a:rPr lang="en-US"/>
              <a:t> 550.80 USD</a:t>
            </a:r>
          </a:p>
        </p:txBody>
      </p:sp>
    </p:spTree>
    <p:extLst>
      <p:ext uri="{BB962C8B-B14F-4D97-AF65-F5344CB8AC3E}">
        <p14:creationId xmlns:p14="http://schemas.microsoft.com/office/powerpoint/2010/main" val="338913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82" name="Google Shape;182;p8"/>
          <p:cNvSpPr txBox="1">
            <a:spLocks noGrp="1"/>
          </p:cNvSpPr>
          <p:nvPr>
            <p:ph type="body" idx="1"/>
          </p:nvPr>
        </p:nvSpPr>
        <p:spPr>
          <a:xfrm>
            <a:off x="311760" y="882785"/>
            <a:ext cx="8595601" cy="4127718"/>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US" sz="1800" b="0" i="0" u="none" strike="noStrike" cap="none" dirty="0">
                <a:solidFill>
                  <a:srgbClr val="595959"/>
                </a:solidFill>
                <a:latin typeface="Arial"/>
                <a:ea typeface="Arial"/>
                <a:cs typeface="Arial"/>
                <a:sym typeface="Arial"/>
              </a:rPr>
              <a:t>We want to quickly check if we have this “digital object” in our collection.</a:t>
            </a:r>
            <a:endParaRPr sz="4400" b="0" i="0" u="none" strike="noStrike" cap="none" dirty="0">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Let's have a list of fixed size (an array). For each digital object that we want to put in the array, let's compute its hash function value .. and "fit" it in the array.</a:t>
            </a:r>
            <a:endParaRPr dirty="0"/>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Example: Array of strings, size 10, index 0 .. index 9.</a:t>
            </a:r>
            <a:endParaRPr dirty="0"/>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a:solidFill>
                  <a:schemeClr val="dk1"/>
                </a:solidFill>
                <a:latin typeface="Consolas"/>
                <a:ea typeface="Consolas"/>
                <a:cs typeface="Consolas"/>
                <a:sym typeface="Consolas"/>
              </a:rPr>
              <a:t>import hashlib</a:t>
            </a:r>
            <a:endParaRPr sz="4400" b="0" i="0" u="none" strike="noStrike" cap="none" dirty="0">
              <a:solidFill>
                <a:schemeClr val="dk1"/>
              </a:solidFill>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a:solidFill>
                  <a:schemeClr val="dk1"/>
                </a:solidFill>
                <a:latin typeface="Consolas"/>
                <a:ea typeface="Consolas"/>
                <a:cs typeface="Consolas"/>
                <a:sym typeface="Consolas"/>
              </a:rPr>
              <a:t>hexval = hashlib.sha256(b"Hello World").hexdigest()</a:t>
            </a:r>
            <a:endParaRPr sz="4400" b="0" i="0" u="none" strike="noStrike" cap="none" dirty="0">
              <a:solidFill>
                <a:schemeClr val="dk1"/>
              </a:solidFill>
              <a:latin typeface="Consolas"/>
              <a:ea typeface="Consolas"/>
              <a:cs typeface="Consolas"/>
              <a:sym typeface="Consolas"/>
            </a:endParaRPr>
          </a:p>
          <a:p>
            <a:pPr marL="0" marR="0" lvl="0" indent="0" algn="l" rtl="0">
              <a:lnSpc>
                <a:spcPct val="90000"/>
              </a:lnSpc>
              <a:spcBef>
                <a:spcPts val="0"/>
              </a:spcBef>
              <a:spcAft>
                <a:spcPts val="0"/>
              </a:spcAft>
              <a:buClr>
                <a:schemeClr val="dk1"/>
              </a:buClr>
              <a:buSzPct val="100000"/>
              <a:buFont typeface="Consolas"/>
              <a:buNone/>
            </a:pPr>
            <a:r>
              <a:rPr lang="en" sz="1800" b="0" i="0" u="none" strike="noStrike" cap="none" dirty="0">
                <a:solidFill>
                  <a:schemeClr val="dk1"/>
                </a:solidFill>
                <a:latin typeface="Consolas"/>
                <a:ea typeface="Consolas"/>
                <a:cs typeface="Consolas"/>
                <a:sym typeface="Consolas"/>
              </a:rPr>
              <a:t>intval = int(hexval, 16)</a:t>
            </a:r>
            <a:endParaRPr sz="4400" b="0" i="0" u="none" strike="noStrike" cap="none" dirty="0">
              <a:solidFill>
                <a:schemeClr val="dk1"/>
              </a:solidFill>
              <a:latin typeface="Consolas"/>
              <a:ea typeface="Consolas"/>
              <a:cs typeface="Consolas"/>
              <a:sym typeface="Consolas"/>
            </a:endParaRPr>
          </a:p>
          <a:p>
            <a:pPr marL="0" marR="0" lvl="0" indent="0" algn="l" rtl="0">
              <a:lnSpc>
                <a:spcPct val="114999"/>
              </a:lnSpc>
              <a:spcBef>
                <a:spcPts val="0"/>
              </a:spcBef>
              <a:spcAft>
                <a:spcPts val="0"/>
              </a:spcAft>
              <a:buClr>
                <a:schemeClr val="dk1"/>
              </a:buClr>
              <a:buSzPct val="100000"/>
              <a:buFont typeface="Consolas"/>
              <a:buNone/>
            </a:pPr>
            <a:r>
              <a:rPr lang="en" sz="1800" b="0" i="0" u="none" strike="noStrike" cap="none" dirty="0">
                <a:solidFill>
                  <a:schemeClr val="dk1"/>
                </a:solidFill>
                <a:latin typeface="Consolas"/>
                <a:ea typeface="Consolas"/>
                <a:cs typeface="Consolas"/>
                <a:sym typeface="Consolas"/>
              </a:rPr>
              <a:t>pos = intval % 10</a:t>
            </a:r>
            <a:endParaRPr sz="4400" b="0" i="0" u="none" strike="noStrike" cap="none" dirty="0">
              <a:solidFill>
                <a:schemeClr val="dk1"/>
              </a:solidFill>
              <a:latin typeface="Consolas"/>
              <a:ea typeface="Consolas"/>
              <a:cs typeface="Consolas"/>
              <a:sym typeface="Consolas"/>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The position for "Hello World" in the array is 4.</a:t>
            </a: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88" name="Google Shape;188;p9"/>
          <p:cNvSpPr txBox="1">
            <a:spLocks noGrp="1"/>
          </p:cNvSpPr>
          <p:nvPr>
            <p:ph type="body" idx="1"/>
          </p:nvPr>
        </p:nvSpPr>
        <p:spPr>
          <a:xfrm>
            <a:off x="311760" y="2295360"/>
            <a:ext cx="8703431" cy="2715143"/>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But we'll have a problem when there's another string whose hash value % array size is 4, too.</a:t>
            </a:r>
            <a:endParaRPr sz="4400" b="0" i="0" u="none" strike="noStrike" cap="none" dirty="0">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Solution: use a </a:t>
            </a:r>
            <a:r>
              <a:rPr lang="en" sz="1800" b="1" i="0" u="none" strike="noStrike" cap="none" dirty="0">
                <a:solidFill>
                  <a:srgbClr val="595959"/>
                </a:solidFill>
                <a:latin typeface="Arial"/>
                <a:ea typeface="Arial"/>
                <a:cs typeface="Arial"/>
                <a:sym typeface="Arial"/>
              </a:rPr>
              <a:t>list of strings</a:t>
            </a:r>
            <a:r>
              <a:rPr lang="en" sz="1800" b="0" i="0" u="none" strike="noStrike" cap="none" dirty="0">
                <a:solidFill>
                  <a:srgbClr val="595959"/>
                </a:solidFill>
                <a:latin typeface="Arial"/>
                <a:ea typeface="Arial"/>
                <a:cs typeface="Arial"/>
                <a:sym typeface="Arial"/>
              </a:rPr>
              <a:t> at each index instead of just a string.</a:t>
            </a:r>
            <a:endParaRPr dirty="0"/>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p:txBody>
      </p:sp>
      <p:graphicFrame>
        <p:nvGraphicFramePr>
          <p:cNvPr id="189" name="Google Shape;189;p9"/>
          <p:cNvGraphicFramePr/>
          <p:nvPr/>
        </p:nvGraphicFramePr>
        <p:xfrm>
          <a:off x="274967" y="1087575"/>
          <a:ext cx="8572500" cy="1005860"/>
        </p:xfrm>
        <a:graphic>
          <a:graphicData uri="http://schemas.openxmlformats.org/drawingml/2006/table">
            <a:tbl>
              <a:tblPr firstRow="1" bandRow="1">
                <a:noFil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7250">
                  <a:extLst>
                    <a:ext uri="{9D8B030D-6E8A-4147-A177-3AD203B41FA5}">
                      <a16:colId xmlns:a16="http://schemas.microsoft.com/office/drawing/2014/main" val="20009"/>
                    </a:ext>
                  </a:extLst>
                </a:gridCol>
              </a:tblGrid>
              <a:tr h="361950">
                <a:tc>
                  <a:txBody>
                    <a:bodyPr/>
                    <a:lstStyle/>
                    <a:p>
                      <a:pPr marL="0" marR="0" lvl="0" indent="0" algn="l" rtl="0">
                        <a:spcBef>
                          <a:spcPts val="0"/>
                        </a:spcBef>
                        <a:spcAft>
                          <a:spcPts val="0"/>
                        </a:spcAft>
                        <a:buNone/>
                      </a:pPr>
                      <a:r>
                        <a:rPr lang="en" sz="1800" u="none" strike="noStrike" cap="none"/>
                        <a:t>0​</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1​</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2​</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3​</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4​</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5​</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6​</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7​</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8​</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9​</a:t>
                      </a:r>
                      <a:endParaRPr sz="18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361950">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Hello World​</a:t>
                      </a:r>
                      <a:endParaRPr sz="1800" u="none" strike="noStrike" cap="none"/>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195" name="Google Shape;195;p10"/>
          <p:cNvSpPr txBox="1">
            <a:spLocks noGrp="1"/>
          </p:cNvSpPr>
          <p:nvPr>
            <p:ph type="body" idx="1"/>
          </p:nvPr>
        </p:nvSpPr>
        <p:spPr>
          <a:xfrm>
            <a:off x="3676062" y="2198313"/>
            <a:ext cx="1457243" cy="375228"/>
          </a:xfrm>
          <a:prstGeom prst="rect">
            <a:avLst/>
          </a:prstGeom>
          <a:noFill/>
          <a:ln>
            <a:noFill/>
          </a:ln>
        </p:spPr>
        <p:txBody>
          <a:bodyPr spcFirstLastPara="1" wrap="square" lIns="0" tIns="91425" rIns="0" bIns="91425" anchor="t" anchorCtr="0">
            <a:normAutofit fontScale="74500" lnSpcReduction="20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Hello world</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graphicFrame>
        <p:nvGraphicFramePr>
          <p:cNvPr id="196" name="Google Shape;196;p10"/>
          <p:cNvGraphicFramePr/>
          <p:nvPr/>
        </p:nvGraphicFramePr>
        <p:xfrm>
          <a:off x="274967" y="1087575"/>
          <a:ext cx="8572500" cy="731540"/>
        </p:xfrm>
        <a:graphic>
          <a:graphicData uri="http://schemas.openxmlformats.org/drawingml/2006/table">
            <a:tbl>
              <a:tblPr firstRow="1" bandRow="1">
                <a:noFil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7250">
                  <a:extLst>
                    <a:ext uri="{9D8B030D-6E8A-4147-A177-3AD203B41FA5}">
                      <a16:colId xmlns:a16="http://schemas.microsoft.com/office/drawing/2014/main" val="20009"/>
                    </a:ext>
                  </a:extLst>
                </a:gridCol>
              </a:tblGrid>
              <a:tr h="361950">
                <a:tc>
                  <a:txBody>
                    <a:bodyPr/>
                    <a:lstStyle/>
                    <a:p>
                      <a:pPr marL="0" marR="0" lvl="0" indent="0" algn="l" rtl="0">
                        <a:spcBef>
                          <a:spcPts val="0"/>
                        </a:spcBef>
                        <a:spcAft>
                          <a:spcPts val="0"/>
                        </a:spcAft>
                        <a:buNone/>
                      </a:pPr>
                      <a:r>
                        <a:rPr lang="en" sz="1800" u="none" strike="noStrike" cap="none"/>
                        <a:t>0​</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1​</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2​</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3​</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4​</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5​</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6​</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7​</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8​</a:t>
                      </a:r>
                      <a:endParaRPr sz="1800" b="1" u="none" strike="noStrike" cap="none">
                        <a:solidFill>
                          <a:srgbClr val="FFFFFF"/>
                        </a:solidFill>
                      </a:endParaRPr>
                    </a:p>
                  </a:txBody>
                  <a:tcPr marL="91450" marR="91450" marT="45725" marB="45725"/>
                </a:tc>
                <a:tc>
                  <a:txBody>
                    <a:bodyPr/>
                    <a:lstStyle/>
                    <a:p>
                      <a:pPr marL="0" marR="0" lvl="0" indent="0" algn="l" rtl="0">
                        <a:spcBef>
                          <a:spcPts val="0"/>
                        </a:spcBef>
                        <a:spcAft>
                          <a:spcPts val="0"/>
                        </a:spcAft>
                        <a:buNone/>
                      </a:pPr>
                      <a:r>
                        <a:rPr lang="en" sz="1800" u="none" strike="noStrike" cap="none"/>
                        <a:t>9​</a:t>
                      </a:r>
                      <a:endParaRPr sz="1800" b="1" u="none" strike="noStrike" cap="none">
                        <a:solidFill>
                          <a:srgbClr val="FFFFFF"/>
                        </a:solidFill>
                      </a:endParaRPr>
                    </a:p>
                  </a:txBody>
                  <a:tcPr marL="91450" marR="91450" marT="45725" marB="45725"/>
                </a:tc>
                <a:extLst>
                  <a:ext uri="{0D108BD9-81ED-4DB2-BD59-A6C34878D82A}">
                    <a16:rowId xmlns:a16="http://schemas.microsoft.com/office/drawing/2014/main" val="10000"/>
                  </a:ext>
                </a:extLst>
              </a:tr>
              <a:tr h="361950">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800" u="none" strike="noStrike" cap="none"/>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 sz="1800" u="none" strike="noStrike" cap="none"/>
                        <a:t>​x</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97" name="Google Shape;197;p10"/>
          <p:cNvCxnSpPr/>
          <p:nvPr/>
        </p:nvCxnSpPr>
        <p:spPr>
          <a:xfrm>
            <a:off x="4114800" y="1629314"/>
            <a:ext cx="19410" cy="601693"/>
          </a:xfrm>
          <a:prstGeom prst="straightConnector1">
            <a:avLst/>
          </a:prstGeom>
          <a:noFill/>
          <a:ln w="9525" cap="flat" cmpd="sng">
            <a:solidFill>
              <a:srgbClr val="3B7FF2"/>
            </a:solidFill>
            <a:prstDash val="solid"/>
            <a:miter lim="8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03" name="Google Shape;203;p11"/>
          <p:cNvSpPr txBox="1">
            <a:spLocks noGrp="1"/>
          </p:cNvSpPr>
          <p:nvPr>
            <p:ph type="body" idx="1"/>
          </p:nvPr>
        </p:nvSpPr>
        <p:spPr>
          <a:xfrm>
            <a:off x="311760" y="1163143"/>
            <a:ext cx="8703431" cy="2715143"/>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We could create our own implementation (let's not). It could look like this:</a:t>
            </a:r>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class HashTable(Generic[T], tablesize) # We'll cover what "generic" means later</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myhashtable = HashTable[string](100) # create a hash table for 100 strings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09" name="Google Shape;209;p12"/>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89500" lnSpcReduction="10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Luckily Python has hash tables as a built in data type called a dictionary.</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Moreover, Python has a hashing function hash() that applies to almost anything:</a:t>
            </a:r>
            <a:endParaRPr/>
          </a:p>
          <a:p>
            <a:pPr marL="0" marR="0" lvl="0" indent="0" algn="l" rtl="0">
              <a:lnSpc>
                <a:spcPct val="114999"/>
              </a:lnSpc>
              <a:spcBef>
                <a:spcPts val="0"/>
              </a:spcBef>
              <a:spcAft>
                <a:spcPts val="0"/>
              </a:spcAft>
              <a:buClr>
                <a:schemeClr val="dk1"/>
              </a:buClr>
              <a:buSzPct val="100000"/>
              <a:buFont typeface="Arial"/>
              <a:buNone/>
            </a:pPr>
            <a:r>
              <a:rPr lang="en" sz="1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https://www.geeksforgeeks.org/python-hash-method</a:t>
            </a:r>
            <a:r>
              <a:rPr lang="en" sz="1800" b="0" i="0" u="none" strike="noStrike" cap="none">
                <a:solidFill>
                  <a:schemeClr val="dk1"/>
                </a:solidFill>
                <a:latin typeface="Arial"/>
                <a:ea typeface="Arial"/>
                <a:cs typeface="Arial"/>
                <a:sym typeface="Arial"/>
              </a:rPr>
              <a:t> : Python hash() function is a built-in function and returns the hash value of an object if it has one. The hash value is an integer which is used to quickly compare dictionary keys while looking at a dictionary.</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x =1</a:t>
            </a:r>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print(hash(x)) </a:t>
            </a:r>
            <a:endParaRPr sz="44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rgbClr val="000000"/>
              </a:buClr>
              <a:buSzPct val="100000"/>
              <a:buFont typeface="Arial"/>
              <a:buNone/>
            </a:pPr>
            <a:r>
              <a:rPr lang="en" sz="1800" b="0" i="0" u="none" strike="noStrike" cap="none">
                <a:solidFill>
                  <a:srgbClr val="000000"/>
                </a:solidFill>
                <a:latin typeface="Arial"/>
                <a:ea typeface="Arial"/>
                <a:cs typeface="Arial"/>
                <a:sym typeface="Arial"/>
              </a:rPr>
              <a:t>1</a:t>
            </a:r>
            <a:endParaRPr sz="4400" b="0" i="0" u="none" strike="noStrike" cap="none">
              <a:solidFill>
                <a:srgbClr val="000000"/>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x= "hello"</a:t>
            </a:r>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print(hash(x))</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6470543067838380530</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15" name="Google Shape;215;p13"/>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Application of hash tables: Python dictionaries.</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Let's consider finding the most frequent word in a file again. A word's frequency could be a mapping like "love" -&gt; 13 meaning the word love appeared 13 times.</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a:solidFill>
                  <a:srgbClr val="595959"/>
                </a:solidFill>
                <a:latin typeface="Arial"/>
                <a:ea typeface="Arial"/>
                <a:cs typeface="Arial"/>
                <a:sym typeface="Arial"/>
              </a:rPr>
              <a:t>With Python we can just write:</a:t>
            </a:r>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 = {} # introduce a Python dictionary</a:t>
            </a: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myfreqs["love"] = 13 # make a mapping</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a:solidFill>
                  <a:schemeClr val="dk1"/>
                </a:solidFill>
                <a:latin typeface="Arial"/>
                <a:ea typeface="Arial"/>
                <a:cs typeface="Arial"/>
                <a:sym typeface="Arial"/>
              </a:rPr>
              <a:t>print(myfreqs["love"])</a:t>
            </a:r>
            <a:endParaRPr sz="4400" b="0" i="0" u="none" strike="noStrike" cap="none">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311760" y="444960"/>
            <a:ext cx="8520120" cy="572400"/>
          </a:xfrm>
          <a:prstGeom prst="rect">
            <a:avLst/>
          </a:prstGeom>
          <a:noFill/>
          <a:ln>
            <a:noFill/>
          </a:ln>
        </p:spPr>
        <p:txBody>
          <a:bodyPr spcFirstLastPara="1" wrap="square" lIns="0" tIns="91425" rIns="0" bIns="91425" anchor="t" anchorCtr="0">
            <a:normAutofit fontScale="91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latin typeface="Arial"/>
                <a:ea typeface="Arial"/>
                <a:cs typeface="Arial"/>
                <a:sym typeface="Arial"/>
              </a:rPr>
              <a:t>Hash functions and hash tables</a:t>
            </a:r>
            <a:endParaRPr sz="2800" b="0" strike="noStrike">
              <a:solidFill>
                <a:srgbClr val="000000"/>
              </a:solidFill>
              <a:latin typeface="Arial"/>
              <a:ea typeface="Arial"/>
              <a:cs typeface="Arial"/>
              <a:sym typeface="Arial"/>
            </a:endParaRPr>
          </a:p>
        </p:txBody>
      </p:sp>
      <p:sp>
        <p:nvSpPr>
          <p:cNvPr id="221" name="Google Shape;221;p14"/>
          <p:cNvSpPr txBox="1">
            <a:spLocks noGrp="1"/>
          </p:cNvSpPr>
          <p:nvPr>
            <p:ph type="body" idx="1"/>
          </p:nvPr>
        </p:nvSpPr>
        <p:spPr>
          <a:xfrm>
            <a:off x="311760" y="1163143"/>
            <a:ext cx="8638733" cy="3782661"/>
          </a:xfrm>
          <a:prstGeom prst="rect">
            <a:avLst/>
          </a:prstGeom>
          <a:noFill/>
          <a:ln>
            <a:noFill/>
          </a:ln>
        </p:spPr>
        <p:txBody>
          <a:bodyPr spcFirstLastPara="1" wrap="square" lIns="0" tIns="91425" rIns="0" bIns="91425" anchor="t" anchorCtr="0">
            <a:normAutofit fontScale="97000"/>
          </a:bodyPr>
          <a:lstStyle/>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Application of hash tables: Python dictionaries.</a:t>
            </a:r>
            <a:endParaRPr sz="4400" b="0" i="0" u="none" strike="noStrike" cap="none" dirty="0">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Let's consider finding the most frequent word in a file again. A word's frequency could be a mapping like "love" -&gt; 13 meaning the word love appeared 13 times.</a:t>
            </a:r>
            <a:endParaRPr dirty="0"/>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rgbClr val="595959"/>
              </a:buClr>
              <a:buSzPct val="100000"/>
              <a:buFont typeface="Arial"/>
              <a:buNone/>
            </a:pPr>
            <a:r>
              <a:rPr lang="en" sz="1800" b="0" i="0" u="none" strike="noStrike" cap="none" dirty="0">
                <a:solidFill>
                  <a:srgbClr val="595959"/>
                </a:solidFill>
                <a:latin typeface="Arial"/>
                <a:ea typeface="Arial"/>
                <a:cs typeface="Arial"/>
                <a:sym typeface="Arial"/>
              </a:rPr>
              <a:t>With Python we can just write:</a:t>
            </a:r>
            <a:endParaRPr dirty="0"/>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dirty="0">
                <a:solidFill>
                  <a:schemeClr val="dk1"/>
                </a:solidFill>
                <a:latin typeface="Arial"/>
                <a:ea typeface="Arial"/>
                <a:cs typeface="Arial"/>
                <a:sym typeface="Arial"/>
              </a:rPr>
              <a:t>myfreqs = {} # introduce a Python dictionary</a:t>
            </a:r>
            <a:endParaRPr sz="44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b="0" i="0" u="none" strike="noStrike" cap="none" dirty="0">
                <a:solidFill>
                  <a:schemeClr val="dk1"/>
                </a:solidFill>
                <a:latin typeface="Arial"/>
                <a:ea typeface="Arial"/>
                <a:cs typeface="Arial"/>
                <a:sym typeface="Arial"/>
              </a:rPr>
              <a:t>myfreqs["love"] = 13 # make a mapping</a:t>
            </a:r>
            <a:endParaRPr sz="4400"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100000"/>
              <a:buFont typeface="Arial"/>
              <a:buNone/>
            </a:pPr>
            <a:r>
              <a:rPr lang="en" sz="1800" dirty="0">
                <a:solidFill>
                  <a:schemeClr val="dk1"/>
                </a:solidFill>
                <a:latin typeface="Arial"/>
                <a:ea typeface="Arial"/>
                <a:cs typeface="Arial"/>
                <a:sym typeface="Arial"/>
              </a:rPr>
              <a:t>i</a:t>
            </a:r>
            <a:r>
              <a:rPr lang="en" sz="1800" b="0" i="0" u="none" strike="noStrike" cap="none" dirty="0">
                <a:solidFill>
                  <a:schemeClr val="dk1"/>
                </a:solidFill>
                <a:latin typeface="Arial"/>
                <a:ea typeface="Arial"/>
                <a:cs typeface="Arial"/>
                <a:sym typeface="Arial"/>
              </a:rPr>
              <a:t>f "love" in myfreqs: # is there a mapping for the word?</a:t>
            </a:r>
            <a:endParaRPr dirty="0"/>
          </a:p>
          <a:p>
            <a:pPr marL="0" marR="0" lvl="0" indent="0" algn="l" rtl="0">
              <a:lnSpc>
                <a:spcPct val="114999"/>
              </a:lnSpc>
              <a:spcBef>
                <a:spcPts val="0"/>
              </a:spcBef>
              <a:spcAft>
                <a:spcPts val="0"/>
              </a:spcAft>
              <a:buClr>
                <a:schemeClr val="dk1"/>
              </a:buClr>
              <a:buSzPct val="100000"/>
              <a:buFont typeface="Arial"/>
              <a:buNone/>
            </a:pPr>
            <a:r>
              <a:rPr lang="en" sz="1800" b="0" i="0" u="none" strike="noStrike" cap="none" dirty="0">
                <a:solidFill>
                  <a:schemeClr val="dk1"/>
                </a:solidFill>
                <a:latin typeface="Arial"/>
                <a:ea typeface="Arial"/>
                <a:cs typeface="Arial"/>
                <a:sym typeface="Arial"/>
              </a:rPr>
              <a:t>    print(myfreqs["love"])</a:t>
            </a:r>
            <a:endParaRPr sz="4400" b="0" i="0" u="none" strike="noStrike" cap="none" dirty="0">
              <a:solidFill>
                <a:schemeClr val="dk1"/>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0"/>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14999"/>
              </a:lnSpc>
              <a:spcBef>
                <a:spcPts val="1199"/>
              </a:spcBef>
              <a:spcAft>
                <a:spcPts val="0"/>
              </a:spcAft>
              <a:buClr>
                <a:schemeClr val="dk1"/>
              </a:buClr>
              <a:buSzPct val="100000"/>
              <a:buFont typeface="Arial"/>
              <a:buNone/>
            </a:pPr>
            <a:endParaRPr sz="1800" b="0" i="0" u="none" strike="noStrike" cap="none" dirty="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10BC3B6DBDD2479412D4858C73CB76" ma:contentTypeVersion="7" ma:contentTypeDescription="Create a new document." ma:contentTypeScope="" ma:versionID="a0ce9d0f6b0a7b782e13c99bfdd286b2">
  <xsd:schema xmlns:xsd="http://www.w3.org/2001/XMLSchema" xmlns:xs="http://www.w3.org/2001/XMLSchema" xmlns:p="http://schemas.microsoft.com/office/2006/metadata/properties" xmlns:ns2="afe855ff-b5d5-460f-b776-b81cdefb9161" targetNamespace="http://schemas.microsoft.com/office/2006/metadata/properties" ma:root="true" ma:fieldsID="cd1145b41210f3af1707a587d21cd908" ns2:_="">
    <xsd:import namespace="afe855ff-b5d5-460f-b776-b81cdefb91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855ff-b5d5-460f-b776-b81cdefb9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0D33F3-0837-465A-B73D-6AD96F66DC1D}">
  <ds:schemaRefs>
    <ds:schemaRef ds:uri="c8f33b97-a19d-4caf-a241-2a50883037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EC38CC5-45C1-4212-8F80-E679A6356C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e855ff-b5d5-460f-b776-b81cdefb9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D972E9-C4F5-4B16-BA66-81A50F560A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1879</Words>
  <Application>Microsoft Office PowerPoint</Application>
  <PresentationFormat>On-screen Show (16:9)</PresentationFormat>
  <Paragraphs>336</Paragraphs>
  <Slides>22</Slides>
  <Notes>9</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Data and Algorithm 9</vt:lpstr>
      <vt:lpstr>Today’s main topics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functions and hash tables</vt:lpstr>
      <vt:lpstr>Hash tables</vt:lpstr>
      <vt:lpstr>Today’s main topics: cryptocurrency</vt:lpstr>
      <vt:lpstr>Python lists</vt:lpstr>
      <vt:lpstr>Python lists</vt:lpstr>
      <vt:lpstr>Python lists</vt:lpstr>
      <vt:lpstr>Python lists</vt:lpstr>
      <vt:lpstr>Python lists</vt:lpstr>
      <vt:lpstr>Python lists</vt:lpstr>
      <vt:lpstr>Python lists</vt:lpstr>
      <vt:lpstr>What next?</vt:lpstr>
      <vt:lpstr>Oct 19: Demos of a cryptocurrency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Structures/Big Data</dc:title>
  <dc:subject/>
  <dc:creator/>
  <dc:description/>
  <cp:lastModifiedBy>Marko Niinimaki</cp:lastModifiedBy>
  <cp:revision>99</cp:revision>
  <dcterms:modified xsi:type="dcterms:W3CDTF">2023-10-10T04:56:50Z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0x010100E110BC3B6DBDD2479412D4858C73CB76</vt:lpwstr>
  </property>
  <property fmtid="{D5CDD505-2E9C-101B-9397-08002B2CF9AE}" pid="3" name="Notes">
    <vt:i4>14</vt:i4>
  </property>
  <property fmtid="{D5CDD505-2E9C-101B-9397-08002B2CF9AE}" pid="4" name="PresentationFormat">
    <vt:lpwstr>On-screen Show (16:9)</vt:lpwstr>
  </property>
  <property fmtid="{D5CDD505-2E9C-101B-9397-08002B2CF9AE}" pid="5" name="Slides">
    <vt:i4>16</vt:i4>
  </property>
</Properties>
</file>