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1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j2qL35mWiEzpVyyKiEt2uB4kf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F8741-61F5-4283-921F-CF1FF8D358CE}" v="19" dt="2023-10-28T07:39:58.480"/>
  </p1510:revLst>
</p1510:revInfo>
</file>

<file path=ppt/tableStyles.xml><?xml version="1.0" encoding="utf-8"?>
<a:tblStyleLst xmlns:a="http://schemas.openxmlformats.org/drawingml/2006/main" def="{144BF9D3-DAD7-466E-9A64-3A4DEC5B393C}">
  <a:tblStyle styleId="{144BF9D3-DAD7-466E-9A64-3A4DEC5B393C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C"/>
          </a:solidFill>
        </a:fill>
      </a:tcStyle>
    </a:wholeTbl>
    <a:band1H>
      <a:tcTxStyle/>
      <a:tcStyle>
        <a:tcBdr/>
        <a:fill>
          <a:solidFill>
            <a:srgbClr val="CCE0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0F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Niinimaki" userId="S::marko.n@chula.ac.th::ab6f4332-a5c8-47a0-b00f-a2f262e28e4b" providerId="AD" clId="Web-{71AF8741-61F5-4283-921F-CF1FF8D358CE}"/>
    <pc:docChg chg="modSld">
      <pc:chgData name="Marko Niinimaki" userId="S::marko.n@chula.ac.th::ab6f4332-a5c8-47a0-b00f-a2f262e28e4b" providerId="AD" clId="Web-{71AF8741-61F5-4283-921F-CF1FF8D358CE}" dt="2023-10-28T07:39:58.480" v="3" actId="20577"/>
      <pc:docMkLst>
        <pc:docMk/>
      </pc:docMkLst>
      <pc:sldChg chg="modSp">
        <pc:chgData name="Marko Niinimaki" userId="S::marko.n@chula.ac.th::ab6f4332-a5c8-47a0-b00f-a2f262e28e4b" providerId="AD" clId="Web-{71AF8741-61F5-4283-921F-CF1FF8D358CE}" dt="2023-10-28T07:33:20.731" v="1"/>
        <pc:sldMkLst>
          <pc:docMk/>
          <pc:sldMk cId="0" sldId="262"/>
        </pc:sldMkLst>
        <pc:graphicFrameChg chg="mod modGraphic">
          <ac:chgData name="Marko Niinimaki" userId="S::marko.n@chula.ac.th::ab6f4332-a5c8-47a0-b00f-a2f262e28e4b" providerId="AD" clId="Web-{71AF8741-61F5-4283-921F-CF1FF8D358CE}" dt="2023-10-28T07:33:20.731" v="1"/>
          <ac:graphicFrameMkLst>
            <pc:docMk/>
            <pc:sldMk cId="0" sldId="262"/>
            <ac:graphicFrameMk id="178" creationId="{00000000-0000-0000-0000-000000000000}"/>
          </ac:graphicFrameMkLst>
        </pc:graphicFrameChg>
      </pc:sldChg>
      <pc:sldChg chg="modSp">
        <pc:chgData name="Marko Niinimaki" userId="S::marko.n@chula.ac.th::ab6f4332-a5c8-47a0-b00f-a2f262e28e4b" providerId="AD" clId="Web-{71AF8741-61F5-4283-921F-CF1FF8D358CE}" dt="2023-10-28T07:39:58.480" v="3" actId="20577"/>
        <pc:sldMkLst>
          <pc:docMk/>
          <pc:sldMk cId="0" sldId="265"/>
        </pc:sldMkLst>
        <pc:spChg chg="mod">
          <ac:chgData name="Marko Niinimaki" userId="S::marko.n@chula.ac.th::ab6f4332-a5c8-47a0-b00f-a2f262e28e4b" providerId="AD" clId="Web-{71AF8741-61F5-4283-921F-CF1FF8D358CE}" dt="2023-10-28T07:39:58.480" v="3" actId="20577"/>
          <ac:spMkLst>
            <pc:docMk/>
            <pc:sldMk cId="0" sldId="265"/>
            <ac:spMk id="19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1b8512a96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91b8512a9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1b8512a96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91b8512a9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1b8512a96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91b8512a9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1b8512a96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91b8512a9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1b8512a9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91b8512a96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PUBLICATIONS where pid=27327;</a:t>
            </a:r>
            <a:endParaRPr/>
          </a:p>
        </p:txBody>
      </p:sp>
      <p:sp>
        <p:nvSpPr>
          <p:cNvPr id="222" name="Google Shape;222;g291b8512a96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1b8512a96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91b8512a9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d1fbc311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28d1fbc311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2a61152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92a61152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1b8512a9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91b8512a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ff74d59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4ff74d59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ff74d591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4ff74d59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1b8512a9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91b8512a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1b8512a9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91b8512a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1b8512a96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91b8512a9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41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2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>
                <a:solidFill>
                  <a:srgbClr val="000000"/>
                </a:solidFill>
              </a:rPr>
              <a:t>Data and Algorithm 12</a:t>
            </a:r>
            <a:endParaRPr sz="5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311760" y="28342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Chulalongkorn University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School of Integrated Innovation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Fall </a:t>
            </a:r>
            <a:r>
              <a:rPr lang="en">
                <a:solidFill>
                  <a:srgbClr val="595959"/>
                </a:solidFill>
              </a:rPr>
              <a:t>2023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Marko Niinimaki Marko.N@chula.ac.th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1b8512a96_0_24"/>
          <p:cNvSpPr txBox="1">
            <a:spLocks noGrp="1"/>
          </p:cNvSpPr>
          <p:nvPr>
            <p:ph type="title"/>
          </p:nvPr>
        </p:nvSpPr>
        <p:spPr>
          <a:xfrm>
            <a:off x="233820" y="333720"/>
            <a:ext cx="6390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Design again</a:t>
            </a:r>
            <a:endParaRPr/>
          </a:p>
        </p:txBody>
      </p:sp>
      <p:sp>
        <p:nvSpPr>
          <p:cNvPr id="197" name="Google Shape;197;g291b8512a96_0_24"/>
          <p:cNvSpPr txBox="1">
            <a:spLocks noGrp="1"/>
          </p:cNvSpPr>
          <p:nvPr>
            <p:ph type="body" idx="1"/>
          </p:nvPr>
        </p:nvSpPr>
        <p:spPr>
          <a:xfrm>
            <a:off x="716396" y="1383510"/>
            <a:ext cx="7924800" cy="3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3571"/>
              <a:buNone/>
            </a:pPr>
            <a:r>
              <a:rPr lang="en" dirty="0"/>
              <a:t>PUBLICATIONS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 lang="en"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 dirty="0"/>
              <a:t>PUBLISHERS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indent="0">
              <a:lnSpc>
                <a:spcPct val="120000"/>
              </a:lnSpc>
              <a:spcBef>
                <a:spcPts val="800"/>
              </a:spcBef>
              <a:buSzPct val="53571"/>
              <a:buNone/>
            </a:pPr>
            <a:r>
              <a:rPr lang="en" dirty="0"/>
              <a:t>TEXTS (BODY TYPE</a:t>
            </a:r>
            <a:br>
              <a:rPr lang="en" dirty="0"/>
            </a:br>
            <a:r>
              <a:rPr lang="en" dirty="0"/>
              <a:t>IS TEXT) .. 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 dirty="0"/>
              <a:t>OR MEDIUMTEXT</a:t>
            </a:r>
            <a:endParaRPr dirty="0"/>
          </a:p>
        </p:txBody>
      </p:sp>
      <p:graphicFrame>
        <p:nvGraphicFramePr>
          <p:cNvPr id="198" name="Google Shape;198;g291b8512a96_0_24"/>
          <p:cNvGraphicFramePr/>
          <p:nvPr/>
        </p:nvGraphicFramePr>
        <p:xfrm>
          <a:off x="2477085" y="1404139"/>
          <a:ext cx="6164125" cy="1272600"/>
        </p:xfrm>
        <a:graphic>
          <a:graphicData uri="http://schemas.openxmlformats.org/drawingml/2006/table">
            <a:tbl>
              <a:tblPr firstRow="1" bandRow="1">
                <a:noFill/>
                <a:tableStyleId>{144BF9D3-DAD7-466E-9A64-3A4DEC5B393C}</a:tableStyleId>
              </a:tblPr>
              <a:tblGrid>
                <a:gridCol w="99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TITLE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ISBN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PUBDATE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URL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Jane Austen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Pride and Prejudice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2006-10-17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O. Henry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The Gift of the Magi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2011-12-11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9" name="Google Shape;199;g291b8512a96_0_24"/>
          <p:cNvGraphicFramePr/>
          <p:nvPr/>
        </p:nvGraphicFramePr>
        <p:xfrm>
          <a:off x="2477085" y="3195772"/>
          <a:ext cx="3814000" cy="845880"/>
        </p:xfrm>
        <a:graphic>
          <a:graphicData uri="http://schemas.openxmlformats.org/drawingml/2006/table">
            <a:tbl>
              <a:tblPr firstRow="1" bandRow="1">
                <a:noFill/>
                <a:tableStyleId>{144BF9D3-DAD7-466E-9A64-3A4DEC5B393C}</a:tableStyleId>
              </a:tblPr>
              <a:tblGrid>
                <a:gridCol w="19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NAME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PUBID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Project Gutenberg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Project Gutenberg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0" name="Google Shape;200;g291b8512a96_0_24"/>
          <p:cNvGraphicFramePr/>
          <p:nvPr/>
        </p:nvGraphicFramePr>
        <p:xfrm>
          <a:off x="2920569" y="4169608"/>
          <a:ext cx="3814000" cy="845880"/>
        </p:xfrm>
        <a:graphic>
          <a:graphicData uri="http://schemas.openxmlformats.org/drawingml/2006/table">
            <a:tbl>
              <a:tblPr firstRow="1" bandRow="1">
                <a:noFill/>
                <a:tableStyleId>{144BF9D3-DAD7-466E-9A64-3A4DEC5B393C}</a:tableStyleId>
              </a:tblPr>
              <a:tblGrid>
                <a:gridCol w="19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BODY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PUBID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cap="none"/>
                        <a:t>Chapter 1 It is a truth..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 cap="none"/>
                        <a:t>One dollar and..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1b8512a96_0_33"/>
          <p:cNvSpPr txBox="1">
            <a:spLocks noGrp="1"/>
          </p:cNvSpPr>
          <p:nvPr>
            <p:ph type="title"/>
          </p:nvPr>
        </p:nvSpPr>
        <p:spPr>
          <a:xfrm>
            <a:off x="233826" y="333726"/>
            <a:ext cx="825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A Searchable Text Field/Table 1/4</a:t>
            </a:r>
            <a:endParaRPr/>
          </a:p>
        </p:txBody>
      </p:sp>
      <p:sp>
        <p:nvSpPr>
          <p:cNvPr id="206" name="Google Shape;206;g291b8512a96_0_33"/>
          <p:cNvSpPr txBox="1">
            <a:spLocks noGrp="1"/>
          </p:cNvSpPr>
          <p:nvPr>
            <p:ph type="body" idx="1"/>
          </p:nvPr>
        </p:nvSpPr>
        <p:spPr>
          <a:xfrm>
            <a:off x="324754" y="1313782"/>
            <a:ext cx="8364300" cy="3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3571"/>
              <a:buNone/>
            </a:pPr>
            <a:r>
              <a:rPr lang="en"/>
              <a:t>//NOTE: YOU NEED TO REPLACE SINGLE QUOTES BY \’ IN THE TEXT CONTENTS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 CREATE TABLE PUBLICATIONS(PID INTEGER, AUTHOR VARCHAR(100), TITLE VARCHAR(100), PUBDATE DATE, ISBN VARCHAR(14), URL VARCHAR(100), PRIMARY KEY(PID));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CREATE TABLE TEXTS (BODY MEDIUMTEXT, FULLTEXT(BODY), PUBID INTEGER, FOREIGN KEY(PUBID) REFERENCES PUBLICATIONS(PID));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INSERT INTO PUBLICATIONS VALUES (1,”Jane Austen”, ”PRIDE AND PREJUDICE”,2006-10-17,NULL, NULL);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INSERT INTO PUBLICATIONS VALUES (2,”O. Henry”, ”THE GIFT OF THE MAGI”,2011-12-11,NULL,NULL);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INSERT INTO TEXTS VALUES (‘’</a:t>
            </a:r>
            <a:r>
              <a:rPr lang="en" cap="none"/>
              <a:t>’Chapter 1 It is a truth universally acknowledged, that a single man.</a:t>
            </a:r>
            <a:r>
              <a:rPr lang="en"/>
              <a:t>.’’’,1);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INSERT INTO TEXTS VALUES (</a:t>
            </a:r>
            <a:r>
              <a:rPr lang="en" cap="none"/>
              <a:t>‘’’One dollar and eighty-seven cents..’’’,2);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Test: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SELECT PUBID FROM TEXTS WHERE MATCH(BODY) AGAINST('</a:t>
            </a:r>
            <a:r>
              <a:rPr lang="en" cap="none"/>
              <a:t>acknowledged</a:t>
            </a:r>
            <a:r>
              <a:rPr lang="en"/>
              <a:t>');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1b8512a96_0_38"/>
          <p:cNvSpPr txBox="1">
            <a:spLocks noGrp="1"/>
          </p:cNvSpPr>
          <p:nvPr>
            <p:ph type="title"/>
          </p:nvPr>
        </p:nvSpPr>
        <p:spPr>
          <a:xfrm>
            <a:off x="244751" y="344652"/>
            <a:ext cx="8295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A Searchable Text Field/Table 2/4</a:t>
            </a:r>
            <a:endParaRPr/>
          </a:p>
        </p:txBody>
      </p:sp>
      <p:sp>
        <p:nvSpPr>
          <p:cNvPr id="212" name="Google Shape;212;g291b8512a96_0_38"/>
          <p:cNvSpPr txBox="1">
            <a:spLocks noGrp="1"/>
          </p:cNvSpPr>
          <p:nvPr>
            <p:ph type="body" idx="1"/>
          </p:nvPr>
        </p:nvSpPr>
        <p:spPr>
          <a:xfrm>
            <a:off x="685331" y="1610727"/>
            <a:ext cx="7773300" cy="3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3571"/>
              <a:buNone/>
            </a:pPr>
            <a:r>
              <a:rPr lang="en"/>
              <a:t>HOW MANY TIMES DOES WORD “LOVE” APPEAR IN THE GIFT OF THE MAGI? 3 TIMES.</a:t>
            </a:r>
            <a:endParaRPr cap="none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SELECT LOCATE("LOVE", BODY) FROM TEXTS WHERE PUBID=2;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5503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SELECT LOCATE("LOVE", BODY, 5504) FROM TEXTS WHERE PUBID=2;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6708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SELECT LOCATE("LOVE", BODY, 6709) FROM TEXTS WHERE PUBID=2;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8158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SELECT LOCATE("LOVE", BODY, 8159) FROM TEXTS WHERE PUBID=2;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0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1b8512a96_0_43"/>
          <p:cNvSpPr txBox="1">
            <a:spLocks noGrp="1"/>
          </p:cNvSpPr>
          <p:nvPr>
            <p:ph type="title"/>
          </p:nvPr>
        </p:nvSpPr>
        <p:spPr>
          <a:xfrm>
            <a:off x="233827" y="333727"/>
            <a:ext cx="860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A Searchable Text Field/Table 3/4</a:t>
            </a:r>
            <a:endParaRPr/>
          </a:p>
        </p:txBody>
      </p:sp>
      <p:sp>
        <p:nvSpPr>
          <p:cNvPr id="218" name="Google Shape;218;g291b8512a96_0_43"/>
          <p:cNvSpPr txBox="1">
            <a:spLocks noGrp="1"/>
          </p:cNvSpPr>
          <p:nvPr>
            <p:ph type="body" idx="1"/>
          </p:nvPr>
        </p:nvSpPr>
        <p:spPr>
          <a:xfrm>
            <a:off x="685331" y="1610727"/>
            <a:ext cx="7773300" cy="3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3571"/>
              <a:buNone/>
            </a:pPr>
            <a:r>
              <a:rPr lang="en"/>
              <a:t>WE CAN EXTRACT THE “SNIPPET” OF ANY INSTANCE OF THE WORD (HERE: FIRST)</a:t>
            </a:r>
            <a:endParaRPr cap="none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SELECT LOCATE("LOVE", BODY) FROM TEXTS WHERE PUBID=2;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5503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SELECT SUBSTRING(BODY,5503-10,50) FROM TEXTS WHERE PUBID=2;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ADDED TO LOVE. WHICH IS ALWAYS A TREMENDOUS TASK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1b8512a96_0_48"/>
          <p:cNvSpPr txBox="1">
            <a:spLocks noGrp="1"/>
          </p:cNvSpPr>
          <p:nvPr>
            <p:ph type="title"/>
          </p:nvPr>
        </p:nvSpPr>
        <p:spPr>
          <a:xfrm>
            <a:off x="233827" y="333726"/>
            <a:ext cx="86664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A Searchable Text Field/Table 4/4</a:t>
            </a:r>
            <a:endParaRPr/>
          </a:p>
        </p:txBody>
      </p:sp>
      <p:sp>
        <p:nvSpPr>
          <p:cNvPr id="225" name="Google Shape;225;g291b8512a96_0_48"/>
          <p:cNvSpPr txBox="1">
            <a:spLocks noGrp="1"/>
          </p:cNvSpPr>
          <p:nvPr>
            <p:ph type="body" idx="1"/>
          </p:nvPr>
        </p:nvSpPr>
        <p:spPr>
          <a:xfrm>
            <a:off x="685331" y="1610727"/>
            <a:ext cx="7773300" cy="3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3571"/>
              <a:buNone/>
            </a:pPr>
            <a:r>
              <a:rPr lang="en"/>
              <a:t>MYSQL SUPPORTS A “SCORE” OPERATION: MATCH(FIELD) AGAINST(WORD) RETURNS THE SCORE OF THE WORD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SELECT PUBID, MATCH(BODY) AGAINST ('</a:t>
            </a:r>
            <a:r>
              <a:rPr lang="en" cap="none"/>
              <a:t>gift</a:t>
            </a:r>
            <a:r>
              <a:rPr lang="en"/>
              <a:t>') AS SCORE FROM TEXTS;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ID | SCORE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 1 | 0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 2 | 0.0906190574169159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1b8512a96_0_54"/>
          <p:cNvSpPr txBox="1">
            <a:spLocks noGrp="1"/>
          </p:cNvSpPr>
          <p:nvPr>
            <p:ph type="title"/>
          </p:nvPr>
        </p:nvSpPr>
        <p:spPr>
          <a:xfrm>
            <a:off x="233820" y="333720"/>
            <a:ext cx="6390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Summary/Notes</a:t>
            </a:r>
            <a:endParaRPr/>
          </a:p>
        </p:txBody>
      </p:sp>
      <p:sp>
        <p:nvSpPr>
          <p:cNvPr id="231" name="Google Shape;231;g291b8512a96_0_54"/>
          <p:cNvSpPr txBox="1">
            <a:spLocks noGrp="1"/>
          </p:cNvSpPr>
          <p:nvPr>
            <p:ph type="body" idx="1"/>
          </p:nvPr>
        </p:nvSpPr>
        <p:spPr>
          <a:xfrm>
            <a:off x="685331" y="1610727"/>
            <a:ext cx="7773300" cy="3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3571"/>
              <a:buNone/>
            </a:pPr>
            <a:r>
              <a:rPr lang="en"/>
              <a:t>If you need a database application with (some) text search abilities, you can do it with a relational database like mysql.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The max size of a text field is ~2 million char.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There are specialized text indexing/searching software packages like Lucene. They are useful if you need to import/extract/parse text from pdf or html files.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r>
              <a:rPr lang="en"/>
              <a:t>WordPress uses MySQL as a database and has decent text search functions but its search/retrieval mainly is about WordPress posts/articles.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1fbc311c_0_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main topics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8d1fbc311c_0_22"/>
          <p:cNvSpPr txBox="1">
            <a:spLocks noGrp="1"/>
          </p:cNvSpPr>
          <p:nvPr>
            <p:ph type="body" idx="1"/>
          </p:nvPr>
        </p:nvSpPr>
        <p:spPr>
          <a:xfrm>
            <a:off x="311760" y="882785"/>
            <a:ext cx="8595600" cy="41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Where is data? In programs/files/databases/blockchains/</a:t>
            </a:r>
            <a:r>
              <a:rPr lang="en" sz="1800" i="0" u="none" strike="noStrike" cap="none">
                <a:solidFill>
                  <a:srgbClr val="595959"/>
                </a:solidFill>
              </a:rPr>
              <a:t>the web</a:t>
            </a:r>
            <a:r>
              <a:rPr lang="en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/the cloud.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last week: </a:t>
            </a:r>
            <a:r>
              <a:rPr lang="en" sz="1800">
                <a:solidFill>
                  <a:srgbClr val="000000"/>
                </a:solidFill>
              </a:rPr>
              <a:t>IaaS/PaaS/SaaS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How does text search work?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Building a web application that searches documents “your own Google”.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2a61152b4_0_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"Cloud service models"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292a61152b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760"/>
            <a:ext cx="5499001" cy="382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92a61152b4_0_0"/>
          <p:cNvSpPr txBox="1"/>
          <p:nvPr/>
        </p:nvSpPr>
        <p:spPr>
          <a:xfrm>
            <a:off x="5525725" y="316700"/>
            <a:ext cx="3516300" cy="47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as an example.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get a virtual machine from a cloud provider like Amazon AWS or Google Cloud. You install and configure WordPress yourself: IaaS.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get a ready-made WordPress installation from WordPress.com or another hosting service like GoDaddy: SaaS.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use WordPress as an API and write applications that use the API in the cloud: PaaS.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virtual machine?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1b8512a96_0_0"/>
          <p:cNvSpPr txBox="1">
            <a:spLocks noGrp="1"/>
          </p:cNvSpPr>
          <p:nvPr>
            <p:ph type="title"/>
          </p:nvPr>
        </p:nvSpPr>
        <p:spPr>
          <a:xfrm>
            <a:off x="233820" y="333720"/>
            <a:ext cx="6390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Text fields</a:t>
            </a:r>
            <a:endParaRPr/>
          </a:p>
        </p:txBody>
      </p:sp>
      <p:sp>
        <p:nvSpPr>
          <p:cNvPr id="157" name="Google Shape;157;g291b8512a96_0_0"/>
          <p:cNvSpPr txBox="1">
            <a:spLocks noGrp="1"/>
          </p:cNvSpPr>
          <p:nvPr>
            <p:ph type="body" idx="1"/>
          </p:nvPr>
        </p:nvSpPr>
        <p:spPr>
          <a:xfrm>
            <a:off x="412325" y="1076850"/>
            <a:ext cx="86079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10000"/>
          </a:bodyPr>
          <a:lstStyle/>
          <a:p>
            <a:pPr marL="177800" lvl="0" indent="-1428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3571"/>
              <a:buChar char="•"/>
            </a:pPr>
            <a:r>
              <a:rPr lang="en"/>
              <a:t>Relational databases are very good for data management as far as the data is “atomic”, field-based and conforms to traditional types (integer, char,..)</a:t>
            </a:r>
            <a:endParaRPr/>
          </a:p>
          <a:p>
            <a:pPr marL="177800" lvl="0" indent="-14287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Char char="•"/>
            </a:pPr>
            <a:r>
              <a:rPr lang="en"/>
              <a:t>This could be “metadata” like bibliography records (picture copyright Indiana city library)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g291b8512a96_0_0" descr="A close up of a piece of pap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2044" y="2926151"/>
            <a:ext cx="3941952" cy="221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91b8512a96_0_0"/>
          <p:cNvSpPr txBox="1"/>
          <p:nvPr/>
        </p:nvSpPr>
        <p:spPr>
          <a:xfrm>
            <a:off x="666150" y="3046775"/>
            <a:ext cx="42591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01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</a:pPr>
            <a:r>
              <a:rPr lang="en" sz="1700">
                <a:solidFill>
                  <a:schemeClr val="dk1"/>
                </a:solidFill>
              </a:rPr>
              <a:t>The following slides show a simple table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design for such metadata (for serious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designs there is a standard called MARC).</a:t>
            </a:r>
            <a:endParaRPr sz="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ff74d5916_0_0"/>
          <p:cNvSpPr txBox="1">
            <a:spLocks noGrp="1"/>
          </p:cNvSpPr>
          <p:nvPr>
            <p:ph type="title"/>
          </p:nvPr>
        </p:nvSpPr>
        <p:spPr>
          <a:xfrm>
            <a:off x="233826" y="333726"/>
            <a:ext cx="8295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Information retrieval 1/2</a:t>
            </a:r>
            <a:endParaRPr/>
          </a:p>
        </p:txBody>
      </p:sp>
      <p:sp>
        <p:nvSpPr>
          <p:cNvPr id="165" name="Google Shape;165;g24ff74d5916_0_0"/>
          <p:cNvSpPr txBox="1">
            <a:spLocks noGrp="1"/>
          </p:cNvSpPr>
          <p:nvPr>
            <p:ph type="body" idx="1"/>
          </p:nvPr>
        </p:nvSpPr>
        <p:spPr>
          <a:xfrm>
            <a:off x="685331" y="1500999"/>
            <a:ext cx="7773300" cy="3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2032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Background theory G. Salton.</a:t>
            </a:r>
            <a:endParaRPr sz="2000"/>
          </a:p>
          <a:p>
            <a:pPr marL="177800" lvl="0" indent="-2032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Precision = Total number of documents retrieved that are relevant/Total number of documents that are retrieved. Recall = Total number of documents retrieved that are relevant/Total number of relevant documents in the database.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177800" lvl="0" indent="-2032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2000"/>
              <a:buChar char="•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What is “relevant”. In this case simply: the document has the word(s) that we use in the query.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177800" lvl="0" indent="-2032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2000"/>
              <a:buChar char="•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“More relevant”: the words appear often in the document, considering the total number of words in the document.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ff74d5916_0_6"/>
          <p:cNvSpPr txBox="1">
            <a:spLocks noGrp="1"/>
          </p:cNvSpPr>
          <p:nvPr>
            <p:ph type="title"/>
          </p:nvPr>
        </p:nvSpPr>
        <p:spPr>
          <a:xfrm>
            <a:off x="233826" y="333726"/>
            <a:ext cx="8295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Information retrieval 2/2</a:t>
            </a:r>
            <a:endParaRPr/>
          </a:p>
        </p:txBody>
      </p:sp>
      <p:sp>
        <p:nvSpPr>
          <p:cNvPr id="171" name="Google Shape;171;g24ff74d5916_0_6"/>
          <p:cNvSpPr txBox="1">
            <a:spLocks noGrp="1"/>
          </p:cNvSpPr>
          <p:nvPr>
            <p:ph type="body" idx="1"/>
          </p:nvPr>
        </p:nvSpPr>
        <p:spPr>
          <a:xfrm>
            <a:off x="685325" y="895475"/>
            <a:ext cx="78435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This method is too simple because it ignores contexts like “this document is not about cats”. It would still think it’s relevant because of the word cat.</a:t>
            </a: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Store document information: For every document, build a list of the words in the document divided by the total number of words. Ignore “stop words” like “a”, “the”, “in”, “and” etc</a:t>
            </a: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Example: the chula.ac.th/en front page has (currently) 2086 words. 18 of them are “Chulalongkorn” -&gt; 18/2086 (“score”).</a:t>
            </a: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Retrieve: find the document with the highest score for the word you are searching.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1b8512a96_0_6"/>
          <p:cNvSpPr txBox="1">
            <a:spLocks noGrp="1"/>
          </p:cNvSpPr>
          <p:nvPr>
            <p:ph type="title"/>
          </p:nvPr>
        </p:nvSpPr>
        <p:spPr>
          <a:xfrm>
            <a:off x="233820" y="333720"/>
            <a:ext cx="6390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77" name="Google Shape;177;g291b8512a96_0_6"/>
          <p:cNvSpPr txBox="1">
            <a:spLocks noGrp="1"/>
          </p:cNvSpPr>
          <p:nvPr>
            <p:ph type="body" idx="1"/>
          </p:nvPr>
        </p:nvSpPr>
        <p:spPr>
          <a:xfrm>
            <a:off x="565206" y="912361"/>
            <a:ext cx="7773000" cy="25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513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84"/>
              <a:buChar char="•"/>
            </a:pPr>
            <a:r>
              <a:rPr lang="en" sz="2483"/>
              <a:t>All publications have an id, title, maybe an isbn, publication date, download url, authors. publishers in separate tables</a:t>
            </a:r>
            <a:endParaRPr sz="2483"/>
          </a:p>
          <a:p>
            <a:pPr marL="177800" lvl="0" indent="-762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graphicFrame>
        <p:nvGraphicFramePr>
          <p:cNvPr id="178" name="Google Shape;178;g291b8512a96_0_6"/>
          <p:cNvGraphicFramePr/>
          <p:nvPr>
            <p:extLst>
              <p:ext uri="{D42A27DB-BD31-4B8C-83A1-F6EECF244321}">
                <p14:modId xmlns:p14="http://schemas.microsoft.com/office/powerpoint/2010/main" val="980245069"/>
              </p:ext>
            </p:extLst>
          </p:nvPr>
        </p:nvGraphicFramePr>
        <p:xfrm>
          <a:off x="684861" y="2420002"/>
          <a:ext cx="7653350" cy="1030310"/>
        </p:xfrm>
        <a:graphic>
          <a:graphicData uri="http://schemas.openxmlformats.org/drawingml/2006/table">
            <a:tbl>
              <a:tblPr firstRow="1" bandRow="1">
                <a:noFill/>
                <a:tableStyleId>{144BF9D3-DAD7-466E-9A64-3A4DEC5B393C}</a:tableStyleId>
              </a:tblPr>
              <a:tblGrid>
                <a:gridCol w="12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PID</a:t>
                      </a:r>
                      <a:endParaRPr sz="1400" u="none" strike="noStrike" cap="none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AUTHOR</a:t>
                      </a:r>
                      <a:endParaRPr sz="14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TITLE</a:t>
                      </a:r>
                      <a:endParaRPr sz="14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ISBN</a:t>
                      </a:r>
                      <a:endParaRPr sz="14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PUBDATE</a:t>
                      </a:r>
                      <a:endParaRPr sz="14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URL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Jane Austen</a:t>
                      </a:r>
                      <a:endParaRPr sz="14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Pride and Prejudice</a:t>
                      </a:r>
                      <a:endParaRPr sz="14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2006-10-17</a:t>
                      </a:r>
                      <a:endParaRPr sz="14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O. Henry</a:t>
                      </a:r>
                      <a:endParaRPr sz="14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The Gift of the Magi</a:t>
                      </a:r>
                      <a:endParaRPr sz="14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2011-12-11</a:t>
                      </a:r>
                      <a:endParaRPr sz="14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Google Shape;179;g291b8512a96_0_6"/>
          <p:cNvGraphicFramePr/>
          <p:nvPr/>
        </p:nvGraphicFramePr>
        <p:xfrm>
          <a:off x="4644214" y="3630009"/>
          <a:ext cx="3814000" cy="845880"/>
        </p:xfrm>
        <a:graphic>
          <a:graphicData uri="http://schemas.openxmlformats.org/drawingml/2006/table">
            <a:tbl>
              <a:tblPr firstRow="1" bandRow="1">
                <a:noFill/>
                <a:tableStyleId>{144BF9D3-DAD7-466E-9A64-3A4DEC5B393C}</a:tableStyleId>
              </a:tblPr>
              <a:tblGrid>
                <a:gridCol w="19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NAME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PUBID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Project Gutenberg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Project Gutenberg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1b8512a96_0_14"/>
          <p:cNvSpPr txBox="1">
            <a:spLocks noGrp="1"/>
          </p:cNvSpPr>
          <p:nvPr>
            <p:ph type="title"/>
          </p:nvPr>
        </p:nvSpPr>
        <p:spPr>
          <a:xfrm>
            <a:off x="233820" y="333720"/>
            <a:ext cx="6390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85" name="Google Shape;185;g291b8512a96_0_14"/>
          <p:cNvSpPr txBox="1">
            <a:spLocks noGrp="1"/>
          </p:cNvSpPr>
          <p:nvPr>
            <p:ph type="body" idx="1"/>
          </p:nvPr>
        </p:nvSpPr>
        <p:spPr>
          <a:xfrm>
            <a:off x="685331" y="1500999"/>
            <a:ext cx="7773300" cy="3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10000"/>
          </a:bodyPr>
          <a:lstStyle/>
          <a:p>
            <a:pPr marL="177800" lvl="0" indent="-1428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3571"/>
              <a:buChar char="•"/>
            </a:pPr>
            <a:r>
              <a:rPr lang="en"/>
              <a:t>We could store the text of Pride and prejudice into 1.txt, the Gift of the magi into 2.txt and manage them separately (not with sql).</a:t>
            </a:r>
            <a:endParaRPr/>
          </a:p>
          <a:p>
            <a:pPr marL="177800" lvl="0" indent="-14287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Char char="•"/>
            </a:pPr>
            <a:r>
              <a:rPr lang="en"/>
              <a:t>But for many applications a full text search is needed. even standard sql has ‘like’ operator: select &lt;fields&gt; from &lt;tables&gt; where column like ‘%word%’;</a:t>
            </a:r>
            <a:endParaRPr/>
          </a:p>
          <a:p>
            <a:pPr marL="177800" lvl="0" indent="-14287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Char char="•"/>
            </a:pPr>
            <a:r>
              <a:rPr lang="en"/>
              <a:t>For many practical purposes this is insufficient. “column like ‘%word%’” returns true/false. we are often interested how many times the word appears proportional to the total number of words in the text (“score”).</a:t>
            </a:r>
            <a:endParaRPr/>
          </a:p>
          <a:p>
            <a:pPr marL="177800" lvl="0" indent="-762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1b8512a96_0_19"/>
          <p:cNvSpPr txBox="1">
            <a:spLocks noGrp="1"/>
          </p:cNvSpPr>
          <p:nvPr>
            <p:ph type="title"/>
          </p:nvPr>
        </p:nvSpPr>
        <p:spPr>
          <a:xfrm>
            <a:off x="233826" y="333726"/>
            <a:ext cx="8295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363"/>
              <a:buFont typeface="Twentieth Century"/>
              <a:buNone/>
            </a:pPr>
            <a:r>
              <a:rPr lang="en"/>
              <a:t>Text fields in a relational database</a:t>
            </a:r>
            <a:endParaRPr/>
          </a:p>
        </p:txBody>
      </p:sp>
      <p:sp>
        <p:nvSpPr>
          <p:cNvPr id="191" name="Google Shape;191;g291b8512a96_0_19"/>
          <p:cNvSpPr txBox="1">
            <a:spLocks noGrp="1"/>
          </p:cNvSpPr>
          <p:nvPr>
            <p:ph type="body" idx="1"/>
          </p:nvPr>
        </p:nvSpPr>
        <p:spPr>
          <a:xfrm>
            <a:off x="685331" y="1500999"/>
            <a:ext cx="7773300" cy="3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lvl="0" indent="-16430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3571"/>
              <a:buChar char="•"/>
            </a:pPr>
            <a:r>
              <a:rPr lang="en"/>
              <a:t>Many rel.dbms’s support the text data type and allow “unconventional” search operations to text fields.</a:t>
            </a:r>
            <a:endParaRPr/>
          </a:p>
          <a:p>
            <a:pPr marL="177800" lvl="0" indent="-16430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Char char="•"/>
            </a:pPr>
            <a:r>
              <a:rPr lang="en"/>
              <a:t>Warning: this (probably) breaks the semantics of the relational model/relational algebra.</a:t>
            </a:r>
            <a:endParaRPr/>
          </a:p>
          <a:p>
            <a:pPr marL="177800" lvl="0" indent="-16430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Char char="•"/>
            </a:pPr>
            <a:r>
              <a:rPr lang="en"/>
              <a:t>But we’ll get the ability to express queries: list documents by author a, order by “score” of word w.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53571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0BC3B6DBDD2479412D4858C73CB76" ma:contentTypeVersion="7" ma:contentTypeDescription="Create a new document." ma:contentTypeScope="" ma:versionID="a0ce9d0f6b0a7b782e13c99bfdd286b2">
  <xsd:schema xmlns:xsd="http://www.w3.org/2001/XMLSchema" xmlns:xs="http://www.w3.org/2001/XMLSchema" xmlns:p="http://schemas.microsoft.com/office/2006/metadata/properties" xmlns:ns2="afe855ff-b5d5-460f-b776-b81cdefb9161" targetNamespace="http://schemas.microsoft.com/office/2006/metadata/properties" ma:root="true" ma:fieldsID="cd1145b41210f3af1707a587d21cd908" ns2:_="">
    <xsd:import namespace="afe855ff-b5d5-460f-b776-b81cdefb9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855ff-b5d5-460f-b776-b81cdefb9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E7A1F3-50BC-40A5-977C-FA2BE45F7A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82903E-2251-4C37-8A1A-FECF84F7AE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595B38-BE85-41B6-9554-B4A1316DC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e855ff-b5d5-460f-b776-b81cdefb9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Data and Algorithm 12</vt:lpstr>
      <vt:lpstr>Today’s main topics</vt:lpstr>
      <vt:lpstr>"Cloud service models"</vt:lpstr>
      <vt:lpstr>Text fields</vt:lpstr>
      <vt:lpstr>Information retrieval 1/2</vt:lpstr>
      <vt:lpstr>Information retrieval 2/2</vt:lpstr>
      <vt:lpstr>Database design</vt:lpstr>
      <vt:lpstr>Contents</vt:lpstr>
      <vt:lpstr>Text fields in a relational database</vt:lpstr>
      <vt:lpstr>Design again</vt:lpstr>
      <vt:lpstr>A Searchable Text Field/Table 1/4</vt:lpstr>
      <vt:lpstr>A Searchable Text Field/Table 2/4</vt:lpstr>
      <vt:lpstr>A Searchable Text Field/Table 3/4</vt:lpstr>
      <vt:lpstr>A Searchable Text Field/Table 4/4</vt:lpstr>
      <vt:lpstr>Summary/Notes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Algorithm 12</dc:title>
  <cp:revision>4</cp:revision>
  <dcterms:modified xsi:type="dcterms:W3CDTF">2023-10-28T07:39:59Z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0x010100E110BC3B6DBDD2479412D4858C73CB76</vt:lpwstr>
  </property>
  <property fmtid="{D5CDD505-2E9C-101B-9397-08002B2CF9AE}" pid="3" name="Notes">
    <vt:i4>14</vt:i4>
  </property>
  <property fmtid="{D5CDD505-2E9C-101B-9397-08002B2CF9AE}" pid="4" name="PresentationFormat">
    <vt:lpwstr>On-screen Show (16:9)</vt:lpwstr>
  </property>
  <property fmtid="{D5CDD505-2E9C-101B-9397-08002B2CF9AE}" pid="5" name="Slides">
    <vt:i4>16</vt:i4>
  </property>
</Properties>
</file>