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61" r:id="rId5"/>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
      <p:font typeface="Sarabun" panose="020B0604020202020204" charset="-34"/>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wcOkERe3n/AufBwV3YtG58NKHC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B167-E503-4D15-881B-AFBE4C111733}" v="110" dt="2023-11-14T03:12:35.254"/>
    <p1510:client id="{B1E68E7E-6705-4E5E-829E-FBE3A3102F15}" v="5" dt="2023-11-14T08:33:42.615"/>
  </p1510:revLst>
</p1510:revInfo>
</file>

<file path=ppt/tableStyles.xml><?xml version="1.0" encoding="utf-8"?>
<a:tblStyleLst xmlns:a="http://schemas.openxmlformats.org/drawingml/2006/main" def="{4D0B0815-B93B-429D-9C1B-28F325C9366E}">
  <a:tblStyle styleId="{4D0B0815-B93B-429D-9C1B-28F325C9366E}"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7.fntdata"/><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font" Target="fonts/font2.fntdata"/><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o Niinimaki" userId="S::marko.n@chula.ac.th::ab6f4332-a5c8-47a0-b00f-a2f262e28e4b" providerId="AD" clId="Web-{1AF5B167-E503-4D15-881B-AFBE4C111733}"/>
    <pc:docChg chg="modSld">
      <pc:chgData name="Marko Niinimaki" userId="S::marko.n@chula.ac.th::ab6f4332-a5c8-47a0-b00f-a2f262e28e4b" providerId="AD" clId="Web-{1AF5B167-E503-4D15-881B-AFBE4C111733}" dt="2023-11-14T03:12:35.254" v="70" actId="14100"/>
      <pc:docMkLst>
        <pc:docMk/>
      </pc:docMkLst>
      <pc:sldChg chg="addSp modSp">
        <pc:chgData name="Marko Niinimaki" userId="S::marko.n@chula.ac.th::ab6f4332-a5c8-47a0-b00f-a2f262e28e4b" providerId="AD" clId="Web-{1AF5B167-E503-4D15-881B-AFBE4C111733}" dt="2023-11-14T01:53:13.728" v="39" actId="20577"/>
        <pc:sldMkLst>
          <pc:docMk/>
          <pc:sldMk cId="0" sldId="257"/>
        </pc:sldMkLst>
        <pc:spChg chg="add mod">
          <ac:chgData name="Marko Niinimaki" userId="S::marko.n@chula.ac.th::ab6f4332-a5c8-47a0-b00f-a2f262e28e4b" providerId="AD" clId="Web-{1AF5B167-E503-4D15-881B-AFBE4C111733}" dt="2023-11-14T01:53:13.728" v="39" actId="20577"/>
          <ac:spMkLst>
            <pc:docMk/>
            <pc:sldMk cId="0" sldId="257"/>
            <ac:spMk id="2" creationId="{CF4C0A92-3C49-1E0B-8039-A6062991F508}"/>
          </ac:spMkLst>
        </pc:spChg>
      </pc:sldChg>
      <pc:sldChg chg="modSp">
        <pc:chgData name="Marko Niinimaki" userId="S::marko.n@chula.ac.th::ab6f4332-a5c8-47a0-b00f-a2f262e28e4b" providerId="AD" clId="Web-{1AF5B167-E503-4D15-881B-AFBE4C111733}" dt="2023-11-14T02:30:55.269" v="68" actId="20577"/>
        <pc:sldMkLst>
          <pc:docMk/>
          <pc:sldMk cId="0" sldId="258"/>
        </pc:sldMkLst>
        <pc:spChg chg="mod">
          <ac:chgData name="Marko Niinimaki" userId="S::marko.n@chula.ac.th::ab6f4332-a5c8-47a0-b00f-a2f262e28e4b" providerId="AD" clId="Web-{1AF5B167-E503-4D15-881B-AFBE4C111733}" dt="2023-11-14T02:30:55.269" v="68" actId="20577"/>
          <ac:spMkLst>
            <pc:docMk/>
            <pc:sldMk cId="0" sldId="258"/>
            <ac:spMk id="150" creationId="{00000000-0000-0000-0000-000000000000}"/>
          </ac:spMkLst>
        </pc:spChg>
      </pc:sldChg>
      <pc:sldChg chg="modSp">
        <pc:chgData name="Marko Niinimaki" userId="S::marko.n@chula.ac.th::ab6f4332-a5c8-47a0-b00f-a2f262e28e4b" providerId="AD" clId="Web-{1AF5B167-E503-4D15-881B-AFBE4C111733}" dt="2023-11-14T03:12:35.254" v="70" actId="14100"/>
        <pc:sldMkLst>
          <pc:docMk/>
          <pc:sldMk cId="0" sldId="261"/>
        </pc:sldMkLst>
        <pc:picChg chg="mod">
          <ac:chgData name="Marko Niinimaki" userId="S::marko.n@chula.ac.th::ab6f4332-a5c8-47a0-b00f-a2f262e28e4b" providerId="AD" clId="Web-{1AF5B167-E503-4D15-881B-AFBE4C111733}" dt="2023-11-14T03:12:35.254" v="70" actId="14100"/>
          <ac:picMkLst>
            <pc:docMk/>
            <pc:sldMk cId="0" sldId="261"/>
            <ac:picMk id="172" creationId="{00000000-0000-0000-0000-000000000000}"/>
          </ac:picMkLst>
        </pc:picChg>
      </pc:sldChg>
    </pc:docChg>
  </pc:docChgLst>
  <pc:docChgLst>
    <pc:chgData name="Marko Niinimaki" userId="S::marko.n@chula.ac.th::ab6f4332-a5c8-47a0-b00f-a2f262e28e4b" providerId="AD" clId="Web-{B1E68E7E-6705-4E5E-829E-FBE3A3102F15}"/>
    <pc:docChg chg="modSld">
      <pc:chgData name="Marko Niinimaki" userId="S::marko.n@chula.ac.th::ab6f4332-a5c8-47a0-b00f-a2f262e28e4b" providerId="AD" clId="Web-{B1E68E7E-6705-4E5E-829E-FBE3A3102F15}" dt="2023-11-14T08:33:42.615" v="4" actId="20577"/>
      <pc:docMkLst>
        <pc:docMk/>
      </pc:docMkLst>
      <pc:sldChg chg="modSp">
        <pc:chgData name="Marko Niinimaki" userId="S::marko.n@chula.ac.th::ab6f4332-a5c8-47a0-b00f-a2f262e28e4b" providerId="AD" clId="Web-{B1E68E7E-6705-4E5E-829E-FBE3A3102F15}" dt="2023-11-14T08:33:42.615" v="4" actId="20577"/>
        <pc:sldMkLst>
          <pc:docMk/>
          <pc:sldMk cId="0" sldId="259"/>
        </pc:sldMkLst>
        <pc:spChg chg="mod">
          <ac:chgData name="Marko Niinimaki" userId="S::marko.n@chula.ac.th::ab6f4332-a5c8-47a0-b00f-a2f262e28e4b" providerId="AD" clId="Web-{B1E68E7E-6705-4E5E-829E-FBE3A3102F15}" dt="2023-11-14T08:33:42.615" v="4" actId="20577"/>
          <ac:spMkLst>
            <pc:docMk/>
            <pc:sldMk cId="0" sldId="259"/>
            <ac:spMk id="15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ta.commoncrawl.org/crawl-data/CC-MAIN-2023-40/index.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98870dbe65_0_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g298870dbe65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980e43f30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980e43f30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8d1fbc311c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g28d1fbc311c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9390975070_1_19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g29390975070_1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980e43f30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u="sng">
                <a:solidFill>
                  <a:schemeClr val="hlink"/>
                </a:solidFill>
                <a:hlinkClick r:id="rId3"/>
              </a:rPr>
              <a:t>https://data.commoncrawl.org/crawl-data/CC-MAIN-2023-40/index.html</a:t>
            </a:r>
            <a:r>
              <a:rPr lang="en"/>
              <a:t> ~100 TB compressed. May be about 1 PB uncompressed.</a:t>
            </a:r>
            <a:endParaRPr/>
          </a:p>
        </p:txBody>
      </p:sp>
      <p:sp>
        <p:nvSpPr>
          <p:cNvPr id="153" name="Google Shape;153;g2980e43f30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980e43f30b_0_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g2980e43f30b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980e43f30b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g2980e43f30b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980e43f30b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g2980e43f30b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980e43f30b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g2980e43f30b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98870dbe6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g298870dbe6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 name="Google Shape;11;p18"/>
          <p:cNvSpPr txBox="1">
            <a:spLocks noGrp="1"/>
          </p:cNvSpPr>
          <p:nvPr>
            <p:ph type="subTitle" idx="1"/>
          </p:nvPr>
        </p:nvSpPr>
        <p:spPr>
          <a:xfrm>
            <a:off x="311760" y="1152360"/>
            <a:ext cx="8520120" cy="34160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2" name="Google Shape;12;p18"/>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8"/>
        <p:cNvGrpSpPr/>
        <p:nvPr/>
      </p:nvGrpSpPr>
      <p:grpSpPr>
        <a:xfrm>
          <a:off x="0" y="0"/>
          <a:ext cx="0" cy="0"/>
          <a:chOff x="0" y="0"/>
          <a:chExt cx="0" cy="0"/>
        </a:xfrm>
      </p:grpSpPr>
      <p:sp>
        <p:nvSpPr>
          <p:cNvPr id="49" name="Google Shape;49;p29"/>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9"/>
          <p:cNvSpPr txBox="1">
            <a:spLocks noGrp="1"/>
          </p:cNvSpPr>
          <p:nvPr>
            <p:ph type="body" idx="1"/>
          </p:nvPr>
        </p:nvSpPr>
        <p:spPr>
          <a:xfrm>
            <a:off x="311760" y="1152360"/>
            <a:ext cx="852012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9"/>
          <p:cNvSpPr txBox="1">
            <a:spLocks noGrp="1"/>
          </p:cNvSpPr>
          <p:nvPr>
            <p:ph type="body" idx="2"/>
          </p:nvPr>
        </p:nvSpPr>
        <p:spPr>
          <a:xfrm>
            <a:off x="311760" y="2936880"/>
            <a:ext cx="852012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29"/>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3"/>
        <p:cNvGrpSpPr/>
        <p:nvPr/>
      </p:nvGrpSpPr>
      <p:grpSpPr>
        <a:xfrm>
          <a:off x="0" y="0"/>
          <a:ext cx="0" cy="0"/>
          <a:chOff x="0" y="0"/>
          <a:chExt cx="0" cy="0"/>
        </a:xfrm>
      </p:grpSpPr>
      <p:sp>
        <p:nvSpPr>
          <p:cNvPr id="54" name="Google Shape;54;p30"/>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0"/>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30"/>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0"/>
          <p:cNvSpPr txBox="1">
            <a:spLocks noGrp="1"/>
          </p:cNvSpPr>
          <p:nvPr>
            <p:ph type="body" idx="3"/>
          </p:nvPr>
        </p:nvSpPr>
        <p:spPr>
          <a:xfrm>
            <a:off x="311760" y="293688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0"/>
          <p:cNvSpPr txBox="1">
            <a:spLocks noGrp="1"/>
          </p:cNvSpPr>
          <p:nvPr>
            <p:ph type="body" idx="4"/>
          </p:nvPr>
        </p:nvSpPr>
        <p:spPr>
          <a:xfrm>
            <a:off x="4677840" y="293688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0"/>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0"/>
        <p:cNvGrpSpPr/>
        <p:nvPr/>
      </p:nvGrpSpPr>
      <p:grpSpPr>
        <a:xfrm>
          <a:off x="0" y="0"/>
          <a:ext cx="0" cy="0"/>
          <a:chOff x="0" y="0"/>
          <a:chExt cx="0" cy="0"/>
        </a:xfrm>
      </p:grpSpPr>
      <p:sp>
        <p:nvSpPr>
          <p:cNvPr id="61" name="Google Shape;61;p31"/>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1"/>
          <p:cNvSpPr txBox="1">
            <a:spLocks noGrp="1"/>
          </p:cNvSpPr>
          <p:nvPr>
            <p:ph type="body" idx="1"/>
          </p:nvPr>
        </p:nvSpPr>
        <p:spPr>
          <a:xfrm>
            <a:off x="311760" y="115236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1"/>
          <p:cNvSpPr txBox="1">
            <a:spLocks noGrp="1"/>
          </p:cNvSpPr>
          <p:nvPr>
            <p:ph type="body" idx="2"/>
          </p:nvPr>
        </p:nvSpPr>
        <p:spPr>
          <a:xfrm>
            <a:off x="3192480" y="115236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1"/>
          <p:cNvSpPr txBox="1">
            <a:spLocks noGrp="1"/>
          </p:cNvSpPr>
          <p:nvPr>
            <p:ph type="body" idx="3"/>
          </p:nvPr>
        </p:nvSpPr>
        <p:spPr>
          <a:xfrm>
            <a:off x="6073200" y="115236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1"/>
          <p:cNvSpPr txBox="1">
            <a:spLocks noGrp="1"/>
          </p:cNvSpPr>
          <p:nvPr>
            <p:ph type="body" idx="4"/>
          </p:nvPr>
        </p:nvSpPr>
        <p:spPr>
          <a:xfrm>
            <a:off x="311760" y="293688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1"/>
          <p:cNvSpPr txBox="1">
            <a:spLocks noGrp="1"/>
          </p:cNvSpPr>
          <p:nvPr>
            <p:ph type="body" idx="5"/>
          </p:nvPr>
        </p:nvSpPr>
        <p:spPr>
          <a:xfrm>
            <a:off x="3192480" y="293688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1"/>
          <p:cNvSpPr txBox="1">
            <a:spLocks noGrp="1"/>
          </p:cNvSpPr>
          <p:nvPr>
            <p:ph type="body" idx="6"/>
          </p:nvPr>
        </p:nvSpPr>
        <p:spPr>
          <a:xfrm>
            <a:off x="6073200" y="293688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1"/>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3"/>
        <p:cNvGrpSpPr/>
        <p:nvPr/>
      </p:nvGrpSpPr>
      <p:grpSpPr>
        <a:xfrm>
          <a:off x="0" y="0"/>
          <a:ext cx="0" cy="0"/>
          <a:chOff x="0" y="0"/>
          <a:chExt cx="0" cy="0"/>
        </a:xfrm>
      </p:grpSpPr>
      <p:sp>
        <p:nvSpPr>
          <p:cNvPr id="74" name="Google Shape;74;p20"/>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0"/>
          <p:cNvSpPr txBox="1">
            <a:spLocks noGrp="1"/>
          </p:cNvSpPr>
          <p:nvPr>
            <p:ph type="body" idx="1"/>
          </p:nvPr>
        </p:nvSpPr>
        <p:spPr>
          <a:xfrm>
            <a:off x="311760" y="1152360"/>
            <a:ext cx="852012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0"/>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7"/>
        <p:cNvGrpSpPr/>
        <p:nvPr/>
      </p:nvGrpSpPr>
      <p:grpSpPr>
        <a:xfrm>
          <a:off x="0" y="0"/>
          <a:ext cx="0" cy="0"/>
          <a:chOff x="0" y="0"/>
          <a:chExt cx="0" cy="0"/>
        </a:xfrm>
      </p:grpSpPr>
      <p:sp>
        <p:nvSpPr>
          <p:cNvPr id="78" name="Google Shape;78;p32"/>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9"/>
        <p:cNvGrpSpPr/>
        <p:nvPr/>
      </p:nvGrpSpPr>
      <p:grpSpPr>
        <a:xfrm>
          <a:off x="0" y="0"/>
          <a:ext cx="0" cy="0"/>
          <a:chOff x="0" y="0"/>
          <a:chExt cx="0" cy="0"/>
        </a:xfrm>
      </p:grpSpPr>
      <p:sp>
        <p:nvSpPr>
          <p:cNvPr id="80" name="Google Shape;80;p33"/>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3"/>
          <p:cNvSpPr txBox="1">
            <a:spLocks noGrp="1"/>
          </p:cNvSpPr>
          <p:nvPr>
            <p:ph type="subTitle" idx="1"/>
          </p:nvPr>
        </p:nvSpPr>
        <p:spPr>
          <a:xfrm>
            <a:off x="311760" y="1152360"/>
            <a:ext cx="8520120" cy="34160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82" name="Google Shape;82;p33"/>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3"/>
        <p:cNvGrpSpPr/>
        <p:nvPr/>
      </p:nvGrpSpPr>
      <p:grpSpPr>
        <a:xfrm>
          <a:off x="0" y="0"/>
          <a:ext cx="0" cy="0"/>
          <a:chOff x="0" y="0"/>
          <a:chExt cx="0" cy="0"/>
        </a:xfrm>
      </p:grpSpPr>
      <p:sp>
        <p:nvSpPr>
          <p:cNvPr id="84" name="Google Shape;84;p34"/>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4"/>
          <p:cNvSpPr txBox="1">
            <a:spLocks noGrp="1"/>
          </p:cNvSpPr>
          <p:nvPr>
            <p:ph type="body" idx="1"/>
          </p:nvPr>
        </p:nvSpPr>
        <p:spPr>
          <a:xfrm>
            <a:off x="311760" y="1152360"/>
            <a:ext cx="415764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34"/>
          <p:cNvSpPr txBox="1">
            <a:spLocks noGrp="1"/>
          </p:cNvSpPr>
          <p:nvPr>
            <p:ph type="body" idx="2"/>
          </p:nvPr>
        </p:nvSpPr>
        <p:spPr>
          <a:xfrm>
            <a:off x="4677840" y="1152360"/>
            <a:ext cx="415764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34"/>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35"/>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5"/>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1"/>
        <p:cNvGrpSpPr/>
        <p:nvPr/>
      </p:nvGrpSpPr>
      <p:grpSpPr>
        <a:xfrm>
          <a:off x="0" y="0"/>
          <a:ext cx="0" cy="0"/>
          <a:chOff x="0" y="0"/>
          <a:chExt cx="0" cy="0"/>
        </a:xfrm>
      </p:grpSpPr>
      <p:sp>
        <p:nvSpPr>
          <p:cNvPr id="92" name="Google Shape;92;p36"/>
          <p:cNvSpPr txBox="1">
            <a:spLocks noGrp="1"/>
          </p:cNvSpPr>
          <p:nvPr>
            <p:ph type="subTitle" idx="1"/>
          </p:nvPr>
        </p:nvSpPr>
        <p:spPr>
          <a:xfrm>
            <a:off x="311760" y="444960"/>
            <a:ext cx="8520120" cy="26546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93" name="Google Shape;93;p36"/>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4"/>
        <p:cNvGrpSpPr/>
        <p:nvPr/>
      </p:nvGrpSpPr>
      <p:grpSpPr>
        <a:xfrm>
          <a:off x="0" y="0"/>
          <a:ext cx="0" cy="0"/>
          <a:chOff x="0" y="0"/>
          <a:chExt cx="0" cy="0"/>
        </a:xfrm>
      </p:grpSpPr>
      <p:sp>
        <p:nvSpPr>
          <p:cNvPr id="95" name="Google Shape;95;p37"/>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7"/>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37"/>
          <p:cNvSpPr txBox="1">
            <a:spLocks noGrp="1"/>
          </p:cNvSpPr>
          <p:nvPr>
            <p:ph type="body" idx="2"/>
          </p:nvPr>
        </p:nvSpPr>
        <p:spPr>
          <a:xfrm>
            <a:off x="4677840" y="1152360"/>
            <a:ext cx="415764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37"/>
          <p:cNvSpPr txBox="1">
            <a:spLocks noGrp="1"/>
          </p:cNvSpPr>
          <p:nvPr>
            <p:ph type="body" idx="3"/>
          </p:nvPr>
        </p:nvSpPr>
        <p:spPr>
          <a:xfrm>
            <a:off x="311760" y="293688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37"/>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
        <p:nvSpPr>
          <p:cNvPr id="14" name="Google Shape;14;p21"/>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00"/>
        <p:cNvGrpSpPr/>
        <p:nvPr/>
      </p:nvGrpSpPr>
      <p:grpSpPr>
        <a:xfrm>
          <a:off x="0" y="0"/>
          <a:ext cx="0" cy="0"/>
          <a:chOff x="0" y="0"/>
          <a:chExt cx="0" cy="0"/>
        </a:xfrm>
      </p:grpSpPr>
      <p:sp>
        <p:nvSpPr>
          <p:cNvPr id="101" name="Google Shape;101;p38"/>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8"/>
          <p:cNvSpPr txBox="1">
            <a:spLocks noGrp="1"/>
          </p:cNvSpPr>
          <p:nvPr>
            <p:ph type="body" idx="1"/>
          </p:nvPr>
        </p:nvSpPr>
        <p:spPr>
          <a:xfrm>
            <a:off x="311760" y="1152360"/>
            <a:ext cx="415764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38"/>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38"/>
          <p:cNvSpPr txBox="1">
            <a:spLocks noGrp="1"/>
          </p:cNvSpPr>
          <p:nvPr>
            <p:ph type="body" idx="3"/>
          </p:nvPr>
        </p:nvSpPr>
        <p:spPr>
          <a:xfrm>
            <a:off x="4677840" y="293688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38"/>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6"/>
        <p:cNvGrpSpPr/>
        <p:nvPr/>
      </p:nvGrpSpPr>
      <p:grpSpPr>
        <a:xfrm>
          <a:off x="0" y="0"/>
          <a:ext cx="0" cy="0"/>
          <a:chOff x="0" y="0"/>
          <a:chExt cx="0" cy="0"/>
        </a:xfrm>
      </p:grpSpPr>
      <p:sp>
        <p:nvSpPr>
          <p:cNvPr id="107" name="Google Shape;107;p39"/>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39"/>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39"/>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39"/>
          <p:cNvSpPr txBox="1">
            <a:spLocks noGrp="1"/>
          </p:cNvSpPr>
          <p:nvPr>
            <p:ph type="body" idx="3"/>
          </p:nvPr>
        </p:nvSpPr>
        <p:spPr>
          <a:xfrm>
            <a:off x="311760" y="2936880"/>
            <a:ext cx="852012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39"/>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12"/>
        <p:cNvGrpSpPr/>
        <p:nvPr/>
      </p:nvGrpSpPr>
      <p:grpSpPr>
        <a:xfrm>
          <a:off x="0" y="0"/>
          <a:ext cx="0" cy="0"/>
          <a:chOff x="0" y="0"/>
          <a:chExt cx="0" cy="0"/>
        </a:xfrm>
      </p:grpSpPr>
      <p:sp>
        <p:nvSpPr>
          <p:cNvPr id="113" name="Google Shape;113;p40"/>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40"/>
          <p:cNvSpPr txBox="1">
            <a:spLocks noGrp="1"/>
          </p:cNvSpPr>
          <p:nvPr>
            <p:ph type="body" idx="1"/>
          </p:nvPr>
        </p:nvSpPr>
        <p:spPr>
          <a:xfrm>
            <a:off x="311760" y="1152360"/>
            <a:ext cx="852012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40"/>
          <p:cNvSpPr txBox="1">
            <a:spLocks noGrp="1"/>
          </p:cNvSpPr>
          <p:nvPr>
            <p:ph type="body" idx="2"/>
          </p:nvPr>
        </p:nvSpPr>
        <p:spPr>
          <a:xfrm>
            <a:off x="311760" y="2936880"/>
            <a:ext cx="852012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40"/>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17"/>
        <p:cNvGrpSpPr/>
        <p:nvPr/>
      </p:nvGrpSpPr>
      <p:grpSpPr>
        <a:xfrm>
          <a:off x="0" y="0"/>
          <a:ext cx="0" cy="0"/>
          <a:chOff x="0" y="0"/>
          <a:chExt cx="0" cy="0"/>
        </a:xfrm>
      </p:grpSpPr>
      <p:sp>
        <p:nvSpPr>
          <p:cNvPr id="118" name="Google Shape;118;p41"/>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41"/>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41"/>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41"/>
          <p:cNvSpPr txBox="1">
            <a:spLocks noGrp="1"/>
          </p:cNvSpPr>
          <p:nvPr>
            <p:ph type="body" idx="3"/>
          </p:nvPr>
        </p:nvSpPr>
        <p:spPr>
          <a:xfrm>
            <a:off x="311760" y="293688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41"/>
          <p:cNvSpPr txBox="1">
            <a:spLocks noGrp="1"/>
          </p:cNvSpPr>
          <p:nvPr>
            <p:ph type="body" idx="4"/>
          </p:nvPr>
        </p:nvSpPr>
        <p:spPr>
          <a:xfrm>
            <a:off x="4677840" y="293688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41"/>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24"/>
        <p:cNvGrpSpPr/>
        <p:nvPr/>
      </p:nvGrpSpPr>
      <p:grpSpPr>
        <a:xfrm>
          <a:off x="0" y="0"/>
          <a:ext cx="0" cy="0"/>
          <a:chOff x="0" y="0"/>
          <a:chExt cx="0" cy="0"/>
        </a:xfrm>
      </p:grpSpPr>
      <p:sp>
        <p:nvSpPr>
          <p:cNvPr id="125" name="Google Shape;125;p42"/>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42"/>
          <p:cNvSpPr txBox="1">
            <a:spLocks noGrp="1"/>
          </p:cNvSpPr>
          <p:nvPr>
            <p:ph type="body" idx="1"/>
          </p:nvPr>
        </p:nvSpPr>
        <p:spPr>
          <a:xfrm>
            <a:off x="311760" y="115236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42"/>
          <p:cNvSpPr txBox="1">
            <a:spLocks noGrp="1"/>
          </p:cNvSpPr>
          <p:nvPr>
            <p:ph type="body" idx="2"/>
          </p:nvPr>
        </p:nvSpPr>
        <p:spPr>
          <a:xfrm>
            <a:off x="3192480" y="115236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42"/>
          <p:cNvSpPr txBox="1">
            <a:spLocks noGrp="1"/>
          </p:cNvSpPr>
          <p:nvPr>
            <p:ph type="body" idx="3"/>
          </p:nvPr>
        </p:nvSpPr>
        <p:spPr>
          <a:xfrm>
            <a:off x="6073200" y="115236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42"/>
          <p:cNvSpPr txBox="1">
            <a:spLocks noGrp="1"/>
          </p:cNvSpPr>
          <p:nvPr>
            <p:ph type="body" idx="4"/>
          </p:nvPr>
        </p:nvSpPr>
        <p:spPr>
          <a:xfrm>
            <a:off x="311760" y="293688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42"/>
          <p:cNvSpPr txBox="1">
            <a:spLocks noGrp="1"/>
          </p:cNvSpPr>
          <p:nvPr>
            <p:ph type="body" idx="5"/>
          </p:nvPr>
        </p:nvSpPr>
        <p:spPr>
          <a:xfrm>
            <a:off x="3192480" y="293688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42"/>
          <p:cNvSpPr txBox="1">
            <a:spLocks noGrp="1"/>
          </p:cNvSpPr>
          <p:nvPr>
            <p:ph type="body" idx="6"/>
          </p:nvPr>
        </p:nvSpPr>
        <p:spPr>
          <a:xfrm>
            <a:off x="6073200" y="2936880"/>
            <a:ext cx="274320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42"/>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22"/>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2"/>
          <p:cNvSpPr txBox="1">
            <a:spLocks noGrp="1"/>
          </p:cNvSpPr>
          <p:nvPr>
            <p:ph type="body" idx="1"/>
          </p:nvPr>
        </p:nvSpPr>
        <p:spPr>
          <a:xfrm>
            <a:off x="311760" y="1152360"/>
            <a:ext cx="852012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2"/>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3"/>
          <p:cNvSpPr txBox="1">
            <a:spLocks noGrp="1"/>
          </p:cNvSpPr>
          <p:nvPr>
            <p:ph type="body" idx="1"/>
          </p:nvPr>
        </p:nvSpPr>
        <p:spPr>
          <a:xfrm>
            <a:off x="311760" y="1152360"/>
            <a:ext cx="415764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3"/>
          <p:cNvSpPr txBox="1">
            <a:spLocks noGrp="1"/>
          </p:cNvSpPr>
          <p:nvPr>
            <p:ph type="body" idx="2"/>
          </p:nvPr>
        </p:nvSpPr>
        <p:spPr>
          <a:xfrm>
            <a:off x="4677840" y="1152360"/>
            <a:ext cx="415764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3"/>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24"/>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4"/>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7"/>
        <p:cNvGrpSpPr/>
        <p:nvPr/>
      </p:nvGrpSpPr>
      <p:grpSpPr>
        <a:xfrm>
          <a:off x="0" y="0"/>
          <a:ext cx="0" cy="0"/>
          <a:chOff x="0" y="0"/>
          <a:chExt cx="0" cy="0"/>
        </a:xfrm>
      </p:grpSpPr>
      <p:sp>
        <p:nvSpPr>
          <p:cNvPr id="28" name="Google Shape;28;p25"/>
          <p:cNvSpPr txBox="1">
            <a:spLocks noGrp="1"/>
          </p:cNvSpPr>
          <p:nvPr>
            <p:ph type="subTitle" idx="1"/>
          </p:nvPr>
        </p:nvSpPr>
        <p:spPr>
          <a:xfrm>
            <a:off x="311760" y="444960"/>
            <a:ext cx="8520120" cy="26546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29" name="Google Shape;29;p25"/>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26"/>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6"/>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6"/>
          <p:cNvSpPr txBox="1">
            <a:spLocks noGrp="1"/>
          </p:cNvSpPr>
          <p:nvPr>
            <p:ph type="body" idx="2"/>
          </p:nvPr>
        </p:nvSpPr>
        <p:spPr>
          <a:xfrm>
            <a:off x="4677840" y="1152360"/>
            <a:ext cx="415764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6"/>
          <p:cNvSpPr txBox="1">
            <a:spLocks noGrp="1"/>
          </p:cNvSpPr>
          <p:nvPr>
            <p:ph type="body" idx="3"/>
          </p:nvPr>
        </p:nvSpPr>
        <p:spPr>
          <a:xfrm>
            <a:off x="311760" y="293688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6"/>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311760" y="1152360"/>
            <a:ext cx="4157640" cy="34160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7"/>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7"/>
          <p:cNvSpPr txBox="1">
            <a:spLocks noGrp="1"/>
          </p:cNvSpPr>
          <p:nvPr>
            <p:ph type="body" idx="3"/>
          </p:nvPr>
        </p:nvSpPr>
        <p:spPr>
          <a:xfrm>
            <a:off x="4677840" y="293688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7"/>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2"/>
        <p:cNvGrpSpPr/>
        <p:nvPr/>
      </p:nvGrpSpPr>
      <p:grpSpPr>
        <a:xfrm>
          <a:off x="0" y="0"/>
          <a:ext cx="0" cy="0"/>
          <a:chOff x="0" y="0"/>
          <a:chExt cx="0" cy="0"/>
        </a:xfrm>
      </p:grpSpPr>
      <p:sp>
        <p:nvSpPr>
          <p:cNvPr id="43" name="Google Shape;43;p28"/>
          <p:cNvSpPr txBox="1">
            <a:spLocks noGrp="1"/>
          </p:cNvSpPr>
          <p:nvPr>
            <p:ph type="title"/>
          </p:nvPr>
        </p:nvSpPr>
        <p:spPr>
          <a:xfrm>
            <a:off x="311760" y="444960"/>
            <a:ext cx="8520120" cy="5724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8"/>
          <p:cNvSpPr txBox="1">
            <a:spLocks noGrp="1"/>
          </p:cNvSpPr>
          <p:nvPr>
            <p:ph type="body" idx="1"/>
          </p:nvPr>
        </p:nvSpPr>
        <p:spPr>
          <a:xfrm>
            <a:off x="31176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8"/>
          <p:cNvSpPr txBox="1">
            <a:spLocks noGrp="1"/>
          </p:cNvSpPr>
          <p:nvPr>
            <p:ph type="body" idx="2"/>
          </p:nvPr>
        </p:nvSpPr>
        <p:spPr>
          <a:xfrm>
            <a:off x="4677840" y="1152360"/>
            <a:ext cx="415764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8"/>
          <p:cNvSpPr txBox="1">
            <a:spLocks noGrp="1"/>
          </p:cNvSpPr>
          <p:nvPr>
            <p:ph type="body" idx="3"/>
          </p:nvPr>
        </p:nvSpPr>
        <p:spPr>
          <a:xfrm>
            <a:off x="311760" y="2936880"/>
            <a:ext cx="8520120" cy="16293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8"/>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60" y="744480"/>
            <a:ext cx="8520120" cy="2052360"/>
          </a:xfrm>
          <a:prstGeom prst="rect">
            <a:avLst/>
          </a:prstGeom>
          <a:noFill/>
          <a:ln>
            <a:noFill/>
          </a:ln>
        </p:spPr>
        <p:txBody>
          <a:bodyPr spcFirstLastPara="1" wrap="square" lIns="91425" tIns="91425" rIns="91425" bIns="91425" anchor="b"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7"/>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8" name="Google Shape;8;p1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311760" y="444960"/>
            <a:ext cx="8520120" cy="5724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1" name="Google Shape;71;p19"/>
          <p:cNvSpPr txBox="1">
            <a:spLocks noGrp="1"/>
          </p:cNvSpPr>
          <p:nvPr>
            <p:ph type="body" idx="1"/>
          </p:nvPr>
        </p:nvSpPr>
        <p:spPr>
          <a:xfrm>
            <a:off x="311760" y="1152360"/>
            <a:ext cx="8520120" cy="3416040"/>
          </a:xfrm>
          <a:prstGeom prst="rect">
            <a:avLst/>
          </a:prstGeom>
          <a:noFill/>
          <a:ln>
            <a:noFill/>
          </a:ln>
        </p:spPr>
        <p:txBody>
          <a:bodyPr spcFirstLastPara="1" wrap="square" lIns="91425" tIns="91425" rIns="91425" bIns="9142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2" name="Google Shape;72;p19"/>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hyperlink" Target="https://explodingtopics.com/blog/data-generated-per-day"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zdnet.com/article/us-government-has-12166-data-centers-and-most-of-them-inefficient-can-hybrid-save-the-day/"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cwiki.apache.org/confluence/display/HADOOP2/PoweredBy"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
          <p:cNvSpPr txBox="1">
            <a:spLocks noGrp="1"/>
          </p:cNvSpPr>
          <p:nvPr>
            <p:ph type="title"/>
          </p:nvPr>
        </p:nvSpPr>
        <p:spPr>
          <a:xfrm>
            <a:off x="311760" y="744480"/>
            <a:ext cx="8520120" cy="2052360"/>
          </a:xfrm>
          <a:prstGeom prst="rect">
            <a:avLst/>
          </a:prstGeom>
          <a:noFill/>
          <a:ln>
            <a:noFill/>
          </a:ln>
        </p:spPr>
        <p:txBody>
          <a:bodyPr spcFirstLastPara="1" wrap="square" lIns="0" tIns="91425" rIns="0" bIns="91425" anchor="b" anchorCtr="0">
            <a:normAutofit/>
          </a:bodyPr>
          <a:lstStyle/>
          <a:p>
            <a:pPr marL="0" lvl="0" indent="0" algn="ctr" rtl="0">
              <a:lnSpc>
                <a:spcPct val="100000"/>
              </a:lnSpc>
              <a:spcBef>
                <a:spcPts val="0"/>
              </a:spcBef>
              <a:spcAft>
                <a:spcPts val="0"/>
              </a:spcAft>
              <a:buClr>
                <a:srgbClr val="000000"/>
              </a:buClr>
              <a:buSzPts val="5200"/>
              <a:buFont typeface="Arial"/>
              <a:buNone/>
            </a:pPr>
            <a:r>
              <a:rPr lang="en" sz="5200">
                <a:solidFill>
                  <a:srgbClr val="000000"/>
                </a:solidFill>
              </a:rPr>
              <a:t>Data and Algorithm 14</a:t>
            </a:r>
            <a:endParaRPr sz="5200" b="0" strike="noStrike">
              <a:solidFill>
                <a:srgbClr val="000000"/>
              </a:solidFill>
              <a:latin typeface="Arial"/>
              <a:ea typeface="Arial"/>
              <a:cs typeface="Arial"/>
              <a:sym typeface="Arial"/>
            </a:endParaRPr>
          </a:p>
        </p:txBody>
      </p:sp>
      <p:sp>
        <p:nvSpPr>
          <p:cNvPr id="138" name="Google Shape;138;p1"/>
          <p:cNvSpPr txBox="1">
            <a:spLocks noGrp="1"/>
          </p:cNvSpPr>
          <p:nvPr>
            <p:ph type="subTitle" idx="1"/>
          </p:nvPr>
        </p:nvSpPr>
        <p:spPr>
          <a:xfrm>
            <a:off x="311760" y="2834280"/>
            <a:ext cx="8520120" cy="2052360"/>
          </a:xfrm>
          <a:prstGeom prst="rect">
            <a:avLst/>
          </a:prstGeom>
          <a:noFill/>
          <a:ln>
            <a:noFill/>
          </a:ln>
        </p:spPr>
        <p:txBody>
          <a:bodyPr spcFirstLastPara="1" wrap="square" lIns="0" tIns="91425" rIns="0" bIns="91425" anchor="t" anchorCtr="0">
            <a:normAutofit/>
          </a:bodyPr>
          <a:lstStyle/>
          <a:p>
            <a:pPr marL="0" marR="0" lvl="0" indent="0" algn="ctr" rtl="0">
              <a:lnSpc>
                <a:spcPct val="100000"/>
              </a:lnSpc>
              <a:spcBef>
                <a:spcPts val="0"/>
              </a:spcBef>
              <a:spcAft>
                <a:spcPts val="0"/>
              </a:spcAft>
              <a:buClr>
                <a:srgbClr val="595959"/>
              </a:buClr>
              <a:buSzPts val="2800"/>
              <a:buFont typeface="Arial"/>
              <a:buNone/>
            </a:pPr>
            <a:r>
              <a:rPr lang="en" sz="2800" b="0" i="0" u="none" strike="noStrike" cap="none">
                <a:solidFill>
                  <a:srgbClr val="595959"/>
                </a:solidFill>
                <a:latin typeface="Arial"/>
                <a:ea typeface="Arial"/>
                <a:cs typeface="Arial"/>
                <a:sym typeface="Arial"/>
              </a:rPr>
              <a:t>Chulalongkorn University</a:t>
            </a:r>
            <a:endParaRPr sz="2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595959"/>
              </a:buClr>
              <a:buSzPts val="2800"/>
              <a:buFont typeface="Arial"/>
              <a:buNone/>
            </a:pPr>
            <a:r>
              <a:rPr lang="en" sz="2800" b="0" i="0" u="none" strike="noStrike" cap="none">
                <a:solidFill>
                  <a:srgbClr val="595959"/>
                </a:solidFill>
                <a:latin typeface="Arial"/>
                <a:ea typeface="Arial"/>
                <a:cs typeface="Arial"/>
                <a:sym typeface="Arial"/>
              </a:rPr>
              <a:t>School of Integrated Innovation</a:t>
            </a:r>
            <a:endParaRPr sz="2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595959"/>
              </a:buClr>
              <a:buSzPts val="2800"/>
              <a:buFont typeface="Arial"/>
              <a:buNone/>
            </a:pPr>
            <a:r>
              <a:rPr lang="en" sz="2800" b="0" i="0" u="none" strike="noStrike" cap="none">
                <a:solidFill>
                  <a:srgbClr val="595959"/>
                </a:solidFill>
                <a:latin typeface="Arial"/>
                <a:ea typeface="Arial"/>
                <a:cs typeface="Arial"/>
                <a:sym typeface="Arial"/>
              </a:rPr>
              <a:t>Fall </a:t>
            </a:r>
            <a:r>
              <a:rPr lang="en">
                <a:solidFill>
                  <a:srgbClr val="595959"/>
                </a:solidFill>
              </a:rPr>
              <a:t>2023</a:t>
            </a:r>
            <a:endParaRPr sz="2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595959"/>
              </a:buClr>
              <a:buSzPts val="2800"/>
              <a:buFont typeface="Arial"/>
              <a:buNone/>
            </a:pPr>
            <a:r>
              <a:rPr lang="en" sz="2800" b="0" i="0" u="none" strike="noStrike" cap="none">
                <a:solidFill>
                  <a:srgbClr val="595959"/>
                </a:solidFill>
                <a:latin typeface="Arial"/>
                <a:ea typeface="Arial"/>
                <a:cs typeface="Arial"/>
                <a:sym typeface="Arial"/>
              </a:rPr>
              <a:t>Marko Niinimaki Marko.N@chula.ac.th</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298870dbe65_0_9"/>
          <p:cNvSpPr txBox="1">
            <a:spLocks noGrp="1"/>
          </p:cNvSpPr>
          <p:nvPr>
            <p:ph type="title"/>
          </p:nvPr>
        </p:nvSpPr>
        <p:spPr>
          <a:xfrm>
            <a:off x="445685" y="218060"/>
            <a:ext cx="8520000" cy="572400"/>
          </a:xfrm>
          <a:prstGeom prst="rect">
            <a:avLst/>
          </a:prstGeom>
          <a:noFill/>
          <a:ln>
            <a:noFill/>
          </a:ln>
        </p:spPr>
        <p:txBody>
          <a:bodyPr spcFirstLastPara="1" wrap="square" lIns="0" tIns="91425" rIns="0" bIns="91425" anchor="t"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rPr>
              <a:t>How to Handle Big Data? Processing</a:t>
            </a:r>
            <a:endParaRPr sz="2800" b="0" strike="noStrike">
              <a:solidFill>
                <a:srgbClr val="000000"/>
              </a:solidFill>
              <a:latin typeface="Arial"/>
              <a:ea typeface="Arial"/>
              <a:cs typeface="Arial"/>
              <a:sym typeface="Arial"/>
            </a:endParaRPr>
          </a:p>
        </p:txBody>
      </p:sp>
      <p:sp>
        <p:nvSpPr>
          <p:cNvPr id="199" name="Google Shape;199;g298870dbe65_0_9"/>
          <p:cNvSpPr txBox="1"/>
          <p:nvPr/>
        </p:nvSpPr>
        <p:spPr>
          <a:xfrm>
            <a:off x="445675" y="790450"/>
            <a:ext cx="8562900" cy="182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550" b="1">
                <a:solidFill>
                  <a:srgbClr val="202122"/>
                </a:solidFill>
                <a:highlight>
                  <a:srgbClr val="FFFFFF"/>
                </a:highlight>
              </a:rPr>
              <a:t>Map:</a:t>
            </a:r>
            <a:r>
              <a:rPr lang="en" sz="1550">
                <a:solidFill>
                  <a:srgbClr val="202122"/>
                </a:solidFill>
                <a:highlight>
                  <a:srgbClr val="FFFFFF"/>
                </a:highlight>
              </a:rPr>
              <a:t> each worker node applies the </a:t>
            </a:r>
            <a:r>
              <a:rPr lang="en" sz="1550">
                <a:solidFill>
                  <a:schemeClr val="dk1"/>
                </a:solidFill>
                <a:highlight>
                  <a:srgbClr val="F8F9FA"/>
                </a:highlight>
                <a:latin typeface="Courier New"/>
                <a:ea typeface="Courier New"/>
                <a:cs typeface="Courier New"/>
                <a:sym typeface="Courier New"/>
              </a:rPr>
              <a:t>map</a:t>
            </a:r>
            <a:r>
              <a:rPr lang="en" sz="1550">
                <a:solidFill>
                  <a:srgbClr val="202122"/>
                </a:solidFill>
                <a:highlight>
                  <a:srgbClr val="FFFFFF"/>
                </a:highlight>
              </a:rPr>
              <a:t> function to the local data, and writes the output to a temporary storage. A master node ensures that only one copy of the redundant input data is processed.</a:t>
            </a:r>
            <a:endParaRPr sz="1550">
              <a:solidFill>
                <a:srgbClr val="202122"/>
              </a:solidFill>
              <a:highlight>
                <a:srgbClr val="FFFFFF"/>
              </a:highlight>
            </a:endParaRPr>
          </a:p>
          <a:p>
            <a:pPr marL="0" lvl="0" indent="0" algn="l" rtl="0">
              <a:lnSpc>
                <a:spcPct val="115000"/>
              </a:lnSpc>
              <a:spcBef>
                <a:spcPts val="300"/>
              </a:spcBef>
              <a:spcAft>
                <a:spcPts val="0"/>
              </a:spcAft>
              <a:buNone/>
            </a:pPr>
            <a:r>
              <a:rPr lang="en" sz="1550" b="1">
                <a:solidFill>
                  <a:srgbClr val="202122"/>
                </a:solidFill>
                <a:highlight>
                  <a:srgbClr val="FFFFFF"/>
                </a:highlight>
              </a:rPr>
              <a:t>Shuffle:</a:t>
            </a:r>
            <a:r>
              <a:rPr lang="en" sz="1550">
                <a:solidFill>
                  <a:srgbClr val="202122"/>
                </a:solidFill>
                <a:highlight>
                  <a:srgbClr val="FFFFFF"/>
                </a:highlight>
              </a:rPr>
              <a:t> worker nodes redistribute data based on the output keys (produced by the </a:t>
            </a:r>
            <a:r>
              <a:rPr lang="en" sz="1550">
                <a:solidFill>
                  <a:schemeClr val="dk1"/>
                </a:solidFill>
                <a:highlight>
                  <a:srgbClr val="F8F9FA"/>
                </a:highlight>
                <a:latin typeface="Courier New"/>
                <a:ea typeface="Courier New"/>
                <a:cs typeface="Courier New"/>
                <a:sym typeface="Courier New"/>
              </a:rPr>
              <a:t>map</a:t>
            </a:r>
            <a:r>
              <a:rPr lang="en" sz="1550">
                <a:solidFill>
                  <a:srgbClr val="202122"/>
                </a:solidFill>
                <a:highlight>
                  <a:srgbClr val="FFFFFF"/>
                </a:highlight>
              </a:rPr>
              <a:t> function), such that all data belonging to one key is located on the same worker node.</a:t>
            </a:r>
            <a:endParaRPr sz="1550">
              <a:solidFill>
                <a:srgbClr val="202122"/>
              </a:solidFill>
              <a:highlight>
                <a:srgbClr val="FFFFFF"/>
              </a:highlight>
            </a:endParaRPr>
          </a:p>
          <a:p>
            <a:pPr marL="0" lvl="0" indent="0" algn="l" rtl="0">
              <a:lnSpc>
                <a:spcPct val="115000"/>
              </a:lnSpc>
              <a:spcBef>
                <a:spcPts val="300"/>
              </a:spcBef>
              <a:spcAft>
                <a:spcPts val="0"/>
              </a:spcAft>
              <a:buNone/>
            </a:pPr>
            <a:r>
              <a:rPr lang="en" sz="1550" b="1">
                <a:solidFill>
                  <a:srgbClr val="202122"/>
                </a:solidFill>
                <a:highlight>
                  <a:srgbClr val="FFFFFF"/>
                </a:highlight>
              </a:rPr>
              <a:t>Reduce:</a:t>
            </a:r>
            <a:r>
              <a:rPr lang="en" sz="1550">
                <a:solidFill>
                  <a:srgbClr val="202122"/>
                </a:solidFill>
                <a:highlight>
                  <a:srgbClr val="FFFFFF"/>
                </a:highlight>
              </a:rPr>
              <a:t> worker nodes now process each group of output data, per key, in parallel.</a:t>
            </a:r>
            <a:endParaRPr sz="1550">
              <a:solidFill>
                <a:srgbClr val="202122"/>
              </a:solidFill>
              <a:highlight>
                <a:srgbClr val="FFFFFF"/>
              </a:highlight>
            </a:endParaRPr>
          </a:p>
          <a:p>
            <a:pPr marL="0" lvl="0" indent="0" algn="l" rtl="0">
              <a:lnSpc>
                <a:spcPct val="115000"/>
              </a:lnSpc>
              <a:spcBef>
                <a:spcPts val="300"/>
              </a:spcBef>
              <a:spcAft>
                <a:spcPts val="0"/>
              </a:spcAft>
              <a:buNone/>
            </a:pPr>
            <a:endParaRPr sz="1550">
              <a:solidFill>
                <a:srgbClr val="202122"/>
              </a:solidFill>
              <a:highlight>
                <a:srgbClr val="FFFFFF"/>
              </a:highlight>
            </a:endParaRPr>
          </a:p>
          <a:p>
            <a:pPr marL="0" lvl="0" indent="0" algn="l" rtl="0">
              <a:lnSpc>
                <a:spcPct val="115000"/>
              </a:lnSpc>
              <a:spcBef>
                <a:spcPts val="300"/>
              </a:spcBef>
              <a:spcAft>
                <a:spcPts val="0"/>
              </a:spcAft>
              <a:buNone/>
            </a:pPr>
            <a:r>
              <a:rPr lang="en" sz="1550">
                <a:solidFill>
                  <a:srgbClr val="202122"/>
                </a:solidFill>
                <a:highlight>
                  <a:srgbClr val="FFFFFF"/>
                </a:highlight>
              </a:rPr>
              <a:t>Example: The input is millions of text files. </a:t>
            </a:r>
            <a:endParaRPr sz="1550">
              <a:solidFill>
                <a:srgbClr val="202122"/>
              </a:solidFill>
              <a:highlight>
                <a:srgbClr val="FFFFFF"/>
              </a:highlight>
            </a:endParaRPr>
          </a:p>
          <a:p>
            <a:pPr marL="0" lvl="0" indent="0" algn="l" rtl="0">
              <a:lnSpc>
                <a:spcPct val="115000"/>
              </a:lnSpc>
              <a:spcBef>
                <a:spcPts val="300"/>
              </a:spcBef>
              <a:spcAft>
                <a:spcPts val="0"/>
              </a:spcAft>
              <a:buNone/>
            </a:pPr>
            <a:r>
              <a:rPr lang="en" sz="1550">
                <a:solidFill>
                  <a:srgbClr val="202122"/>
                </a:solidFill>
                <a:highlight>
                  <a:srgbClr val="FFFFFF"/>
                </a:highlight>
              </a:rPr>
              <a:t>Mapping means creating word frequency data about each of the files.</a:t>
            </a:r>
            <a:endParaRPr sz="1550">
              <a:solidFill>
                <a:srgbClr val="202122"/>
              </a:solidFill>
              <a:highlight>
                <a:srgbClr val="FFFFFF"/>
              </a:highlight>
            </a:endParaRPr>
          </a:p>
          <a:p>
            <a:pPr marL="0" lvl="0" indent="0" algn="l" rtl="0">
              <a:lnSpc>
                <a:spcPct val="115000"/>
              </a:lnSpc>
              <a:spcBef>
                <a:spcPts val="300"/>
              </a:spcBef>
              <a:spcAft>
                <a:spcPts val="0"/>
              </a:spcAft>
              <a:buNone/>
            </a:pPr>
            <a:r>
              <a:rPr lang="en" sz="1550">
                <a:solidFill>
                  <a:srgbClr val="202122"/>
                </a:solidFill>
                <a:highlight>
                  <a:srgbClr val="FFFFFF"/>
                </a:highlight>
              </a:rPr>
              <a:t>Reducing: putting the word frequency data together.</a:t>
            </a:r>
            <a:endParaRPr sz="1550">
              <a:solidFill>
                <a:srgbClr val="202122"/>
              </a:solidFill>
              <a:highlight>
                <a:srgbClr val="FFFFFF"/>
              </a:highlight>
            </a:endParaRPr>
          </a:p>
          <a:p>
            <a:pPr marL="0" lvl="0" indent="0" algn="l" rtl="0">
              <a:lnSpc>
                <a:spcPct val="115000"/>
              </a:lnSpc>
              <a:spcBef>
                <a:spcPts val="300"/>
              </a:spcBef>
              <a:spcAft>
                <a:spcPts val="0"/>
              </a:spcAft>
              <a:buNone/>
            </a:pPr>
            <a:endParaRPr sz="1550">
              <a:solidFill>
                <a:srgbClr val="202122"/>
              </a:solidFill>
              <a:highlight>
                <a:srgbClr val="FFFFFF"/>
              </a:highlight>
            </a:endParaRPr>
          </a:p>
          <a:p>
            <a:pPr marL="0" lvl="0" indent="0" algn="l" rtl="0">
              <a:lnSpc>
                <a:spcPct val="115000"/>
              </a:lnSpc>
              <a:spcBef>
                <a:spcPts val="300"/>
              </a:spcBef>
              <a:spcAft>
                <a:spcPts val="0"/>
              </a:spcAft>
              <a:buNone/>
            </a:pPr>
            <a:r>
              <a:rPr lang="en" sz="1550">
                <a:solidFill>
                  <a:srgbClr val="202122"/>
                </a:solidFill>
                <a:highlight>
                  <a:srgbClr val="FFFFFF"/>
                </a:highlight>
              </a:rPr>
              <a:t>-&gt; We have a search index, like Google’s, created in parallel.</a:t>
            </a:r>
            <a:endParaRPr sz="1550">
              <a:solidFill>
                <a:srgbClr val="202122"/>
              </a:solidFill>
              <a:highlight>
                <a:srgbClr val="FFFFFF"/>
              </a:highlight>
            </a:endParaRPr>
          </a:p>
          <a:p>
            <a:pPr marL="0" lvl="0" indent="0" algn="l" rtl="0">
              <a:spcBef>
                <a:spcPts val="100"/>
              </a:spcBef>
              <a:spcAft>
                <a:spcPts val="0"/>
              </a:spcAft>
              <a:buClr>
                <a:schemeClr val="dk1"/>
              </a:buClr>
              <a:buSzPts val="1100"/>
              <a:buFont typeface="Arial"/>
              <a:buNone/>
            </a:pPr>
            <a:endParaRPr sz="1800" b="1">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800">
              <a:solidFill>
                <a:srgbClr val="202124"/>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2980e43f30b_1_0"/>
          <p:cNvSpPr txBox="1">
            <a:spLocks noGrp="1"/>
          </p:cNvSpPr>
          <p:nvPr>
            <p:ph type="title"/>
          </p:nvPr>
        </p:nvSpPr>
        <p:spPr>
          <a:xfrm>
            <a:off x="311760" y="444960"/>
            <a:ext cx="8520000" cy="572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Next..</a:t>
            </a:r>
            <a:endParaRPr/>
          </a:p>
        </p:txBody>
      </p:sp>
      <p:sp>
        <p:nvSpPr>
          <p:cNvPr id="205" name="Google Shape;205;g2980e43f30b_1_0"/>
          <p:cNvSpPr txBox="1">
            <a:spLocks noGrp="1"/>
          </p:cNvSpPr>
          <p:nvPr>
            <p:ph type="body" idx="1"/>
          </p:nvPr>
        </p:nvSpPr>
        <p:spPr>
          <a:xfrm>
            <a:off x="311760" y="1152360"/>
            <a:ext cx="8520000" cy="3416100"/>
          </a:xfrm>
          <a:prstGeom prst="rect">
            <a:avLst/>
          </a:prstGeom>
        </p:spPr>
        <p:txBody>
          <a:bodyPr spcFirstLastPara="1" wrap="square" lIns="0" tIns="0" rIns="0" bIns="0" anchor="t" anchorCtr="0">
            <a:normAutofit/>
          </a:bodyPr>
          <a:lstStyle/>
          <a:p>
            <a:pPr marL="0" lvl="0" indent="0" algn="l" rtl="0">
              <a:spcBef>
                <a:spcPts val="1000"/>
              </a:spcBef>
              <a:spcAft>
                <a:spcPts val="0"/>
              </a:spcAft>
              <a:buNone/>
            </a:pPr>
            <a:r>
              <a:rPr lang="en"/>
              <a:t>Lab sheet: Training for the final exam.</a:t>
            </a:r>
            <a:endParaRPr/>
          </a:p>
          <a:p>
            <a:pPr marL="0" lvl="0" indent="0" algn="l" rtl="0">
              <a:spcBef>
                <a:spcPts val="1000"/>
              </a:spcBef>
              <a:spcAft>
                <a:spcPts val="0"/>
              </a:spcAft>
              <a:buNone/>
            </a:pPr>
            <a:endParaRPr/>
          </a:p>
          <a:p>
            <a:pPr marL="0" lvl="0" indent="0" algn="l" rtl="0">
              <a:spcBef>
                <a:spcPts val="1000"/>
              </a:spcBef>
              <a:spcAft>
                <a:spcPts val="0"/>
              </a:spcAft>
              <a:buNone/>
            </a:pPr>
            <a:r>
              <a:rPr lang="en"/>
              <a:t>Please take a look at the Exam Instructions in Class materials.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8d1fbc311c_0_22"/>
          <p:cNvSpPr txBox="1">
            <a:spLocks noGrp="1"/>
          </p:cNvSpPr>
          <p:nvPr>
            <p:ph type="title"/>
          </p:nvPr>
        </p:nvSpPr>
        <p:spPr>
          <a:xfrm>
            <a:off x="311760" y="444960"/>
            <a:ext cx="8520000" cy="572400"/>
          </a:xfrm>
          <a:prstGeom prst="rect">
            <a:avLst/>
          </a:prstGeom>
          <a:noFill/>
          <a:ln>
            <a:noFill/>
          </a:ln>
        </p:spPr>
        <p:txBody>
          <a:bodyPr spcFirstLastPara="1" wrap="square" lIns="0" tIns="91425" rIns="0" bIns="91425" anchor="t"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rPr>
              <a:t>Where are we?</a:t>
            </a:r>
            <a:endParaRPr sz="2800" b="0" strike="noStrike">
              <a:solidFill>
                <a:srgbClr val="000000"/>
              </a:solidFill>
              <a:latin typeface="Arial"/>
              <a:ea typeface="Arial"/>
              <a:cs typeface="Arial"/>
              <a:sym typeface="Arial"/>
            </a:endParaRPr>
          </a:p>
        </p:txBody>
      </p:sp>
      <p:graphicFrame>
        <p:nvGraphicFramePr>
          <p:cNvPr id="144" name="Google Shape;144;g28d1fbc311c_0_22"/>
          <p:cNvGraphicFramePr/>
          <p:nvPr/>
        </p:nvGraphicFramePr>
        <p:xfrm>
          <a:off x="414825" y="1496000"/>
          <a:ext cx="4575175" cy="1025262"/>
        </p:xfrm>
        <a:graphic>
          <a:graphicData uri="http://schemas.openxmlformats.org/drawingml/2006/table">
            <a:tbl>
              <a:tblPr bandRow="1">
                <a:noFill/>
                <a:tableStyleId>{4D0B0815-B93B-429D-9C1B-28F325C9366E}</a:tableStyleId>
              </a:tblPr>
              <a:tblGrid>
                <a:gridCol w="688975">
                  <a:extLst>
                    <a:ext uri="{9D8B030D-6E8A-4147-A177-3AD203B41FA5}">
                      <a16:colId xmlns:a16="http://schemas.microsoft.com/office/drawing/2014/main" val="20000"/>
                    </a:ext>
                  </a:extLst>
                </a:gridCol>
                <a:gridCol w="663575">
                  <a:extLst>
                    <a:ext uri="{9D8B030D-6E8A-4147-A177-3AD203B41FA5}">
                      <a16:colId xmlns:a16="http://schemas.microsoft.com/office/drawing/2014/main" val="20001"/>
                    </a:ext>
                  </a:extLst>
                </a:gridCol>
                <a:gridCol w="3222625">
                  <a:extLst>
                    <a:ext uri="{9D8B030D-6E8A-4147-A177-3AD203B41FA5}">
                      <a16:colId xmlns:a16="http://schemas.microsoft.com/office/drawing/2014/main" val="20002"/>
                    </a:ext>
                  </a:extLst>
                </a:gridCol>
              </a:tblGrid>
              <a:tr h="445125">
                <a:tc>
                  <a:txBody>
                    <a:bodyPr/>
                    <a:lstStyle/>
                    <a:p>
                      <a:pPr marL="3175" marR="0" lvl="0" indent="0" algn="ctr" rtl="0">
                        <a:lnSpc>
                          <a:spcPct val="107916"/>
                        </a:lnSpc>
                        <a:spcBef>
                          <a:spcPts val="0"/>
                        </a:spcBef>
                        <a:spcAft>
                          <a:spcPts val="0"/>
                        </a:spcAft>
                        <a:buClr>
                          <a:srgbClr val="000000"/>
                        </a:buClr>
                        <a:buSzPts val="1600"/>
                        <a:buFont typeface="Arial"/>
                        <a:buNone/>
                      </a:pPr>
                      <a:r>
                        <a:rPr lang="en" sz="1600" u="none" strike="noStrike" cap="none">
                          <a:latin typeface="Sarabun"/>
                          <a:ea typeface="Sarabun"/>
                          <a:cs typeface="Sarabun"/>
                          <a:sym typeface="Sarabun"/>
                        </a:rPr>
                        <a:t>14 </a:t>
                      </a:r>
                      <a:endParaRPr sz="1600" u="none" strike="noStrike" cap="none">
                        <a:latin typeface="Sarabun"/>
                        <a:ea typeface="Sarabun"/>
                        <a:cs typeface="Sarabun"/>
                        <a:sym typeface="Sarabun"/>
                      </a:endParaRPr>
                    </a:p>
                  </a:txBody>
                  <a:tcPr marL="73025" marR="73025" marT="82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8255" marR="0" lvl="0" indent="0" algn="ctr" rtl="0">
                        <a:lnSpc>
                          <a:spcPct val="107916"/>
                        </a:lnSpc>
                        <a:spcBef>
                          <a:spcPts val="0"/>
                        </a:spcBef>
                        <a:spcAft>
                          <a:spcPts val="0"/>
                        </a:spcAft>
                        <a:buClr>
                          <a:srgbClr val="000000"/>
                        </a:buClr>
                        <a:buSzPts val="1600"/>
                        <a:buFont typeface="Arial"/>
                        <a:buNone/>
                      </a:pPr>
                      <a:r>
                        <a:rPr lang="en" sz="1600" u="none" strike="noStrike" cap="none">
                          <a:latin typeface="Sarabun"/>
                          <a:ea typeface="Sarabun"/>
                          <a:cs typeface="Sarabun"/>
                          <a:sym typeface="Sarabun"/>
                        </a:rPr>
                        <a:t>14 Nov  </a:t>
                      </a:r>
                      <a:endParaRPr sz="1600" u="none" strike="noStrike" cap="none">
                        <a:latin typeface="Sarabun"/>
                        <a:ea typeface="Sarabun"/>
                        <a:cs typeface="Sarabun"/>
                        <a:sym typeface="Sarabun"/>
                      </a:endParaRPr>
                    </a:p>
                  </a:txBody>
                  <a:tcPr marL="73025" marR="73025" marT="82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7916"/>
                        </a:lnSpc>
                        <a:spcBef>
                          <a:spcPts val="0"/>
                        </a:spcBef>
                        <a:spcAft>
                          <a:spcPts val="0"/>
                        </a:spcAft>
                        <a:buClr>
                          <a:srgbClr val="000000"/>
                        </a:buClr>
                        <a:buSzPts val="1600"/>
                        <a:buFont typeface="Arial"/>
                        <a:buNone/>
                      </a:pPr>
                      <a:r>
                        <a:rPr lang="en" sz="1600" u="none" strike="noStrike" cap="none">
                          <a:latin typeface="Sarabun"/>
                          <a:ea typeface="Sarabun"/>
                          <a:cs typeface="Sarabun"/>
                          <a:sym typeface="Sarabun"/>
                        </a:rPr>
                        <a:t>Working with Data </a:t>
                      </a:r>
                      <a:endParaRPr sz="1600" u="none" strike="noStrike" cap="none">
                        <a:latin typeface="Sarabun"/>
                        <a:ea typeface="Sarabun"/>
                        <a:cs typeface="Sarabun"/>
                        <a:sym typeface="Sarabun"/>
                      </a:endParaRPr>
                    </a:p>
                  </a:txBody>
                  <a:tcPr marL="73025" marR="73025" marT="82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63550">
                <a:tc>
                  <a:txBody>
                    <a:bodyPr/>
                    <a:lstStyle/>
                    <a:p>
                      <a:pPr marL="3175" marR="0" lvl="0" indent="0" algn="ctr" rtl="0">
                        <a:lnSpc>
                          <a:spcPct val="107916"/>
                        </a:lnSpc>
                        <a:spcBef>
                          <a:spcPts val="0"/>
                        </a:spcBef>
                        <a:spcAft>
                          <a:spcPts val="0"/>
                        </a:spcAft>
                        <a:buClr>
                          <a:srgbClr val="000000"/>
                        </a:buClr>
                        <a:buSzPts val="1600"/>
                        <a:buFont typeface="Arial"/>
                        <a:buNone/>
                      </a:pPr>
                      <a:r>
                        <a:rPr lang="en" sz="1600" u="none" strike="noStrike" cap="none">
                          <a:latin typeface="Sarabun"/>
                          <a:ea typeface="Sarabun"/>
                          <a:cs typeface="Sarabun"/>
                          <a:sym typeface="Sarabun"/>
                        </a:rPr>
                        <a:t>15 </a:t>
                      </a:r>
                      <a:endParaRPr sz="1600" u="none" strike="noStrike" cap="none">
                        <a:latin typeface="Sarabun"/>
                        <a:ea typeface="Sarabun"/>
                        <a:cs typeface="Sarabun"/>
                        <a:sym typeface="Sarabun"/>
                      </a:endParaRPr>
                    </a:p>
                  </a:txBody>
                  <a:tcPr marL="73025" marR="73025" marT="82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52400" cap="flat" cmpd="sng">
                      <a:solidFill>
                        <a:srgbClr val="FFC000"/>
                      </a:solidFill>
                      <a:prstDash val="solid"/>
                      <a:round/>
                      <a:headEnd type="none" w="sm" len="sm"/>
                      <a:tailEnd type="none" w="sm" len="sm"/>
                    </a:lnB>
                  </a:tcPr>
                </a:tc>
                <a:tc>
                  <a:txBody>
                    <a:bodyPr/>
                    <a:lstStyle/>
                    <a:p>
                      <a:pPr marL="8255" marR="0" lvl="0" indent="0" algn="ctr" rtl="0">
                        <a:lnSpc>
                          <a:spcPct val="107916"/>
                        </a:lnSpc>
                        <a:spcBef>
                          <a:spcPts val="0"/>
                        </a:spcBef>
                        <a:spcAft>
                          <a:spcPts val="0"/>
                        </a:spcAft>
                        <a:buClr>
                          <a:srgbClr val="000000"/>
                        </a:buClr>
                        <a:buSzPts val="1600"/>
                        <a:buFont typeface="Arial"/>
                        <a:buNone/>
                      </a:pPr>
                      <a:r>
                        <a:rPr lang="en" sz="1600" u="none" strike="noStrike" cap="none">
                          <a:latin typeface="Sarabun"/>
                          <a:ea typeface="Sarabun"/>
                          <a:cs typeface="Sarabun"/>
                          <a:sym typeface="Sarabun"/>
                        </a:rPr>
                        <a:t>21 Nov  </a:t>
                      </a:r>
                      <a:endParaRPr sz="1600" u="none" strike="noStrike" cap="none">
                        <a:latin typeface="Sarabun"/>
                        <a:ea typeface="Sarabun"/>
                        <a:cs typeface="Sarabun"/>
                        <a:sym typeface="Sarabun"/>
                      </a:endParaRPr>
                    </a:p>
                  </a:txBody>
                  <a:tcPr marL="73025" marR="73025" marT="82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52400" cap="flat" cmpd="sng">
                      <a:solidFill>
                        <a:srgbClr val="FFC000"/>
                      </a:solidFill>
                      <a:prstDash val="solid"/>
                      <a:round/>
                      <a:headEnd type="none" w="sm" len="sm"/>
                      <a:tailEnd type="none" w="sm" len="sm"/>
                    </a:lnB>
                  </a:tcPr>
                </a:tc>
                <a:tc>
                  <a:txBody>
                    <a:bodyPr/>
                    <a:lstStyle/>
                    <a:p>
                      <a:pPr marL="0" marR="0" lvl="0" indent="0" algn="l" rtl="0">
                        <a:lnSpc>
                          <a:spcPct val="107916"/>
                        </a:lnSpc>
                        <a:spcBef>
                          <a:spcPts val="0"/>
                        </a:spcBef>
                        <a:spcAft>
                          <a:spcPts val="0"/>
                        </a:spcAft>
                        <a:buClr>
                          <a:srgbClr val="000000"/>
                        </a:buClr>
                        <a:buSzPts val="1600"/>
                        <a:buFont typeface="Arial"/>
                        <a:buNone/>
                      </a:pPr>
                      <a:r>
                        <a:rPr lang="en" sz="1600" u="none" strike="noStrike" cap="none">
                          <a:latin typeface="Sarabun"/>
                          <a:ea typeface="Sarabun"/>
                          <a:cs typeface="Sarabun"/>
                          <a:sym typeface="Sarabun"/>
                        </a:rPr>
                        <a:t>Summary (no class)</a:t>
                      </a:r>
                      <a:endParaRPr sz="1600" u="none" strike="noStrike" cap="none">
                        <a:latin typeface="Sarabun"/>
                        <a:ea typeface="Sarabun"/>
                        <a:cs typeface="Sarabun"/>
                        <a:sym typeface="Sarabun"/>
                      </a:endParaRPr>
                    </a:p>
                  </a:txBody>
                  <a:tcPr marL="73025" marR="73025" marT="825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52400" cap="flat" cmpd="sng">
                      <a:solidFill>
                        <a:srgbClr val="FFC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CF4C0A92-3C49-1E0B-8039-A6062991F508}"/>
              </a:ext>
            </a:extLst>
          </p:cNvPr>
          <p:cNvSpPr txBox="1"/>
          <p:nvPr/>
        </p:nvSpPr>
        <p:spPr>
          <a:xfrm>
            <a:off x="2362601" y="3183702"/>
            <a:ext cx="553855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Please check the Exam Instructions document in Class Materials.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9390975070_1_199"/>
          <p:cNvSpPr txBox="1">
            <a:spLocks noGrp="1"/>
          </p:cNvSpPr>
          <p:nvPr>
            <p:ph type="title"/>
          </p:nvPr>
        </p:nvSpPr>
        <p:spPr>
          <a:xfrm>
            <a:off x="445685" y="218060"/>
            <a:ext cx="8520000" cy="572400"/>
          </a:xfrm>
          <a:prstGeom prst="rect">
            <a:avLst/>
          </a:prstGeom>
          <a:noFill/>
          <a:ln>
            <a:noFill/>
          </a:ln>
        </p:spPr>
        <p:txBody>
          <a:bodyPr spcFirstLastPara="1" wrap="square" lIns="0" tIns="91425" rIns="0" bIns="91425" anchor="t"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rPr>
              <a:t>Main topics for the final exam</a:t>
            </a:r>
            <a:endParaRPr sz="2800" b="0" strike="noStrike">
              <a:solidFill>
                <a:srgbClr val="000000"/>
              </a:solidFill>
              <a:latin typeface="Arial"/>
              <a:ea typeface="Arial"/>
              <a:cs typeface="Arial"/>
              <a:sym typeface="Arial"/>
            </a:endParaRPr>
          </a:p>
        </p:txBody>
      </p:sp>
      <p:sp>
        <p:nvSpPr>
          <p:cNvPr id="150" name="Google Shape;150;g29390975070_1_199"/>
          <p:cNvSpPr txBox="1"/>
          <p:nvPr/>
        </p:nvSpPr>
        <p:spPr>
          <a:xfrm>
            <a:off x="445675" y="790450"/>
            <a:ext cx="8573400" cy="419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rgbClr val="202124"/>
                </a:solidFill>
                <a:highlight>
                  <a:srgbClr val="FFFFFF"/>
                </a:highlight>
                <a:latin typeface="Roboto"/>
                <a:ea typeface="Roboto"/>
                <a:cs typeface="Roboto"/>
                <a:sym typeface="Roboto"/>
              </a:rPr>
              <a:t>Bits, bytes and files</a:t>
            </a:r>
            <a:endParaRPr sz="1800" dirty="0">
              <a:solidFill>
                <a:srgbClr val="202124"/>
              </a:solidFill>
              <a:highlight>
                <a:srgbClr val="FFFFFF"/>
              </a:highlight>
              <a:latin typeface="Roboto"/>
              <a:ea typeface="Roboto"/>
              <a:cs typeface="Roboto"/>
              <a:sym typeface="Roboto"/>
            </a:endParaRPr>
          </a:p>
          <a:p>
            <a:pPr>
              <a:buClr>
                <a:schemeClr val="dk1"/>
              </a:buClr>
              <a:buSzPts val="1100"/>
            </a:pPr>
            <a:r>
              <a:rPr lang="en" sz="1800" dirty="0">
                <a:solidFill>
                  <a:srgbClr val="202124"/>
                </a:solidFill>
                <a:highlight>
                  <a:srgbClr val="FFFFFF"/>
                </a:highlight>
                <a:latin typeface="Roboto"/>
                <a:ea typeface="Roboto"/>
                <a:cs typeface="Roboto"/>
                <a:sym typeface="Roboto"/>
              </a:rPr>
              <a:t>Sort/find algorithms and the Big O notation, merge sort O(n * log(n))</a:t>
            </a:r>
            <a:endParaRPr sz="1800" dirty="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dirty="0">
                <a:solidFill>
                  <a:srgbClr val="202124"/>
                </a:solidFill>
                <a:highlight>
                  <a:srgbClr val="FFFFFF"/>
                </a:highlight>
                <a:latin typeface="Roboto"/>
                <a:ea typeface="Roboto"/>
                <a:cs typeface="Roboto"/>
                <a:sym typeface="Roboto"/>
              </a:rPr>
              <a:t>Databases and database management systems</a:t>
            </a:r>
            <a:endParaRPr sz="1800" dirty="0">
              <a:solidFill>
                <a:srgbClr val="202124"/>
              </a:solidFill>
              <a:highlight>
                <a:srgbClr val="FFFFFF"/>
              </a:highlight>
              <a:latin typeface="Roboto"/>
              <a:ea typeface="Roboto"/>
              <a:cs typeface="Roboto"/>
              <a:sym typeface="Roboto"/>
            </a:endParaRPr>
          </a:p>
          <a:p>
            <a:pPr>
              <a:buClr>
                <a:schemeClr val="dk1"/>
              </a:buClr>
              <a:buSzPts val="1100"/>
            </a:pPr>
            <a:r>
              <a:rPr lang="en" sz="1800" dirty="0">
                <a:solidFill>
                  <a:srgbClr val="202124"/>
                </a:solidFill>
                <a:highlight>
                  <a:srgbClr val="FFFFFF"/>
                </a:highlight>
                <a:latin typeface="Roboto"/>
                <a:ea typeface="Roboto"/>
                <a:cs typeface="Roboto"/>
                <a:sym typeface="Roboto"/>
              </a:rPr>
              <a:t>Basic web technologies: HTML and HTTP. </a:t>
            </a:r>
            <a:endParaRPr sz="180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dirty="0">
                <a:solidFill>
                  <a:srgbClr val="202124"/>
                </a:solidFill>
                <a:highlight>
                  <a:srgbClr val="FFFFFF"/>
                </a:highlight>
                <a:latin typeface="Roboto"/>
                <a:ea typeface="Roboto"/>
                <a:cs typeface="Roboto"/>
                <a:sym typeface="Roboto"/>
              </a:rPr>
              <a:t>Relational databases and the relational model</a:t>
            </a:r>
            <a:endParaRPr sz="1800" dirty="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dirty="0">
                <a:solidFill>
                  <a:srgbClr val="202124"/>
                </a:solidFill>
                <a:highlight>
                  <a:srgbClr val="FFFFFF"/>
                </a:highlight>
                <a:latin typeface="Roboto"/>
                <a:ea typeface="Roboto"/>
                <a:cs typeface="Roboto"/>
                <a:sym typeface="Roboto"/>
              </a:rPr>
              <a:t>SQL</a:t>
            </a:r>
            <a:endParaRPr sz="1800" dirty="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dirty="0" err="1">
                <a:solidFill>
                  <a:srgbClr val="202124"/>
                </a:solidFill>
                <a:highlight>
                  <a:srgbClr val="FFFFFF"/>
                </a:highlight>
                <a:latin typeface="Roboto"/>
                <a:ea typeface="Roboto"/>
                <a:cs typeface="Roboto"/>
                <a:sym typeface="Roboto"/>
              </a:rPr>
              <a:t>noSQL</a:t>
            </a:r>
            <a:r>
              <a:rPr lang="en" sz="1800" dirty="0">
                <a:solidFill>
                  <a:srgbClr val="202124"/>
                </a:solidFill>
                <a:highlight>
                  <a:srgbClr val="FFFFFF"/>
                </a:highlight>
                <a:latin typeface="Roboto"/>
                <a:ea typeface="Roboto"/>
                <a:cs typeface="Roboto"/>
                <a:sym typeface="Roboto"/>
              </a:rPr>
              <a:t> databases</a:t>
            </a:r>
            <a:endParaRPr sz="1800" dirty="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dirty="0">
                <a:solidFill>
                  <a:srgbClr val="202124"/>
                </a:solidFill>
                <a:highlight>
                  <a:srgbClr val="FFFFFF"/>
                </a:highlight>
                <a:latin typeface="Roboto"/>
                <a:ea typeface="Roboto"/>
                <a:cs typeface="Roboto"/>
                <a:sym typeface="Roboto"/>
              </a:rPr>
              <a:t>Blockchains, hash functions and hash tables</a:t>
            </a:r>
            <a:endParaRPr sz="1800" dirty="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dirty="0">
                <a:solidFill>
                  <a:srgbClr val="202124"/>
                </a:solidFill>
                <a:highlight>
                  <a:srgbClr val="FFFFFF"/>
                </a:highlight>
                <a:latin typeface="Roboto"/>
                <a:ea typeface="Roboto"/>
                <a:cs typeface="Roboto"/>
                <a:sym typeface="Roboto"/>
              </a:rPr>
              <a:t>Linked lists</a:t>
            </a:r>
            <a:endParaRPr sz="1800" dirty="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dirty="0">
                <a:solidFill>
                  <a:srgbClr val="202124"/>
                </a:solidFill>
                <a:highlight>
                  <a:srgbClr val="FFFFFF"/>
                </a:highlight>
                <a:latin typeface="Roboto"/>
                <a:ea typeface="Roboto"/>
                <a:cs typeface="Roboto"/>
                <a:sym typeface="Roboto"/>
              </a:rPr>
              <a:t>JSON and APIs</a:t>
            </a:r>
            <a:endParaRPr sz="1800" dirty="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dirty="0">
                <a:solidFill>
                  <a:srgbClr val="202124"/>
                </a:solidFill>
                <a:highlight>
                  <a:srgbClr val="FFFFFF"/>
                </a:highlight>
                <a:latin typeface="Roboto"/>
                <a:ea typeface="Roboto"/>
                <a:cs typeface="Roboto"/>
                <a:sym typeface="Roboto"/>
              </a:rPr>
              <a:t>Cloud computing and Cloud service models</a:t>
            </a:r>
            <a:endParaRPr sz="1800" dirty="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dirty="0">
                <a:solidFill>
                  <a:srgbClr val="202124"/>
                </a:solidFill>
                <a:highlight>
                  <a:srgbClr val="FFFFFF"/>
                </a:highlight>
                <a:latin typeface="Roboto"/>
                <a:ea typeface="Roboto"/>
                <a:cs typeface="Roboto"/>
                <a:sym typeface="Roboto"/>
              </a:rPr>
              <a:t>Text databases</a:t>
            </a:r>
            <a:endParaRPr sz="1800" dirty="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dirty="0">
                <a:solidFill>
                  <a:srgbClr val="202124"/>
                </a:solidFill>
                <a:highlight>
                  <a:srgbClr val="FFFFFF"/>
                </a:highlight>
                <a:latin typeface="Roboto"/>
                <a:ea typeface="Roboto"/>
                <a:cs typeface="Roboto"/>
                <a:sym typeface="Roboto"/>
              </a:rPr>
              <a:t>Cloud platforms like Python Anywhere</a:t>
            </a:r>
            <a:endParaRPr sz="1800" dirty="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800" dirty="0">
                <a:solidFill>
                  <a:srgbClr val="202124"/>
                </a:solidFill>
                <a:highlight>
                  <a:srgbClr val="FFFFFF"/>
                </a:highlight>
                <a:latin typeface="Roboto"/>
                <a:ea typeface="Roboto"/>
                <a:cs typeface="Roboto"/>
                <a:sym typeface="Roboto"/>
              </a:rPr>
              <a:t>Stacks, queues and heaps</a:t>
            </a:r>
            <a:endParaRPr sz="1800" dirty="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800" dirty="0">
                <a:solidFill>
                  <a:srgbClr val="202124"/>
                </a:solidFill>
                <a:highlight>
                  <a:srgbClr val="FFFFFF"/>
                </a:highlight>
                <a:latin typeface="Roboto"/>
                <a:ea typeface="Roboto"/>
                <a:cs typeface="Roboto"/>
                <a:sym typeface="Roboto"/>
              </a:rPr>
              <a:t>Big Data (today)</a:t>
            </a:r>
            <a:endParaRPr sz="1800" dirty="0">
              <a:solidFill>
                <a:srgbClr val="202124"/>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980e43f30b_0_0"/>
          <p:cNvSpPr txBox="1">
            <a:spLocks noGrp="1"/>
          </p:cNvSpPr>
          <p:nvPr>
            <p:ph type="title"/>
          </p:nvPr>
        </p:nvSpPr>
        <p:spPr>
          <a:xfrm>
            <a:off x="445685" y="218060"/>
            <a:ext cx="8520000" cy="572400"/>
          </a:xfrm>
          <a:prstGeom prst="rect">
            <a:avLst/>
          </a:prstGeom>
          <a:noFill/>
          <a:ln>
            <a:noFill/>
          </a:ln>
        </p:spPr>
        <p:txBody>
          <a:bodyPr spcFirstLastPara="1" wrap="square" lIns="0" tIns="91425" rIns="0" bIns="91425" anchor="t"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rPr>
              <a:t>Bytes once again</a:t>
            </a:r>
            <a:endParaRPr sz="2800" b="0" strike="noStrike">
              <a:solidFill>
                <a:srgbClr val="000000"/>
              </a:solidFill>
              <a:latin typeface="Arial"/>
              <a:ea typeface="Arial"/>
              <a:cs typeface="Arial"/>
              <a:sym typeface="Arial"/>
            </a:endParaRPr>
          </a:p>
        </p:txBody>
      </p:sp>
      <p:sp>
        <p:nvSpPr>
          <p:cNvPr id="156" name="Google Shape;156;g2980e43f30b_0_0"/>
          <p:cNvSpPr txBox="1"/>
          <p:nvPr/>
        </p:nvSpPr>
        <p:spPr>
          <a:xfrm>
            <a:off x="445675" y="790450"/>
            <a:ext cx="8573400" cy="419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800">
                <a:solidFill>
                  <a:srgbClr val="202124"/>
                </a:solidFill>
                <a:highlight>
                  <a:srgbClr val="FFFFFF"/>
                </a:highlight>
                <a:latin typeface="Roboto"/>
                <a:ea typeface="Roboto"/>
                <a:cs typeface="Roboto"/>
                <a:sym typeface="Roboto"/>
              </a:rPr>
              <a:t>1 byte, 8 bits, range 0..255, typically stores 1 character (except e.g. Thai script)</a:t>
            </a: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800">
                <a:solidFill>
                  <a:srgbClr val="202124"/>
                </a:solidFill>
                <a:highlight>
                  <a:srgbClr val="FFFFFF"/>
                </a:highlight>
                <a:latin typeface="Roboto"/>
                <a:ea typeface="Roboto"/>
                <a:cs typeface="Roboto"/>
                <a:sym typeface="Roboto"/>
              </a:rPr>
              <a:t>1 kilobyte, 1000 (or 1024) bytes, about 1 page of text in English</a:t>
            </a: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800">
                <a:solidFill>
                  <a:srgbClr val="202124"/>
                </a:solidFill>
                <a:highlight>
                  <a:srgbClr val="FFFFFF"/>
                </a:highlight>
                <a:latin typeface="Roboto"/>
                <a:ea typeface="Roboto"/>
                <a:cs typeface="Roboto"/>
                <a:sym typeface="Roboto"/>
              </a:rPr>
              <a:t>1 megabyte, 1000 (or 1024) kilobytes. A typical mobile phone camera image is 2 or 3 megabytes.</a:t>
            </a: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800">
                <a:solidFill>
                  <a:srgbClr val="202124"/>
                </a:solidFill>
                <a:highlight>
                  <a:srgbClr val="FFFFFF"/>
                </a:highlight>
                <a:latin typeface="Roboto"/>
                <a:ea typeface="Roboto"/>
                <a:cs typeface="Roboto"/>
                <a:sym typeface="Roboto"/>
              </a:rPr>
              <a:t>1 gigabyte, 1000 (or 1024) megabytes. A short film (today’s normal resolutions) or a TV series episode. A browser like Google Chrome ~ 1 GB.</a:t>
            </a: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800">
                <a:solidFill>
                  <a:srgbClr val="202124"/>
                </a:solidFill>
                <a:highlight>
                  <a:srgbClr val="FFFFFF"/>
                </a:highlight>
                <a:latin typeface="Roboto"/>
                <a:ea typeface="Roboto"/>
                <a:cs typeface="Roboto"/>
                <a:sym typeface="Roboto"/>
              </a:rPr>
              <a:t>1 terabyte, </a:t>
            </a:r>
            <a:r>
              <a:rPr lang="en" sz="1800">
                <a:solidFill>
                  <a:srgbClr val="202124"/>
                </a:solidFill>
                <a:highlight>
                  <a:schemeClr val="lt1"/>
                </a:highlight>
                <a:latin typeface="Roboto"/>
                <a:ea typeface="Roboto"/>
                <a:cs typeface="Roboto"/>
                <a:sym typeface="Roboto"/>
              </a:rPr>
              <a:t>1000 (or 1024) gigabytes. The capacity of a typical laptop disk.</a:t>
            </a:r>
            <a:endParaRPr sz="1800">
              <a:solidFill>
                <a:srgbClr val="202124"/>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800" dirty="0">
                <a:solidFill>
                  <a:srgbClr val="202124"/>
                </a:solidFill>
                <a:highlight>
                  <a:schemeClr val="lt1"/>
                </a:highlight>
                <a:latin typeface="Roboto"/>
                <a:ea typeface="Roboto"/>
                <a:cs typeface="Roboto"/>
                <a:sym typeface="Roboto"/>
              </a:rPr>
              <a:t>1 petabyte, 1000 (or 1024) terabytes. CERN stores about 1</a:t>
            </a:r>
            <a:br>
              <a:rPr lang="en" sz="1800" dirty="0">
                <a:highlight>
                  <a:srgbClr val="FFFFFF"/>
                </a:highlight>
                <a:latin typeface="Roboto"/>
                <a:ea typeface="Roboto"/>
                <a:cs typeface="Roboto"/>
              </a:rPr>
            </a:br>
            <a:r>
              <a:rPr lang="en" sz="1800" dirty="0">
                <a:solidFill>
                  <a:srgbClr val="202124"/>
                </a:solidFill>
                <a:highlight>
                  <a:schemeClr val="lt1"/>
                </a:highlight>
                <a:latin typeface="Roboto"/>
                <a:ea typeface="Roboto"/>
                <a:cs typeface="Roboto"/>
                <a:sym typeface="Roboto"/>
              </a:rPr>
              <a:t>petabyte of physics data per year [on disks and tapes].</a:t>
            </a:r>
            <a:endParaRPr sz="1800" dirty="0">
              <a:solidFill>
                <a:srgbClr val="202124"/>
              </a:solidFill>
              <a:highlight>
                <a:schemeClr val="lt1"/>
              </a:highlight>
              <a:latin typeface="Roboto"/>
              <a:ea typeface="Roboto"/>
              <a:cs typeface="Roboto"/>
              <a:sym typeface="Roboto"/>
            </a:endParaRPr>
          </a:p>
          <a:p>
            <a:r>
              <a:rPr lang="en" sz="1800">
                <a:solidFill>
                  <a:srgbClr val="202124"/>
                </a:solidFill>
                <a:highlight>
                  <a:srgbClr val="FFFFFF"/>
                </a:highlight>
                <a:latin typeface="Roboto"/>
                <a:ea typeface="Roboto"/>
                <a:cs typeface="Roboto"/>
              </a:rPr>
              <a:t>1 exabyte, 1000 (or 1024) petabytes.</a:t>
            </a:r>
            <a:endParaRPr lang="en"/>
          </a:p>
          <a:p>
            <a:pPr marL="0" marR="0" lvl="0" indent="0" algn="l" rtl="0">
              <a:lnSpc>
                <a:spcPct val="100000"/>
              </a:lnSpc>
              <a:spcBef>
                <a:spcPts val="0"/>
              </a:spcBef>
              <a:spcAft>
                <a:spcPts val="0"/>
              </a:spcAft>
              <a:buClr>
                <a:srgbClr val="000000"/>
              </a:buClr>
              <a:buSzPts val="1600"/>
              <a:buFont typeface="Arial"/>
              <a:buNone/>
            </a:pPr>
            <a:r>
              <a:rPr lang="en" sz="1800">
                <a:solidFill>
                  <a:srgbClr val="202124"/>
                </a:solidFill>
                <a:highlight>
                  <a:schemeClr val="lt1"/>
                </a:highlight>
                <a:latin typeface="Roboto"/>
                <a:ea typeface="Roboto"/>
                <a:cs typeface="Roboto"/>
                <a:sym typeface="Roboto"/>
              </a:rPr>
              <a:t>1 zettabyte, 1000 (or 1024) exabytes. We create about</a:t>
            </a:r>
            <a:endParaRPr sz="1800">
              <a:solidFill>
                <a:srgbClr val="202124"/>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800">
                <a:solidFill>
                  <a:srgbClr val="202124"/>
                </a:solidFill>
                <a:highlight>
                  <a:schemeClr val="lt1"/>
                </a:highlight>
                <a:latin typeface="Roboto"/>
                <a:ea typeface="Roboto"/>
                <a:cs typeface="Roboto"/>
                <a:sym typeface="Roboto"/>
              </a:rPr>
              <a:t>120 zettabytes each year. Much of that is by IoT.</a:t>
            </a:r>
            <a:endParaRPr sz="1800">
              <a:solidFill>
                <a:srgbClr val="202124"/>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800">
              <a:solidFill>
                <a:srgbClr val="202124"/>
              </a:solidFill>
              <a:highlight>
                <a:schemeClr val="lt1"/>
              </a:highlight>
              <a:latin typeface="Roboto"/>
              <a:ea typeface="Roboto"/>
              <a:cs typeface="Roboto"/>
              <a:sym typeface="Roboto"/>
            </a:endParaRPr>
          </a:p>
        </p:txBody>
      </p:sp>
      <p:pic>
        <p:nvPicPr>
          <p:cNvPr id="157" name="Google Shape;157;g2980e43f30b_0_0"/>
          <p:cNvPicPr preferRelativeResize="0"/>
          <p:nvPr/>
        </p:nvPicPr>
        <p:blipFill>
          <a:blip r:embed="rId3">
            <a:alphaModFix/>
          </a:blip>
          <a:stretch>
            <a:fillRect/>
          </a:stretch>
        </p:blipFill>
        <p:spPr>
          <a:xfrm>
            <a:off x="6736725" y="2901925"/>
            <a:ext cx="2155349" cy="2044417"/>
          </a:xfrm>
          <a:prstGeom prst="rect">
            <a:avLst/>
          </a:prstGeom>
          <a:noFill/>
          <a:ln>
            <a:noFill/>
          </a:ln>
        </p:spPr>
      </p:pic>
      <p:sp>
        <p:nvSpPr>
          <p:cNvPr id="158" name="Google Shape;158;g2980e43f30b_0_0"/>
          <p:cNvSpPr txBox="1"/>
          <p:nvPr/>
        </p:nvSpPr>
        <p:spPr>
          <a:xfrm>
            <a:off x="557150" y="4009900"/>
            <a:ext cx="6056700" cy="62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u="sng">
                <a:solidFill>
                  <a:schemeClr val="hlink"/>
                </a:solidFill>
                <a:hlinkClick r:id="rId4"/>
              </a:rPr>
              <a:t>https://explodingtopics.com/blog/data-generated-per-day</a:t>
            </a:r>
            <a:endParaRPr sz="1700">
              <a:solidFill>
                <a:schemeClr val="dk1"/>
              </a:solidFill>
            </a:endParaRPr>
          </a:p>
          <a:p>
            <a:pPr marL="0" lvl="0" indent="0" algn="l" rtl="0">
              <a:spcBef>
                <a:spcPts val="0"/>
              </a:spcBef>
              <a:spcAft>
                <a:spcPts val="0"/>
              </a:spcAft>
              <a:buNone/>
            </a:pPr>
            <a:r>
              <a:rPr lang="en" sz="1700">
                <a:solidFill>
                  <a:schemeClr val="dk1"/>
                </a:solidFill>
              </a:rPr>
              <a:t>The tape cartridge in the picture ~ 150 terabytes.</a:t>
            </a:r>
            <a:endParaRPr sz="1700">
              <a:solidFill>
                <a:schemeClr val="dk1"/>
              </a:solidFill>
            </a:endParaRPr>
          </a:p>
        </p:txBody>
      </p:sp>
      <p:pic>
        <p:nvPicPr>
          <p:cNvPr id="159" name="Google Shape;159;g2980e43f30b_0_0"/>
          <p:cNvPicPr preferRelativeResize="0"/>
          <p:nvPr/>
        </p:nvPicPr>
        <p:blipFill>
          <a:blip r:embed="rId5">
            <a:alphaModFix/>
          </a:blip>
          <a:stretch>
            <a:fillRect/>
          </a:stretch>
        </p:blipFill>
        <p:spPr>
          <a:xfrm>
            <a:off x="0" y="4826758"/>
            <a:ext cx="9144000" cy="3167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2980e43f30b_0_8"/>
          <p:cNvSpPr txBox="1">
            <a:spLocks noGrp="1"/>
          </p:cNvSpPr>
          <p:nvPr>
            <p:ph type="title"/>
          </p:nvPr>
        </p:nvSpPr>
        <p:spPr>
          <a:xfrm>
            <a:off x="445685" y="218060"/>
            <a:ext cx="8520000" cy="572400"/>
          </a:xfrm>
          <a:prstGeom prst="rect">
            <a:avLst/>
          </a:prstGeom>
          <a:noFill/>
          <a:ln>
            <a:noFill/>
          </a:ln>
        </p:spPr>
        <p:txBody>
          <a:bodyPr spcFirstLastPara="1" wrap="square" lIns="0" tIns="91425" rIns="0" bIns="91425" anchor="t"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rPr>
              <a:t>Who has the data?</a:t>
            </a:r>
            <a:endParaRPr sz="2800" b="0" strike="noStrike">
              <a:solidFill>
                <a:srgbClr val="000000"/>
              </a:solidFill>
              <a:latin typeface="Arial"/>
              <a:ea typeface="Arial"/>
              <a:cs typeface="Arial"/>
              <a:sym typeface="Arial"/>
            </a:endParaRPr>
          </a:p>
        </p:txBody>
      </p:sp>
      <p:sp>
        <p:nvSpPr>
          <p:cNvPr id="165" name="Google Shape;165;g2980e43f30b_0_8"/>
          <p:cNvSpPr txBox="1"/>
          <p:nvPr/>
        </p:nvSpPr>
        <p:spPr>
          <a:xfrm>
            <a:off x="445675" y="790450"/>
            <a:ext cx="8573400" cy="419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800">
                <a:solidFill>
                  <a:srgbClr val="202124"/>
                </a:solidFill>
                <a:highlight>
                  <a:srgbClr val="FFFFFF"/>
                </a:highlight>
                <a:latin typeface="Roboto"/>
                <a:ea typeface="Roboto"/>
                <a:cs typeface="Roboto"/>
                <a:sym typeface="Roboto"/>
              </a:rPr>
              <a:t>Individuals? Documents, photos, music, videos and (oddly) games. Some gigabytes to terabytes.</a:t>
            </a: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800">
                <a:solidFill>
                  <a:srgbClr val="202124"/>
                </a:solidFill>
                <a:highlight>
                  <a:srgbClr val="FFFFFF"/>
                </a:highlight>
                <a:latin typeface="Roboto"/>
                <a:ea typeface="Roboto"/>
                <a:cs typeface="Roboto"/>
                <a:sym typeface="Roboto"/>
              </a:rPr>
              <a:t>The average company manages 162.9TB of data, the average enterprise has 347.56TB of data, seven times as much data as the average SMB with 47.81TB.</a:t>
            </a: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800">
                <a:solidFill>
                  <a:srgbClr val="202124"/>
                </a:solidFill>
                <a:highlight>
                  <a:srgbClr val="FFFFFF"/>
                </a:highlight>
                <a:latin typeface="Roboto"/>
                <a:ea typeface="Roboto"/>
                <a:cs typeface="Roboto"/>
                <a:sym typeface="Roboto"/>
              </a:rPr>
              <a:t>IDG Data Analytics Survey 2016.</a:t>
            </a: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800">
                <a:solidFill>
                  <a:srgbClr val="202124"/>
                </a:solidFill>
                <a:highlight>
                  <a:srgbClr val="FFFFFF"/>
                </a:highlight>
                <a:latin typeface="Roboto"/>
                <a:ea typeface="Roboto"/>
                <a:cs typeface="Roboto"/>
                <a:sym typeface="Roboto"/>
              </a:rPr>
              <a:t>Big tech companies: Petabytes.</a:t>
            </a: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800">
                <a:solidFill>
                  <a:srgbClr val="202124"/>
                </a:solidFill>
                <a:highlight>
                  <a:schemeClr val="lt1"/>
                </a:highlight>
                <a:latin typeface="Roboto"/>
                <a:ea typeface="Roboto"/>
                <a:cs typeface="Roboto"/>
                <a:sym typeface="Roboto"/>
              </a:rPr>
              <a:t>Governments? A lot.</a:t>
            </a:r>
            <a:endParaRPr sz="1800">
              <a:solidFill>
                <a:srgbClr val="202124"/>
              </a:solidFill>
              <a:highlight>
                <a:schemeClr val="lt1"/>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800" u="sng">
                <a:solidFill>
                  <a:schemeClr val="hlink"/>
                </a:solidFill>
                <a:highlight>
                  <a:schemeClr val="lt1"/>
                </a:highlight>
                <a:latin typeface="Roboto"/>
                <a:ea typeface="Roboto"/>
                <a:cs typeface="Roboto"/>
                <a:sym typeface="Roboto"/>
                <a:hlinkClick r:id="rId3"/>
              </a:rPr>
              <a:t>https://www.zdnet.com/article/us-government-has-12166-data-centers-and-most-of-them-inefficient-can-hybrid-save-the-day/</a:t>
            </a:r>
            <a:r>
              <a:rPr lang="en" sz="1800">
                <a:solidFill>
                  <a:srgbClr val="202124"/>
                </a:solidFill>
                <a:highlight>
                  <a:schemeClr val="lt1"/>
                </a:highlight>
                <a:latin typeface="Roboto"/>
                <a:ea typeface="Roboto"/>
                <a:cs typeface="Roboto"/>
                <a:sym typeface="Roboto"/>
              </a:rPr>
              <a:t> (2019)</a:t>
            </a:r>
            <a:endParaRPr sz="1800">
              <a:solidFill>
                <a:srgbClr val="202124"/>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2980e43f30b_0_22"/>
          <p:cNvSpPr txBox="1">
            <a:spLocks noGrp="1"/>
          </p:cNvSpPr>
          <p:nvPr>
            <p:ph type="title"/>
          </p:nvPr>
        </p:nvSpPr>
        <p:spPr>
          <a:xfrm>
            <a:off x="445685" y="218060"/>
            <a:ext cx="8520000" cy="572400"/>
          </a:xfrm>
          <a:prstGeom prst="rect">
            <a:avLst/>
          </a:prstGeom>
          <a:noFill/>
          <a:ln>
            <a:noFill/>
          </a:ln>
        </p:spPr>
        <p:txBody>
          <a:bodyPr spcFirstLastPara="1" wrap="square" lIns="0" tIns="91425" rIns="0" bIns="91425" anchor="t"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rPr>
              <a:t>What is Big Data?</a:t>
            </a:r>
            <a:endParaRPr sz="2800" b="0" strike="noStrike">
              <a:solidFill>
                <a:srgbClr val="000000"/>
              </a:solidFill>
              <a:latin typeface="Arial"/>
              <a:ea typeface="Arial"/>
              <a:cs typeface="Arial"/>
              <a:sym typeface="Arial"/>
            </a:endParaRPr>
          </a:p>
        </p:txBody>
      </p:sp>
      <p:sp>
        <p:nvSpPr>
          <p:cNvPr id="171" name="Google Shape;171;g2980e43f30b_0_22"/>
          <p:cNvSpPr txBox="1"/>
          <p:nvPr/>
        </p:nvSpPr>
        <p:spPr>
          <a:xfrm>
            <a:off x="445675" y="790450"/>
            <a:ext cx="8573400" cy="419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800">
                <a:solidFill>
                  <a:srgbClr val="202124"/>
                </a:solidFill>
                <a:highlight>
                  <a:srgbClr val="FFFFFF"/>
                </a:highlight>
                <a:latin typeface="Roboto"/>
                <a:ea typeface="Roboto"/>
                <a:cs typeface="Roboto"/>
                <a:sym typeface="Roboto"/>
              </a:rPr>
              <a:t>Often described by Volume (lots of data), variety (comes in different formats) and velocity (data is produced at high rates).</a:t>
            </a: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800">
                <a:solidFill>
                  <a:srgbClr val="202124"/>
                </a:solidFill>
                <a:highlight>
                  <a:srgbClr val="FFFFFF"/>
                </a:highlight>
                <a:latin typeface="Roboto"/>
                <a:ea typeface="Roboto"/>
                <a:cs typeface="Roboto"/>
                <a:sym typeface="Roboto"/>
              </a:rPr>
              <a:t>"Big data is where parallel computing tools are needed to handle data" (Fox, Charles: Data Science for Transport. Springer Textbooks in Earth Sciences, Geography and Environment. Springer).</a:t>
            </a: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800">
                <a:solidFill>
                  <a:srgbClr val="202124"/>
                </a:solidFill>
                <a:highlight>
                  <a:srgbClr val="FFFFFF"/>
                </a:highlight>
                <a:latin typeface="Roboto"/>
                <a:ea typeface="Roboto"/>
                <a:cs typeface="Roboto"/>
                <a:sym typeface="Roboto"/>
              </a:rPr>
              <a:t>So, it’s simple .. we need cluster or cloud </a:t>
            </a:r>
            <a:br>
              <a:rPr lang="en" sz="1800">
                <a:solidFill>
                  <a:srgbClr val="202124"/>
                </a:solidFill>
                <a:highlight>
                  <a:srgbClr val="FFFFFF"/>
                </a:highlight>
                <a:latin typeface="Roboto"/>
                <a:ea typeface="Roboto"/>
                <a:cs typeface="Roboto"/>
                <a:sym typeface="Roboto"/>
              </a:rPr>
            </a:br>
            <a:r>
              <a:rPr lang="en" sz="1800">
                <a:solidFill>
                  <a:srgbClr val="202124"/>
                </a:solidFill>
                <a:highlight>
                  <a:srgbClr val="FFFFFF"/>
                </a:highlight>
                <a:latin typeface="Roboto"/>
                <a:ea typeface="Roboto"/>
                <a:cs typeface="Roboto"/>
                <a:sym typeface="Roboto"/>
              </a:rPr>
              <a:t>resources that handle data in parallel?</a:t>
            </a: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800">
                <a:solidFill>
                  <a:srgbClr val="202124"/>
                </a:solidFill>
                <a:highlight>
                  <a:srgbClr val="FFFFFF"/>
                </a:highlight>
                <a:latin typeface="Roboto"/>
                <a:ea typeface="Roboto"/>
                <a:cs typeface="Roboto"/>
                <a:sym typeface="Roboto"/>
              </a:rPr>
              <a:t>A computer cluster at Chemnitz Univ.</a:t>
            </a:r>
            <a:br>
              <a:rPr lang="en" sz="1800">
                <a:solidFill>
                  <a:srgbClr val="202124"/>
                </a:solidFill>
                <a:highlight>
                  <a:srgbClr val="FFFFFF"/>
                </a:highlight>
                <a:latin typeface="Roboto"/>
                <a:ea typeface="Roboto"/>
                <a:cs typeface="Roboto"/>
                <a:sym typeface="Roboto"/>
              </a:rPr>
            </a:br>
            <a:r>
              <a:rPr lang="en" sz="1800">
                <a:solidFill>
                  <a:srgbClr val="202124"/>
                </a:solidFill>
                <a:highlight>
                  <a:srgbClr val="FFFFFF"/>
                </a:highlight>
                <a:latin typeface="Roboto"/>
                <a:ea typeface="Roboto"/>
                <a:cs typeface="Roboto"/>
                <a:sym typeface="Roboto"/>
              </a:rPr>
              <a:t>Germany. Today it is unusual to use</a:t>
            </a:r>
            <a:br>
              <a:rPr lang="en" sz="1800">
                <a:solidFill>
                  <a:srgbClr val="202124"/>
                </a:solidFill>
                <a:highlight>
                  <a:srgbClr val="FFFFFF"/>
                </a:highlight>
                <a:latin typeface="Roboto"/>
                <a:ea typeface="Roboto"/>
                <a:cs typeface="Roboto"/>
                <a:sym typeface="Roboto"/>
              </a:rPr>
            </a:br>
            <a:r>
              <a:rPr lang="en" sz="1800">
                <a:solidFill>
                  <a:srgbClr val="202124"/>
                </a:solidFill>
                <a:highlight>
                  <a:srgbClr val="FFFFFF"/>
                </a:highlight>
                <a:latin typeface="Roboto"/>
                <a:ea typeface="Roboto"/>
                <a:cs typeface="Roboto"/>
                <a:sym typeface="Roboto"/>
              </a:rPr>
              <a:t>desktop computers for clusters (need</a:t>
            </a:r>
            <a:br>
              <a:rPr lang="en" sz="1800">
                <a:solidFill>
                  <a:srgbClr val="202124"/>
                </a:solidFill>
                <a:highlight>
                  <a:srgbClr val="FFFFFF"/>
                </a:highlight>
                <a:latin typeface="Roboto"/>
                <a:ea typeface="Roboto"/>
                <a:cs typeface="Roboto"/>
                <a:sym typeface="Roboto"/>
              </a:rPr>
            </a:br>
            <a:r>
              <a:rPr lang="en" sz="1800">
                <a:solidFill>
                  <a:srgbClr val="202124"/>
                </a:solidFill>
                <a:highlight>
                  <a:srgbClr val="FFFFFF"/>
                </a:highlight>
                <a:latin typeface="Roboto"/>
                <a:ea typeface="Roboto"/>
                <a:cs typeface="Roboto"/>
                <a:sym typeface="Roboto"/>
              </a:rPr>
              <a:t>electricity, space, cooling).</a:t>
            </a: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800">
              <a:solidFill>
                <a:srgbClr val="202124"/>
              </a:solidFill>
              <a:highlight>
                <a:srgbClr val="FFFFFF"/>
              </a:highlight>
              <a:latin typeface="Roboto"/>
              <a:ea typeface="Roboto"/>
              <a:cs typeface="Roboto"/>
              <a:sym typeface="Roboto"/>
            </a:endParaRPr>
          </a:p>
        </p:txBody>
      </p:sp>
      <p:pic>
        <p:nvPicPr>
          <p:cNvPr id="172" name="Google Shape;172;g2980e43f30b_0_22"/>
          <p:cNvPicPr preferRelativeResize="0"/>
          <p:nvPr/>
        </p:nvPicPr>
        <p:blipFill>
          <a:blip r:embed="rId3">
            <a:alphaModFix/>
          </a:blip>
          <a:stretch>
            <a:fillRect/>
          </a:stretch>
        </p:blipFill>
        <p:spPr>
          <a:xfrm>
            <a:off x="4767111" y="2450767"/>
            <a:ext cx="4031418" cy="25393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2980e43f30b_0_30"/>
          <p:cNvSpPr txBox="1">
            <a:spLocks noGrp="1"/>
          </p:cNvSpPr>
          <p:nvPr>
            <p:ph type="title"/>
          </p:nvPr>
        </p:nvSpPr>
        <p:spPr>
          <a:xfrm>
            <a:off x="445685" y="218060"/>
            <a:ext cx="8520000" cy="572400"/>
          </a:xfrm>
          <a:prstGeom prst="rect">
            <a:avLst/>
          </a:prstGeom>
          <a:noFill/>
          <a:ln>
            <a:noFill/>
          </a:ln>
        </p:spPr>
        <p:txBody>
          <a:bodyPr spcFirstLastPara="1" wrap="square" lIns="0" tIns="91425" rIns="0" bIns="91425" anchor="t"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rPr>
              <a:t>How to Handle Big Data? Storage</a:t>
            </a:r>
            <a:endParaRPr sz="2800" b="0" strike="noStrike">
              <a:solidFill>
                <a:srgbClr val="000000"/>
              </a:solidFill>
              <a:latin typeface="Arial"/>
              <a:ea typeface="Arial"/>
              <a:cs typeface="Arial"/>
              <a:sym typeface="Arial"/>
            </a:endParaRPr>
          </a:p>
        </p:txBody>
      </p:sp>
      <p:sp>
        <p:nvSpPr>
          <p:cNvPr id="178" name="Google Shape;178;g2980e43f30b_0_30"/>
          <p:cNvSpPr txBox="1"/>
          <p:nvPr/>
        </p:nvSpPr>
        <p:spPr>
          <a:xfrm>
            <a:off x="445675" y="790450"/>
            <a:ext cx="8573400" cy="419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800">
                <a:solidFill>
                  <a:srgbClr val="202124"/>
                </a:solidFill>
                <a:highlight>
                  <a:srgbClr val="FFFFFF"/>
                </a:highlight>
                <a:latin typeface="Roboto"/>
                <a:ea typeface="Roboto"/>
                <a:cs typeface="Roboto"/>
                <a:sym typeface="Roboto"/>
              </a:rPr>
              <a:t>Parallel processing, distributed (in this case “sharded”) data.</a:t>
            </a: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800">
                <a:solidFill>
                  <a:srgbClr val="202124"/>
                </a:solidFill>
                <a:highlight>
                  <a:srgbClr val="FFFFFF"/>
                </a:highlight>
                <a:latin typeface="Roboto"/>
                <a:ea typeface="Roboto"/>
                <a:cs typeface="Roboto"/>
                <a:sym typeface="Roboto"/>
              </a:rPr>
              <a:t>From MongoDB.com</a:t>
            </a: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 sz="1800">
                <a:solidFill>
                  <a:srgbClr val="202124"/>
                </a:solidFill>
                <a:highlight>
                  <a:srgbClr val="FFFFFF"/>
                </a:highlight>
                <a:latin typeface="Roboto"/>
                <a:ea typeface="Roboto"/>
                <a:cs typeface="Roboto"/>
                <a:sym typeface="Roboto"/>
              </a:rPr>
              <a:t>Amadeus is the world's largest technology company dedicated to the travel industry, handling 630 million bookings and 1.6 billion passengers every year. The company’s travel systems rely on over 100 MongoDB clusters, totaling 570+ nodes, with the largest cluster managing over 100TB of data.</a:t>
            </a:r>
            <a:endParaRPr sz="1800">
              <a:solidFill>
                <a:srgbClr val="202124"/>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2980e43f30b_0_37"/>
          <p:cNvSpPr txBox="1">
            <a:spLocks noGrp="1"/>
          </p:cNvSpPr>
          <p:nvPr>
            <p:ph type="title"/>
          </p:nvPr>
        </p:nvSpPr>
        <p:spPr>
          <a:xfrm>
            <a:off x="445685" y="218060"/>
            <a:ext cx="8520000" cy="572400"/>
          </a:xfrm>
          <a:prstGeom prst="rect">
            <a:avLst/>
          </a:prstGeom>
          <a:noFill/>
          <a:ln>
            <a:noFill/>
          </a:ln>
        </p:spPr>
        <p:txBody>
          <a:bodyPr spcFirstLastPara="1" wrap="square" lIns="0" tIns="91425" rIns="0" bIns="91425" anchor="t"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rPr>
              <a:t>How to Handle Big Data? Processing</a:t>
            </a:r>
            <a:endParaRPr sz="2800" b="0" strike="noStrike">
              <a:solidFill>
                <a:srgbClr val="000000"/>
              </a:solidFill>
              <a:latin typeface="Arial"/>
              <a:ea typeface="Arial"/>
              <a:cs typeface="Arial"/>
              <a:sym typeface="Arial"/>
            </a:endParaRPr>
          </a:p>
        </p:txBody>
      </p:sp>
      <p:sp>
        <p:nvSpPr>
          <p:cNvPr id="184" name="Google Shape;184;g2980e43f30b_0_37"/>
          <p:cNvSpPr txBox="1"/>
          <p:nvPr/>
        </p:nvSpPr>
        <p:spPr>
          <a:xfrm>
            <a:off x="445675" y="790450"/>
            <a:ext cx="8573400" cy="419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u="sng">
                <a:solidFill>
                  <a:schemeClr val="hlink"/>
                </a:solidFill>
                <a:highlight>
                  <a:srgbClr val="FFFFFF"/>
                </a:highlight>
                <a:latin typeface="Roboto"/>
                <a:ea typeface="Roboto"/>
                <a:cs typeface="Roboto"/>
                <a:sym typeface="Roboto"/>
                <a:hlinkClick r:id="rId3"/>
              </a:rPr>
              <a:t>https://cwiki.apache.org/confluence/display/HADOOP2/PoweredBy</a:t>
            </a:r>
            <a:endParaRPr sz="180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a:solidFill>
                  <a:srgbClr val="202124"/>
                </a:solidFill>
                <a:highlight>
                  <a:srgbClr val="FFFFFF"/>
                </a:highlight>
                <a:latin typeface="Roboto"/>
                <a:ea typeface="Roboto"/>
                <a:cs typeface="Roboto"/>
                <a:sym typeface="Roboto"/>
              </a:rPr>
              <a:t>Facebook:</a:t>
            </a:r>
            <a:endParaRPr sz="180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a:solidFill>
                  <a:srgbClr val="202124"/>
                </a:solidFill>
                <a:highlight>
                  <a:srgbClr val="FFFFFF"/>
                </a:highlight>
                <a:latin typeface="Roboto"/>
                <a:ea typeface="Roboto"/>
                <a:cs typeface="Roboto"/>
                <a:sym typeface="Roboto"/>
              </a:rPr>
              <a:t>We use Apache Hadoop to store copies of internal log and dimension data sources and use it as a source for reporting/analytics and machine learning.</a:t>
            </a:r>
            <a:endParaRPr sz="180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a:solidFill>
                  <a:srgbClr val="202124"/>
                </a:solidFill>
                <a:highlight>
                  <a:srgbClr val="FFFFFF"/>
                </a:highlight>
                <a:latin typeface="Roboto"/>
                <a:ea typeface="Roboto"/>
                <a:cs typeface="Roboto"/>
                <a:sym typeface="Roboto"/>
              </a:rPr>
              <a:t>Currently we have 2 major clusters:</a:t>
            </a:r>
            <a:endParaRPr sz="180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a:solidFill>
                  <a:srgbClr val="202124"/>
                </a:solidFill>
                <a:highlight>
                  <a:srgbClr val="FFFFFF"/>
                </a:highlight>
                <a:latin typeface="Roboto"/>
                <a:ea typeface="Roboto"/>
                <a:cs typeface="Roboto"/>
                <a:sym typeface="Roboto"/>
              </a:rPr>
              <a:t>A 1100-machine cluster with 8800 cores and about 12 PB raw storage.</a:t>
            </a:r>
            <a:endParaRPr sz="180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800">
                <a:solidFill>
                  <a:srgbClr val="202124"/>
                </a:solidFill>
                <a:highlight>
                  <a:srgbClr val="FFFFFF"/>
                </a:highlight>
                <a:latin typeface="Roboto"/>
                <a:ea typeface="Roboto"/>
                <a:cs typeface="Roboto"/>
                <a:sym typeface="Roboto"/>
              </a:rPr>
              <a:t>A 300-machine cluster with 2400 cores and about 3 PB raw storage.</a:t>
            </a: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800">
              <a:solidFill>
                <a:srgbClr val="202124"/>
              </a:solidFill>
              <a:highlight>
                <a:srgbClr val="FFFFFF"/>
              </a:highlight>
              <a:latin typeface="Roboto"/>
              <a:ea typeface="Roboto"/>
              <a:cs typeface="Roboto"/>
              <a:sym typeface="Roboto"/>
            </a:endParaRPr>
          </a:p>
        </p:txBody>
      </p:sp>
      <p:pic>
        <p:nvPicPr>
          <p:cNvPr id="185" name="Google Shape;185;g2980e43f30b_0_37"/>
          <p:cNvPicPr preferRelativeResize="0"/>
          <p:nvPr/>
        </p:nvPicPr>
        <p:blipFill>
          <a:blip r:embed="rId4">
            <a:alphaModFix/>
          </a:blip>
          <a:stretch>
            <a:fillRect/>
          </a:stretch>
        </p:blipFill>
        <p:spPr>
          <a:xfrm>
            <a:off x="4981863" y="3732850"/>
            <a:ext cx="3609975" cy="125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98870dbe65_0_0"/>
          <p:cNvSpPr txBox="1">
            <a:spLocks noGrp="1"/>
          </p:cNvSpPr>
          <p:nvPr>
            <p:ph type="title"/>
          </p:nvPr>
        </p:nvSpPr>
        <p:spPr>
          <a:xfrm>
            <a:off x="445685" y="218060"/>
            <a:ext cx="8520000" cy="572400"/>
          </a:xfrm>
          <a:prstGeom prst="rect">
            <a:avLst/>
          </a:prstGeom>
          <a:noFill/>
          <a:ln>
            <a:noFill/>
          </a:ln>
        </p:spPr>
        <p:txBody>
          <a:bodyPr spcFirstLastPara="1" wrap="square" lIns="0" tIns="91425" rIns="0" bIns="91425" anchor="t" anchorCtr="0">
            <a:normAutofit fontScale="90000"/>
          </a:bodyPr>
          <a:lstStyle/>
          <a:p>
            <a:pPr marL="0" lvl="0" indent="0" algn="l" rtl="0">
              <a:lnSpc>
                <a:spcPct val="100000"/>
              </a:lnSpc>
              <a:spcBef>
                <a:spcPts val="0"/>
              </a:spcBef>
              <a:spcAft>
                <a:spcPts val="0"/>
              </a:spcAft>
              <a:buClr>
                <a:srgbClr val="000000"/>
              </a:buClr>
              <a:buSzPct val="100000"/>
              <a:buFont typeface="Arial"/>
              <a:buNone/>
            </a:pPr>
            <a:r>
              <a:rPr lang="en" sz="2800">
                <a:solidFill>
                  <a:srgbClr val="000000"/>
                </a:solidFill>
              </a:rPr>
              <a:t>How to Handle Big Data? Processing</a:t>
            </a:r>
            <a:endParaRPr sz="2800" b="0" strike="noStrike">
              <a:solidFill>
                <a:srgbClr val="000000"/>
              </a:solidFill>
              <a:latin typeface="Arial"/>
              <a:ea typeface="Arial"/>
              <a:cs typeface="Arial"/>
              <a:sym typeface="Arial"/>
            </a:endParaRPr>
          </a:p>
        </p:txBody>
      </p:sp>
      <p:sp>
        <p:nvSpPr>
          <p:cNvPr id="191" name="Google Shape;191;g298870dbe65_0_0"/>
          <p:cNvSpPr txBox="1"/>
          <p:nvPr/>
        </p:nvSpPr>
        <p:spPr>
          <a:xfrm>
            <a:off x="445675" y="790450"/>
            <a:ext cx="8520000" cy="10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rgbClr val="202124"/>
                </a:solidFill>
                <a:highlight>
                  <a:srgbClr val="FFFFFF"/>
                </a:highlight>
                <a:latin typeface="Roboto"/>
                <a:ea typeface="Roboto"/>
                <a:cs typeface="Roboto"/>
                <a:sym typeface="Roboto"/>
              </a:rPr>
              <a:t>MapReduce</a:t>
            </a:r>
            <a:r>
              <a:rPr lang="en" sz="1800">
                <a:solidFill>
                  <a:srgbClr val="202124"/>
                </a:solidFill>
                <a:highlight>
                  <a:srgbClr val="FFFFFF"/>
                </a:highlight>
                <a:latin typeface="Roboto"/>
                <a:ea typeface="Roboto"/>
                <a:cs typeface="Roboto"/>
                <a:sym typeface="Roboto"/>
              </a:rPr>
              <a:t> is a programming model and an associated implementation for processing and generating big data sets with a parallel, distributed algorithm on a cluster.</a:t>
            </a:r>
            <a:endParaRPr sz="180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a:solidFill>
                <a:srgbClr val="202124"/>
              </a:solidFill>
              <a:highlight>
                <a:srgbClr val="FFFFFF"/>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800">
              <a:solidFill>
                <a:srgbClr val="202124"/>
              </a:solidFill>
              <a:highlight>
                <a:srgbClr val="FFFFFF"/>
              </a:highlight>
              <a:latin typeface="Roboto"/>
              <a:ea typeface="Roboto"/>
              <a:cs typeface="Roboto"/>
              <a:sym typeface="Roboto"/>
            </a:endParaRPr>
          </a:p>
        </p:txBody>
      </p:sp>
      <p:pic>
        <p:nvPicPr>
          <p:cNvPr id="192" name="Google Shape;192;g298870dbe65_0_0"/>
          <p:cNvPicPr preferRelativeResize="0"/>
          <p:nvPr/>
        </p:nvPicPr>
        <p:blipFill>
          <a:blip r:embed="rId3">
            <a:alphaModFix/>
          </a:blip>
          <a:stretch>
            <a:fillRect/>
          </a:stretch>
        </p:blipFill>
        <p:spPr>
          <a:xfrm>
            <a:off x="540775" y="1877975"/>
            <a:ext cx="5301012" cy="3029150"/>
          </a:xfrm>
          <a:prstGeom prst="rect">
            <a:avLst/>
          </a:prstGeom>
          <a:noFill/>
          <a:ln>
            <a:noFill/>
          </a:ln>
        </p:spPr>
      </p:pic>
      <p:sp>
        <p:nvSpPr>
          <p:cNvPr id="193" name="Google Shape;193;g298870dbe65_0_0"/>
          <p:cNvSpPr txBox="1"/>
          <p:nvPr/>
        </p:nvSpPr>
        <p:spPr>
          <a:xfrm>
            <a:off x="6289775" y="1862150"/>
            <a:ext cx="2571900" cy="313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Each one of the Map() and Reduce() functions can run on different computer (worker nodes).</a:t>
            </a:r>
            <a:endParaRPr sz="1800">
              <a:solidFill>
                <a:schemeClr val="dk1"/>
              </a:solidFill>
            </a:endParaRPr>
          </a:p>
          <a:p>
            <a:pPr marL="0" lvl="0" indent="0" algn="l" rtl="0">
              <a:spcBef>
                <a:spcPts val="0"/>
              </a:spcBef>
              <a:spcAft>
                <a:spcPts val="0"/>
              </a:spcAft>
              <a:buNone/>
            </a:pPr>
            <a:r>
              <a:rPr lang="en" sz="1800">
                <a:solidFill>
                  <a:schemeClr val="dk1"/>
                </a:solidFill>
              </a:rPr>
              <a:t>There is a “master” node controlling the process.</a:t>
            </a:r>
            <a:endParaRPr sz="180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10BC3B6DBDD2479412D4858C73CB76" ma:contentTypeVersion="7" ma:contentTypeDescription="Create a new document." ma:contentTypeScope="" ma:versionID="a0ce9d0f6b0a7b782e13c99bfdd286b2">
  <xsd:schema xmlns:xsd="http://www.w3.org/2001/XMLSchema" xmlns:xs="http://www.w3.org/2001/XMLSchema" xmlns:p="http://schemas.microsoft.com/office/2006/metadata/properties" xmlns:ns2="afe855ff-b5d5-460f-b776-b81cdefb9161" targetNamespace="http://schemas.microsoft.com/office/2006/metadata/properties" ma:root="true" ma:fieldsID="cd1145b41210f3af1707a587d21cd908" ns2:_="">
    <xsd:import namespace="afe855ff-b5d5-460f-b776-b81cdefb91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e855ff-b5d5-460f-b776-b81cdefb9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DC8DB1-D588-4372-90C5-CE372E3C3D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e855ff-b5d5-460f-b776-b81cdefb91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88967A-F3CC-472A-9822-4F9DFED49E7A}">
  <ds:schemaRefs>
    <ds:schemaRef ds:uri="http://schemas.microsoft.com/sharepoint/v3/contenttype/forms"/>
  </ds:schemaRefs>
</ds:datastoreItem>
</file>

<file path=customXml/itemProps3.xml><?xml version="1.0" encoding="utf-8"?>
<ds:datastoreItem xmlns:ds="http://schemas.openxmlformats.org/officeDocument/2006/customXml" ds:itemID="{FB81CB02-6A0E-461C-A749-C6D44538DA6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11</Notes>
  <HiddenSlides>0</HiddenSlide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Office Theme</vt:lpstr>
      <vt:lpstr>Data and Algorithm 14</vt:lpstr>
      <vt:lpstr>Where are we?</vt:lpstr>
      <vt:lpstr>Main topics for the final exam</vt:lpstr>
      <vt:lpstr>Bytes once again</vt:lpstr>
      <vt:lpstr>Who has the data?</vt:lpstr>
      <vt:lpstr>What is Big Data?</vt:lpstr>
      <vt:lpstr>How to Handle Big Data? Storage</vt:lpstr>
      <vt:lpstr>How to Handle Big Data? Processing</vt:lpstr>
      <vt:lpstr>How to Handle Big Data? Processing</vt:lpstr>
      <vt:lpstr>How to Handle Big Data? Processing</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Algorithm 14</dc:title>
  <cp:revision>23</cp:revision>
  <dcterms:modified xsi:type="dcterms:W3CDTF">2023-11-14T08:33:47Z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0x010100E110BC3B6DBDD2479412D4858C73CB76</vt:lpwstr>
  </property>
  <property fmtid="{D5CDD505-2E9C-101B-9397-08002B2CF9AE}" pid="3" name="Notes">
    <vt:i4>14</vt:i4>
  </property>
  <property fmtid="{D5CDD505-2E9C-101B-9397-08002B2CF9AE}" pid="4" name="PresentationFormat">
    <vt:lpwstr>On-screen Show (16:9)</vt:lpwstr>
  </property>
  <property fmtid="{D5CDD505-2E9C-101B-9397-08002B2CF9AE}" pid="5" name="Slides">
    <vt:i4>16</vt:i4>
  </property>
</Properties>
</file>