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arabu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8v51XeqFOSRH27RihcybTsje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2430A-0069-4E74-ABA1-F895EDFC96FE}">
  <a:tblStyle styleId="{20C2430A-0069-4E74-ABA1-F895EDFC96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bold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Sarabun-italic.fntdata"/><Relationship Id="rId3" Type="http://schemas.openxmlformats.org/officeDocument/2006/relationships/tableStyles" Target="tableStyles.xml"/><Relationship Id="rId25" Type="http://schemas.openxmlformats.org/officeDocument/2006/relationships/font" Target="fonts/Roboto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Sarabun-bold.fntdata"/><Relationship Id="rId2" Type="http://schemas.openxmlformats.org/officeDocument/2006/relationships/presProps" Target="pres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2.xml"/><Relationship Id="rId24" Type="http://schemas.openxmlformats.org/officeDocument/2006/relationships/font" Target="fonts/Roboto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font" Target="fonts/Sarabun-regular.fntdata"/><Relationship Id="rId22" Type="http://schemas.openxmlformats.org/officeDocument/2006/relationships/font" Target="fonts/Sarabun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customschemas.google.com/relationships/presentationmetadata" Target="metadata"/><Relationship Id="rId14" Type="http://schemas.openxmlformats.org/officeDocument/2006/relationships/slide" Target="slides/slide8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ommoncrawl.org/crawl-data/CC-MAIN-2023-40/index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be8545da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9be8545da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be8545da3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9be8545da3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be8545da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9be8545da3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8d1fbc311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390975070_1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9390975070_1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be8545d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https://data.commoncrawl.org/crawl-data/CC-MAIN-2023-40/index.html</a:t>
            </a:r>
            <a:r>
              <a:rPr lang="en"/>
              <a:t> ~100 TB compressed. May be about 1 PB uncompressed.</a:t>
            </a:r>
            <a:endParaRPr/>
          </a:p>
        </p:txBody>
      </p:sp>
      <p:sp>
        <p:nvSpPr>
          <p:cNvPr id="154" name="Google Shape;154;g29be8545d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0e43f3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980e43f3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80e43f30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980e43f30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be8545da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9be8545da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be8545da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9be8545da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be8545da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9be8545da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juhanurmihxlp77nkq76byazcldy2hlmovfu2epvl5ankdibsot4csyd.on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i.chula.ac.th/blog/wp-content/uploads/2021/10/ISO1-1536x1134.jp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ommoncrawl.org/crawl-data/CC-MAIN-2023-40/index.html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explodingtopics.com/blog/data-generated-per-da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zdnet.com/article/us-government-has-12166-data-centers-and-most-of-them-inefficient-can-hybrid-save-the-da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searchgate.net/publication/304552688_Enron's_Spreadsheets_and_Related_Emails_A_Dataset_and_Analys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i.chula.ac.t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>
                <a:solidFill>
                  <a:srgbClr val="000000"/>
                </a:solidFill>
              </a:rPr>
              <a:t>Data and Algorithm 15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Chulalongkorn University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School of Integrated Innovation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Fall </a:t>
            </a:r>
            <a:r>
              <a:rPr lang="en">
                <a:solidFill>
                  <a:srgbClr val="595959"/>
                </a:solidFill>
              </a:rPr>
              <a:t>2023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Marko Niinimaki Marko.N@chula.ac.th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be8545da3_0_28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is it: in blockchains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be8545da3_0_28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principle of a blockchain: a distributed peer-to-peer data resource. Each block contains the hash value of the previous block.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Cryptocurrencies: The blocks in the blockchain contain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transactions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of 2023, Forbes estimates that there are about 26 000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cryptocurrencies. Bitcoin is probably the best known.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g29be8545da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2696600"/>
            <a:ext cx="5455700" cy="24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9be8545da3_0_28"/>
          <p:cNvSpPr txBox="1"/>
          <p:nvPr/>
        </p:nvSpPr>
        <p:spPr>
          <a:xfrm>
            <a:off x="6027350" y="2691425"/>
            <a:ext cx="28236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https://www.blockchain.com/explorer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be8545da3_0_43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is it: in the cloud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9be8545da3_0_43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computing refers to the delivery of computing services over the internet, providing access to resources like servers, storage, databases, networking, and software on-demand, without the need for direct management of physical infrastructure (Wikipedia, Cloud Computing).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1990’s some companies started calling virtualized services (like running a virtual machine) “the cloud”. In the picture: running a VM in a computer.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2006 Amazon started providing a</a:t>
            </a:r>
            <a:b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computing system (virtual machines)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a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storage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system.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service models: IaaS/SaaS/PaaS.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g29be8545da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549" y="2996075"/>
            <a:ext cx="3511374" cy="20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be8545da3_0_52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Bonus: In the “dark web”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9be8545da3_0_52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dark web” is a term used for web pages that are not reachable by normal browsers. This does not mean password protected sites. It means that the routing (see your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course notes) is done by software like TOR (the onion router). Therefore the access method of reaching those sites is different from accessing normal (“surface web”) sites.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of a dark web site (it’s a search engine but don’t try to open).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http://juhanurmihxlp77nkq76byazcldy2hlmovfu2epvl5ankdibsot4csyd.onion/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 number of TOR sites: 65 000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 number of users: 2.5 million.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https://earthweb.com/how-many-people-use-the-dark-web/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are we?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g28d1fbc311c_0_22"/>
          <p:cNvGraphicFramePr/>
          <p:nvPr/>
        </p:nvGraphicFramePr>
        <p:xfrm>
          <a:off x="414825" y="1496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{20C2430A-0069-4E74-ABA1-F895EDFC96FE}</a:tableStyleId>
              </a:tblPr>
              <a:tblGrid>
                <a:gridCol w="688975"/>
                <a:gridCol w="663575"/>
                <a:gridCol w="3222625"/>
              </a:tblGrid>
              <a:tr h="4635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15 </a:t>
                      </a:r>
                      <a:endParaRPr sz="1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825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24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21 Nov  </a:t>
                      </a:r>
                      <a:endParaRPr sz="1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825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24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Summary (no class)</a:t>
                      </a:r>
                      <a:endParaRPr sz="1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8250" marB="0" marR="73025" marL="730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24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g28d1fbc311c_0_22"/>
          <p:cNvSpPr txBox="1"/>
          <p:nvPr/>
        </p:nvSpPr>
        <p:spPr>
          <a:xfrm>
            <a:off x="411475" y="2198050"/>
            <a:ext cx="83031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Please check the Exam Instructions document in Class Material (Teams).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390975070_1_199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Main topics for the final exam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9390975070_1_199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Bits, bytes and files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Sort/find algorithms and the Big O notation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Databases and database management systems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web technologies: HTML and HTTP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Relational databases and the relational model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noSQL databases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Blockchains, hash functions and hash tables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Linked lists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 and APIs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computing and Cloud service models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databases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platforms like Python Anywhere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Stacks, queues and heaps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Data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be8545da3_0_1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The digital world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9be8545da3_0_1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byte, 8 bits, range 0..255, typically stores 1 character (except e.g. Thai script)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kilobyte, 1000 (or 1024) bytes, about 1 page of text in English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This image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about 200 kilobytes.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megabyte, 1000 (or 1024) kilobytes. </a:t>
            </a:r>
            <a:b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typical mobile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hone camera image</a:t>
            </a:r>
            <a:b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2 or 3 megabytes.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gigabyte, 1000 (or 1024) megabytes. A short film</a:t>
            </a:r>
            <a:b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(today’s normal resolutions) or a TV series episode.</a:t>
            </a:r>
            <a:b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browser like Google Chrome ~ 1 GB.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g29be8545da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21958"/>
            <a:ext cx="9144000" cy="31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9be8545da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973" y="1501050"/>
            <a:ext cx="2830676" cy="20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80e43f30b_0_0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Bytes once again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980e43f30b_0_0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terabyte, </a:t>
            </a: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1000 (or 1024) gigabytes. The capacity of a typical laptop disk.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 petabyte, 1000 (or 1024) terabytes. CERN stores about 1</a:t>
            </a:r>
            <a:b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petabyte of physics data per year [on disks and tapes].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 exabyte, 1000 (or 1024) petabytes.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 zettabyte, 1000 (or 1024) exabytes. We create about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120 zettabytes each year. Much of that is by IoT.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https://data.commoncrawl.org/crawl-data/CC-MAIN-2023-40/index.html</a:t>
            </a:r>
            <a:r>
              <a:rPr lang="en" sz="1100">
                <a:solidFill>
                  <a:schemeClr val="dk1"/>
                </a:solidFill>
              </a:rPr>
              <a:t> ~100 TB compressed. May be about 1 PB uncompressed</a:t>
            </a:r>
            <a:endParaRPr sz="18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2980e43f30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725" y="1454125"/>
            <a:ext cx="2155349" cy="204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980e43f30b_0_0"/>
          <p:cNvSpPr txBox="1"/>
          <p:nvPr/>
        </p:nvSpPr>
        <p:spPr>
          <a:xfrm>
            <a:off x="480950" y="4009900"/>
            <a:ext cx="6056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https://explodingtopics.com/blog/data-generated-per-day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tape cartridge in the picture ~ 150 terabytes.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80e43f30b_0_8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Who has the data?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980e43f30b_0_8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Individuals? Documents, photos, music, videos and (oddly) games. Some gigabytes to terabytes.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company manages 162.9TB of data, the average enterprise has 347.56TB of data, seven times as much data as the average SMB with 47.81TB.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IDG Data Analytics Survey 2016.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tech companies: Petabytes.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Governments? A lot.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https://www.zdnet.com/article/us-government-has-12166-data-centers-and-most-of-them-inefficient-can-hybrid-save-the-day/</a:t>
            </a:r>
            <a:r>
              <a:rPr b="0" i="0" lang="en" sz="18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(2019)</a:t>
            </a:r>
            <a:endParaRPr b="0" i="0" sz="1800" u="none" cap="none" strike="noStrike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be8545da3_0_11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is it: Files.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9be8545da3_0_11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files, for example Excel spreadsheets, word processor documents, slides like these, simple text files, Python (and other programming language) source code files, PDFs, photographs, videos etc.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The Enron corporation collapsed around 2001 and much of its data is available for research.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https://www.researchgate.net/publication/304552688_Enron's_Spreadsheets_and_Related_Emails_A_Dataset_and_Analysis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researchers studied ~ 16 000 Excel files, average size ~113 kilobytes, the largest 41 MB.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be8545da3_0_17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is it: Databases.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9be8545da3_0_17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Relational databases like MySQL. Very popular, the SQL query language is very well known and the queries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execute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quickly if the data is well organized. Require a strict schema (tables).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NoSQL databases. Most noSQL databases do not require a strict schema, data items can vary according to the user’s needs.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 Estimated 810 million websites run the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WordPress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content management system (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https://scii.chula.ac.th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does, too). WordPress stores its data in MySQL/Mariadb.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MongoDB is a popular document database (noSQL).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be8545da3_0_23"/>
          <p:cNvSpPr txBox="1"/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Where is it: In the web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9be8545da3_0_23"/>
          <p:cNvSpPr txBox="1"/>
          <p:nvPr/>
        </p:nvSpPr>
        <p:spPr>
          <a:xfrm>
            <a:off x="445675" y="790450"/>
            <a:ext cx="85734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World Wide Web, invented ~1989 by Tim Berners-Lee at CERN.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(Hypertext Transfer protocol, TCP port 80 by default) and HTTPS (443) are used to transfer web pages and other data over networks.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more than 1 billion websites, about 200 million of them are active.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much data? The Common Crawl tries to collect all the textual information from web pages. The current estimated size is about 1 petabyte.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5E0D2-7BE0-4AB8-936B-27BEF59BA14C}"/>
</file>

<file path=customXml/itemProps2.xml><?xml version="1.0" encoding="utf-8"?>
<ds:datastoreItem xmlns:ds="http://schemas.openxmlformats.org/officeDocument/2006/customXml" ds:itemID="{93B8A08B-A6B3-4A79-8559-5F0E25ECAA06}"/>
</file>

<file path=customXml/itemProps3.xml><?xml version="1.0" encoding="utf-8"?>
<ds:datastoreItem xmlns:ds="http://schemas.openxmlformats.org/officeDocument/2006/customXml" ds:itemID="{8B4EB55C-BDE8-44E2-AF3A-4F5AA373702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