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p8OihMJhw7jqalTcWAb9af5QR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8CBA3D-D3E5-4A8E-802D-BE865E6C6338}">
  <a:tblStyle styleId="{008CBA3D-D3E5-4A8E-802D-BE865E6C6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780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f9b9d00db_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ef9b9d00db_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f9b9d00db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f9b9d00db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f9b9d00db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f9b9d00db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f9b9d00db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f9b9d00db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f9b9d00db_6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ef9b9d00db_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f9b9d00db_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ef9b9d00db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f9b9d00db_6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ef9b9d00db_6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f9b9d00d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ef9b9d00d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f9b9d00db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ef9b9d00db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f9b9d00d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ef9b9d00d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f9b9d00d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ef9b9d00d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f9b9d00db_1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ef9b9d00db_1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f9b9d00d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ef9b9d00d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f9b9d00db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ef9b9d00db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f9b9d00db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ef9b9d00db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f9b9d00db_4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ef9b9d00db_4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028700" y="992981"/>
            <a:ext cx="11812051" cy="5738135"/>
            <a:chOff x="0" y="-47625"/>
            <a:chExt cx="15749400" cy="7650845"/>
          </a:xfrm>
        </p:grpSpPr>
        <p:sp>
          <p:nvSpPr>
            <p:cNvPr id="85" name="Google Shape;85;p1"/>
            <p:cNvSpPr txBox="1"/>
            <p:nvPr/>
          </p:nvSpPr>
          <p:spPr>
            <a:xfrm>
              <a:off x="0" y="1079720"/>
              <a:ext cx="15749400" cy="65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448">
                  <a:solidFill>
                    <a:srgbClr val="FF8E4F"/>
                  </a:solidFill>
                </a:rPr>
                <a:t>UltimateCloud</a:t>
              </a:r>
              <a:r>
                <a:rPr lang="en-US" sz="14448" b="0" i="0" u="none" strike="noStrike" cap="none">
                  <a:solidFill>
                    <a:srgbClr val="FF8E4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448">
                  <a:solidFill>
                    <a:srgbClr val="FF8E4F"/>
                  </a:solidFill>
                </a:rPr>
                <a:t>Credit Card</a:t>
              </a: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-47625"/>
              <a:ext cx="15749258" cy="530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CHANGING THE WORLD OF CREDIT CARD	</a:t>
              </a:r>
              <a:endParaRPr/>
            </a:p>
          </p:txBody>
        </p:sp>
      </p:grpSp>
      <p:grpSp>
        <p:nvGrpSpPr>
          <p:cNvPr id="87" name="Google Shape;87;p1"/>
          <p:cNvGrpSpPr/>
          <p:nvPr/>
        </p:nvGrpSpPr>
        <p:grpSpPr>
          <a:xfrm>
            <a:off x="183950" y="8216663"/>
            <a:ext cx="4037100" cy="1985425"/>
            <a:chOff x="1443275" y="7401213"/>
            <a:chExt cx="4037100" cy="1985425"/>
          </a:xfrm>
        </p:grpSpPr>
        <p:sp>
          <p:nvSpPr>
            <p:cNvPr id="88" name="Google Shape;88;p1"/>
            <p:cNvSpPr txBox="1"/>
            <p:nvPr/>
          </p:nvSpPr>
          <p:spPr>
            <a:xfrm>
              <a:off x="1443275" y="8924938"/>
              <a:ext cx="403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AI FANTASTIC FOUR </a:t>
              </a:r>
              <a:endParaRPr/>
            </a:p>
          </p:txBody>
        </p:sp>
        <p:pic>
          <p:nvPicPr>
            <p:cNvPr id="89" name="Google Shape;89;p1"/>
            <p:cNvPicPr preferRelativeResize="0"/>
            <p:nvPr/>
          </p:nvPicPr>
          <p:blipFill rotWithShape="1">
            <a:blip r:embed="rId4">
              <a:alphaModFix/>
            </a:blip>
            <a:srcRect l="27965" t="19931" r="32203" b="37697"/>
            <a:stretch/>
          </p:blipFill>
          <p:spPr>
            <a:xfrm>
              <a:off x="2513775" y="7401213"/>
              <a:ext cx="1330075" cy="1414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1"/>
          <p:cNvSpPr txBox="1"/>
          <p:nvPr/>
        </p:nvSpPr>
        <p:spPr>
          <a:xfrm>
            <a:off x="3947160" y="8448510"/>
            <a:ext cx="1434084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FFFFFF"/>
                </a:solidFill>
              </a:rPr>
              <a:t>Anselme</a:t>
            </a:r>
            <a:r>
              <a:rPr lang="en-US" sz="3200" dirty="0">
                <a:solidFill>
                  <a:srgbClr val="FFFFFF"/>
                </a:solidFill>
              </a:rPr>
              <a:t> Borgeaud, Eduardo Moreno, </a:t>
            </a:r>
            <a:r>
              <a:rPr lang="en-US" sz="3200" dirty="0" err="1">
                <a:solidFill>
                  <a:srgbClr val="FFFFFF"/>
                </a:solidFill>
              </a:rPr>
              <a:t>Mevluet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Polat</a:t>
            </a:r>
            <a:r>
              <a:rPr lang="en-US" sz="3200" dirty="0">
                <a:solidFill>
                  <a:srgbClr val="FFFFFF"/>
                </a:solidFill>
              </a:rPr>
              <a:t>, Peerawan Wiwattananon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gef9b9d00db_9_1"/>
          <p:cNvGrpSpPr/>
          <p:nvPr/>
        </p:nvGrpSpPr>
        <p:grpSpPr>
          <a:xfrm>
            <a:off x="1295400" y="617822"/>
            <a:ext cx="12393675" cy="2428003"/>
            <a:chOff x="0" y="-3149600"/>
            <a:chExt cx="16524900" cy="3237337"/>
          </a:xfrm>
        </p:grpSpPr>
        <p:sp>
          <p:nvSpPr>
            <p:cNvPr id="205" name="Google Shape;205;gef9b9d00db_9_1"/>
            <p:cNvSpPr txBox="1"/>
            <p:nvPr/>
          </p:nvSpPr>
          <p:spPr>
            <a:xfrm>
              <a:off x="0" y="-3149600"/>
              <a:ext cx="11506200" cy="153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0" b="0" i="0" u="none" strike="noStrike" cap="none">
                  <a:solidFill>
                    <a:srgbClr val="828282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US" sz="7500">
                  <a:solidFill>
                    <a:srgbClr val="828282"/>
                  </a:solidFill>
                </a:rPr>
                <a:t>nalysis</a:t>
              </a:r>
              <a:endParaRPr/>
            </a:p>
          </p:txBody>
        </p:sp>
        <p:sp>
          <p:nvSpPr>
            <p:cNvPr id="206" name="Google Shape;206;gef9b9d00db_9_1"/>
            <p:cNvSpPr txBox="1"/>
            <p:nvPr/>
          </p:nvSpPr>
          <p:spPr>
            <a:xfrm>
              <a:off x="0" y="-1307563"/>
              <a:ext cx="16524900" cy="13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457136" algn="l" rtl="0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99"/>
                <a:buChar char="●"/>
              </a:pPr>
              <a:r>
                <a:rPr lang="en-US" sz="3599" b="1">
                  <a:solidFill>
                    <a:schemeClr val="dk1"/>
                  </a:solidFill>
                </a:rPr>
                <a:t>Customer Segmentation with Clustering Algorithms</a:t>
              </a:r>
              <a:endParaRPr sz="3599" b="1">
                <a:solidFill>
                  <a:schemeClr val="dk1"/>
                </a:solidFill>
              </a:endParaRPr>
            </a:p>
            <a:p>
              <a:pPr marL="0" marR="0" lvl="0" indent="0" algn="l" rtl="0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D57652B-0B36-429C-AFA9-C8058559B70E}"/>
              </a:ext>
            </a:extLst>
          </p:cNvPr>
          <p:cNvGrpSpPr/>
          <p:nvPr/>
        </p:nvGrpSpPr>
        <p:grpSpPr>
          <a:xfrm>
            <a:off x="198100" y="8794709"/>
            <a:ext cx="4037100" cy="1400838"/>
            <a:chOff x="198100" y="8886150"/>
            <a:chExt cx="4037100" cy="1400838"/>
          </a:xfrm>
        </p:grpSpPr>
        <p:pic>
          <p:nvPicPr>
            <p:cNvPr id="207" name="Google Shape;207;gef9b9d00db_9_1"/>
            <p:cNvPicPr preferRelativeResize="0"/>
            <p:nvPr/>
          </p:nvPicPr>
          <p:blipFill rotWithShape="1">
            <a:blip r:embed="rId3">
              <a:alphaModFix/>
            </a:blip>
            <a:srcRect l="27624" t="22658" r="29534" b="37673"/>
            <a:stretch/>
          </p:blipFill>
          <p:spPr>
            <a:xfrm>
              <a:off x="679200" y="8886150"/>
              <a:ext cx="1146150" cy="106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gef9b9d00db_9_1"/>
            <p:cNvSpPr txBox="1"/>
            <p:nvPr/>
          </p:nvSpPr>
          <p:spPr>
            <a:xfrm>
              <a:off x="198100" y="9825288"/>
              <a:ext cx="403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 FANTASTIC FOUR</a:t>
              </a:r>
              <a:r>
                <a:rPr lang="en-US" sz="3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sp>
        <p:nvSpPr>
          <p:cNvPr id="209" name="Google Shape;209;gef9b9d00db_9_1"/>
          <p:cNvSpPr txBox="1"/>
          <p:nvPr/>
        </p:nvSpPr>
        <p:spPr>
          <a:xfrm>
            <a:off x="1295400" y="3517925"/>
            <a:ext cx="15699000" cy="50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99"/>
              <a:t>Remarks:</a:t>
            </a:r>
            <a:endParaRPr sz="3699"/>
          </a:p>
          <a:p>
            <a:pPr marL="0" marR="0" lvl="0" indent="0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99"/>
          </a:p>
          <a:p>
            <a:pPr marL="457200" marR="0" lvl="0" indent="-46348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SzPts val="3699"/>
              <a:buAutoNum type="arabicPeriod"/>
            </a:pPr>
            <a:r>
              <a:rPr lang="en-US" sz="3699"/>
              <a:t>Number of possible clusters:  3 - 5</a:t>
            </a:r>
            <a:endParaRPr sz="3699"/>
          </a:p>
          <a:p>
            <a:pPr marL="914400" marR="0" lvl="0" indent="0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/>
              <a:t> </a:t>
            </a:r>
            <a:endParaRPr sz="2799"/>
          </a:p>
          <a:p>
            <a:pPr marL="457200" marR="0" lvl="0" indent="-46348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SzPts val="3699"/>
              <a:buAutoNum type="arabicPeriod"/>
            </a:pPr>
            <a:r>
              <a:rPr lang="en-US" sz="3699"/>
              <a:t>Baseline with 3 clusters</a:t>
            </a:r>
            <a:endParaRPr sz="3699"/>
          </a:p>
          <a:p>
            <a:pPr marL="914400" marR="0" lvl="0" indent="0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99"/>
          </a:p>
          <a:p>
            <a:pPr marL="457200" marR="0" lvl="0" indent="-463486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SzPts val="3699"/>
              <a:buAutoNum type="arabicPeriod"/>
            </a:pPr>
            <a:r>
              <a:rPr lang="en-US" sz="3699"/>
              <a:t>Deeper analysis into customer segmentation with 5 clusters</a:t>
            </a:r>
            <a:endParaRPr sz="3699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f9b9d00db_10_7"/>
          <p:cNvSpPr txBox="1">
            <a:spLocks noGrp="1"/>
          </p:cNvSpPr>
          <p:nvPr>
            <p:ph type="body" idx="1"/>
          </p:nvPr>
        </p:nvSpPr>
        <p:spPr>
          <a:xfrm>
            <a:off x="1441950" y="2582025"/>
            <a:ext cx="13906500" cy="776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514350" algn="l" rtl="0">
              <a:spcBef>
                <a:spcPts val="360"/>
              </a:spcBef>
              <a:spcAft>
                <a:spcPts val="0"/>
              </a:spcAft>
              <a:buSzPts val="4500"/>
              <a:buAutoNum type="arabicPeriod"/>
            </a:pPr>
            <a:r>
              <a:rPr lang="en-US" sz="4500"/>
              <a:t>Commissions on purchases</a:t>
            </a:r>
            <a:endParaRPr sz="45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4500"/>
          </a:p>
          <a:p>
            <a:pPr marL="457200" lvl="0" indent="-514350" algn="l" rtl="0">
              <a:spcBef>
                <a:spcPts val="360"/>
              </a:spcBef>
              <a:spcAft>
                <a:spcPts val="0"/>
              </a:spcAft>
              <a:buSzPts val="4500"/>
              <a:buAutoNum type="arabicPeriod"/>
            </a:pPr>
            <a:r>
              <a:rPr lang="en-US" sz="4500"/>
              <a:t>Interest on cash advances</a:t>
            </a:r>
            <a:endParaRPr sz="4500"/>
          </a:p>
        </p:txBody>
      </p:sp>
      <p:sp>
        <p:nvSpPr>
          <p:cNvPr id="215" name="Google Shape;215;gef9b9d00db_10_7"/>
          <p:cNvSpPr txBox="1"/>
          <p:nvPr/>
        </p:nvSpPr>
        <p:spPr>
          <a:xfrm>
            <a:off x="1295400" y="617825"/>
            <a:ext cx="93579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828282"/>
                </a:solidFill>
              </a:rPr>
              <a:t>Two revenue streams</a:t>
            </a:r>
            <a:endParaRPr/>
          </a:p>
        </p:txBody>
      </p:sp>
      <p:grpSp>
        <p:nvGrpSpPr>
          <p:cNvPr id="4" name="Google Shape;222;gef9b9d00db_7_0">
            <a:extLst>
              <a:ext uri="{FF2B5EF4-FFF2-40B4-BE49-F238E27FC236}">
                <a16:creationId xmlns:a16="http://schemas.microsoft.com/office/drawing/2014/main" id="{461C8D15-2ED7-4477-A6ED-1294E30A3D0B}"/>
              </a:ext>
            </a:extLst>
          </p:cNvPr>
          <p:cNvGrpSpPr/>
          <p:nvPr/>
        </p:nvGrpSpPr>
        <p:grpSpPr>
          <a:xfrm>
            <a:off x="198100" y="8794709"/>
            <a:ext cx="4037100" cy="1400838"/>
            <a:chOff x="198100" y="8886150"/>
            <a:chExt cx="4037100" cy="1400838"/>
          </a:xfrm>
        </p:grpSpPr>
        <p:pic>
          <p:nvPicPr>
            <p:cNvPr id="5" name="Google Shape;223;gef9b9d00db_7_0">
              <a:extLst>
                <a:ext uri="{FF2B5EF4-FFF2-40B4-BE49-F238E27FC236}">
                  <a16:creationId xmlns:a16="http://schemas.microsoft.com/office/drawing/2014/main" id="{C837E2D1-FC2F-4417-A77D-32DEA960153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27624" t="22658" r="29534" b="37673"/>
            <a:stretch/>
          </p:blipFill>
          <p:spPr>
            <a:xfrm>
              <a:off x="679200" y="8886150"/>
              <a:ext cx="1146150" cy="106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224;gef9b9d00db_7_0">
              <a:extLst>
                <a:ext uri="{FF2B5EF4-FFF2-40B4-BE49-F238E27FC236}">
                  <a16:creationId xmlns:a16="http://schemas.microsoft.com/office/drawing/2014/main" id="{37694B6D-4020-43D7-89C8-71A20D3B24EF}"/>
                </a:ext>
              </a:extLst>
            </p:cNvPr>
            <p:cNvSpPr txBox="1"/>
            <p:nvPr/>
          </p:nvSpPr>
          <p:spPr>
            <a:xfrm>
              <a:off x="198100" y="9825288"/>
              <a:ext cx="403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 FANTASTIC FOUR</a:t>
              </a:r>
              <a:r>
                <a:rPr lang="en-US" sz="3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ef9b9d00db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4004" y="1793588"/>
            <a:ext cx="8229601" cy="7537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ef9b9d00db_7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875" y="1818063"/>
            <a:ext cx="8229601" cy="74889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gef9b9d00db_7_0"/>
          <p:cNvGrpSpPr/>
          <p:nvPr/>
        </p:nvGrpSpPr>
        <p:grpSpPr>
          <a:xfrm>
            <a:off x="198100" y="8794709"/>
            <a:ext cx="4037100" cy="1400838"/>
            <a:chOff x="198100" y="8886150"/>
            <a:chExt cx="4037100" cy="1400838"/>
          </a:xfrm>
        </p:grpSpPr>
        <p:pic>
          <p:nvPicPr>
            <p:cNvPr id="223" name="Google Shape;223;gef9b9d00db_7_0"/>
            <p:cNvPicPr preferRelativeResize="0"/>
            <p:nvPr/>
          </p:nvPicPr>
          <p:blipFill rotWithShape="1">
            <a:blip r:embed="rId5">
              <a:alphaModFix/>
            </a:blip>
            <a:srcRect l="27624" t="22658" r="29534" b="37673"/>
            <a:stretch/>
          </p:blipFill>
          <p:spPr>
            <a:xfrm>
              <a:off x="679200" y="8886150"/>
              <a:ext cx="1146150" cy="106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gef9b9d00db_7_0"/>
            <p:cNvSpPr txBox="1"/>
            <p:nvPr/>
          </p:nvSpPr>
          <p:spPr>
            <a:xfrm>
              <a:off x="198100" y="9825288"/>
              <a:ext cx="403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 FANTASTIC FOUR</a:t>
              </a:r>
              <a:r>
                <a:rPr lang="en-US" sz="3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sp>
        <p:nvSpPr>
          <p:cNvPr id="225" name="Google Shape;225;gef9b9d00db_7_0"/>
          <p:cNvSpPr txBox="1"/>
          <p:nvPr/>
        </p:nvSpPr>
        <p:spPr>
          <a:xfrm>
            <a:off x="1295400" y="617825"/>
            <a:ext cx="93579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828282"/>
                </a:solidFill>
              </a:rPr>
              <a:t>Credit risk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gef9b9d00db_7_6"/>
          <p:cNvGrpSpPr/>
          <p:nvPr/>
        </p:nvGrpSpPr>
        <p:grpSpPr>
          <a:xfrm>
            <a:off x="198100" y="8794709"/>
            <a:ext cx="4037100" cy="1400838"/>
            <a:chOff x="198100" y="8886150"/>
            <a:chExt cx="4037100" cy="1400838"/>
          </a:xfrm>
        </p:grpSpPr>
        <p:pic>
          <p:nvPicPr>
            <p:cNvPr id="231" name="Google Shape;231;gef9b9d00db_7_6"/>
            <p:cNvPicPr preferRelativeResize="0"/>
            <p:nvPr/>
          </p:nvPicPr>
          <p:blipFill rotWithShape="1">
            <a:blip r:embed="rId3">
              <a:alphaModFix/>
            </a:blip>
            <a:srcRect l="27624" t="22658" r="29534" b="37673"/>
            <a:stretch/>
          </p:blipFill>
          <p:spPr>
            <a:xfrm>
              <a:off x="679200" y="8886150"/>
              <a:ext cx="1146150" cy="106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gef9b9d00db_7_6"/>
            <p:cNvSpPr txBox="1"/>
            <p:nvPr/>
          </p:nvSpPr>
          <p:spPr>
            <a:xfrm>
              <a:off x="198100" y="9825288"/>
              <a:ext cx="403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 FANTASTIC FOUR</a:t>
              </a:r>
              <a:r>
                <a:rPr lang="en-US" sz="3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pic>
        <p:nvPicPr>
          <p:cNvPr id="233" name="Google Shape;233;gef9b9d00db_7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2675" y="2076100"/>
            <a:ext cx="10972800" cy="80101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4" name="Google Shape;234;gef9b9d00db_7_6"/>
          <p:cNvGraphicFramePr/>
          <p:nvPr/>
        </p:nvGraphicFramePr>
        <p:xfrm>
          <a:off x="735600" y="4286700"/>
          <a:ext cx="5452750" cy="3296400"/>
        </p:xfrm>
        <a:graphic>
          <a:graphicData uri="http://schemas.openxmlformats.org/drawingml/2006/table">
            <a:tbl>
              <a:tblPr>
                <a:noFill/>
                <a:tableStyleId>{008CBA3D-D3E5-4A8E-802D-BE865E6C6338}</a:tableStyleId>
              </a:tblPr>
              <a:tblGrid>
                <a:gridCol w="206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>
                          <a:solidFill>
                            <a:srgbClr val="BF9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 &amp; premium</a:t>
                      </a:r>
                      <a:endParaRPr sz="2300" b="1">
                        <a:solidFill>
                          <a:srgbClr val="BF9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374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9000"/>
                        </a:buClr>
                        <a:buSzPts val="2300"/>
                        <a:buFont typeface="Calibri"/>
                        <a:buChar char="●"/>
                      </a:pPr>
                      <a:r>
                        <a:rPr lang="en-US" sz="2300" b="1">
                          <a:solidFill>
                            <a:srgbClr val="BF9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largest buyers</a:t>
                      </a:r>
                      <a:endParaRPr sz="2300" b="1">
                        <a:solidFill>
                          <a:srgbClr val="BF9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74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9000"/>
                        </a:buClr>
                        <a:buSzPts val="2300"/>
                        <a:buFont typeface="Calibri"/>
                        <a:buChar char="●"/>
                      </a:pPr>
                      <a:r>
                        <a:rPr lang="en-US" sz="2300" b="1">
                          <a:solidFill>
                            <a:srgbClr val="BF9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cash advances</a:t>
                      </a:r>
                      <a:endParaRPr sz="2300" b="1">
                        <a:solidFill>
                          <a:srgbClr val="BF9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Cash-premium </a:t>
                      </a:r>
                      <a:endParaRPr sz="23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374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300"/>
                        <a:buFont typeface="Calibri"/>
                        <a:buChar char="●"/>
                      </a:pPr>
                      <a:r>
                        <a:rPr lang="en-US" sz="23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largest cash advances </a:t>
                      </a:r>
                      <a:endParaRPr sz="23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74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300"/>
                        <a:buFont typeface="Calibri"/>
                        <a:buChar char="●"/>
                      </a:pPr>
                      <a:r>
                        <a:rPr lang="en-US" sz="23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 purchases</a:t>
                      </a:r>
                      <a:endParaRPr sz="23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Cash-low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73% use only cash advances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5" name="Google Shape;235;gef9b9d00db_7_6"/>
          <p:cNvSpPr txBox="1"/>
          <p:nvPr/>
        </p:nvSpPr>
        <p:spPr>
          <a:xfrm>
            <a:off x="1295400" y="617825"/>
            <a:ext cx="117612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828282"/>
                </a:solidFill>
              </a:rPr>
              <a:t>Large buyers &amp; loan-takers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f9b9d00db_6_8"/>
          <p:cNvSpPr txBox="1"/>
          <p:nvPr/>
        </p:nvSpPr>
        <p:spPr>
          <a:xfrm>
            <a:off x="1644341" y="1408182"/>
            <a:ext cx="138378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828282"/>
                </a:solidFill>
              </a:rPr>
              <a:t>Outliers</a:t>
            </a:r>
            <a:endParaRPr/>
          </a:p>
        </p:txBody>
      </p:sp>
      <p:grpSp>
        <p:nvGrpSpPr>
          <p:cNvPr id="241" name="Google Shape;241;gef9b9d00db_6_8"/>
          <p:cNvGrpSpPr/>
          <p:nvPr/>
        </p:nvGrpSpPr>
        <p:grpSpPr>
          <a:xfrm>
            <a:off x="1644341" y="6443145"/>
            <a:ext cx="13837725" cy="3530072"/>
            <a:chOff x="0" y="-66675"/>
            <a:chExt cx="18450300" cy="4706762"/>
          </a:xfrm>
        </p:grpSpPr>
        <p:sp>
          <p:nvSpPr>
            <p:cNvPr id="242" name="Google Shape;242;gef9b9d00db_6_8"/>
            <p:cNvSpPr txBox="1"/>
            <p:nvPr/>
          </p:nvSpPr>
          <p:spPr>
            <a:xfrm>
              <a:off x="0" y="-66675"/>
              <a:ext cx="184503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7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>
                  <a:solidFill>
                    <a:srgbClr val="FF8E4F"/>
                  </a:solidFill>
                </a:rPr>
                <a:t>Who are the outliers according to 3 Sigma?</a:t>
              </a:r>
              <a:endParaRPr/>
            </a:p>
          </p:txBody>
        </p:sp>
        <p:sp>
          <p:nvSpPr>
            <p:cNvPr id="243" name="Google Shape;243;gef9b9d00db_6_8"/>
            <p:cNvSpPr txBox="1"/>
            <p:nvPr/>
          </p:nvSpPr>
          <p:spPr>
            <a:xfrm>
              <a:off x="0" y="1193087"/>
              <a:ext cx="18450300" cy="3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380936" algn="l" rtl="0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99"/>
                <a:buChar char="-"/>
              </a:pPr>
              <a:r>
                <a:rPr lang="en-US" sz="2399">
                  <a:solidFill>
                    <a:srgbClr val="FFFFFF"/>
                  </a:solidFill>
                </a:rPr>
                <a:t>All customers with a payment more than 10’400 CHF are outliers</a:t>
              </a:r>
              <a:endParaRPr sz="2399">
                <a:solidFill>
                  <a:srgbClr val="FFFFFF"/>
                </a:solidFill>
              </a:endParaRPr>
            </a:p>
            <a:p>
              <a:pPr marL="457200" marR="0" lvl="0" indent="-380936" algn="l" rtl="0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99"/>
                <a:buChar char="-"/>
              </a:pPr>
              <a:r>
                <a:rPr lang="en-US" sz="2399">
                  <a:solidFill>
                    <a:srgbClr val="FFFFFF"/>
                  </a:solidFill>
                </a:rPr>
                <a:t>Number of Outliers is 148</a:t>
              </a:r>
              <a:endParaRPr sz="2399">
                <a:solidFill>
                  <a:srgbClr val="FFFFFF"/>
                </a:solidFill>
              </a:endParaRPr>
            </a:p>
            <a:p>
              <a:pPr marL="457200" marR="0" lvl="0" indent="-380936" algn="l" rtl="0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99"/>
                <a:buChar char="-"/>
              </a:pPr>
              <a:r>
                <a:rPr lang="en-US" sz="2399">
                  <a:solidFill>
                    <a:srgbClr val="FFFFFF"/>
                  </a:solidFill>
                </a:rPr>
                <a:t>Ratio of Outliers is 1.8%</a:t>
              </a:r>
              <a:endParaRPr sz="2399">
                <a:solidFill>
                  <a:srgbClr val="FFFFFF"/>
                </a:solidFill>
              </a:endParaRPr>
            </a:p>
            <a:p>
              <a:pPr marL="457200" marR="0" lvl="0" indent="-380936" algn="l" rtl="0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99"/>
                <a:buChar char="-"/>
              </a:pPr>
              <a:r>
                <a:rPr lang="en-US" sz="2399">
                  <a:solidFill>
                    <a:srgbClr val="FFFFFF"/>
                  </a:solidFill>
                </a:rPr>
                <a:t>Average Payment of Outliers is 17421 CHF</a:t>
              </a:r>
              <a:endParaRPr sz="2399">
                <a:solidFill>
                  <a:srgbClr val="FFFFFF"/>
                </a:solidFill>
              </a:endParaRPr>
            </a:p>
            <a:p>
              <a:pPr marL="0" marR="0" lvl="0" indent="0" algn="l" rtl="0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99">
                  <a:solidFill>
                    <a:srgbClr val="FFFFFF"/>
                  </a:solidFill>
                </a:rPr>
                <a:t>Outcome: Trace / Verify / Monitor each payment to avoid fraudulant payments</a:t>
              </a:r>
              <a:endParaRPr sz="2399">
                <a:solidFill>
                  <a:srgbClr val="FFFFFF"/>
                </a:solidFill>
              </a:endParaRPr>
            </a:p>
          </p:txBody>
        </p:sp>
      </p:grpSp>
      <p:cxnSp>
        <p:nvCxnSpPr>
          <p:cNvPr id="244" name="Google Shape;244;gef9b9d00db_6_8"/>
          <p:cNvCxnSpPr/>
          <p:nvPr/>
        </p:nvCxnSpPr>
        <p:spPr>
          <a:xfrm>
            <a:off x="46050" y="5158850"/>
            <a:ext cx="18225000" cy="30600"/>
          </a:xfrm>
          <a:prstGeom prst="straightConnector1">
            <a:avLst/>
          </a:prstGeom>
          <a:noFill/>
          <a:ln w="19050" cap="rnd" cmpd="sng">
            <a:solidFill>
              <a:srgbClr val="3939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5" name="Google Shape;245;gef9b9d00db_6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1578" y="0"/>
            <a:ext cx="9555847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gef9b9d00db_6_8"/>
          <p:cNvGrpSpPr/>
          <p:nvPr/>
        </p:nvGrpSpPr>
        <p:grpSpPr>
          <a:xfrm>
            <a:off x="14135775" y="8216663"/>
            <a:ext cx="4037100" cy="1985425"/>
            <a:chOff x="1443275" y="7401213"/>
            <a:chExt cx="4037100" cy="1985425"/>
          </a:xfrm>
        </p:grpSpPr>
        <p:sp>
          <p:nvSpPr>
            <p:cNvPr id="247" name="Google Shape;247;gef9b9d00db_6_8"/>
            <p:cNvSpPr txBox="1"/>
            <p:nvPr/>
          </p:nvSpPr>
          <p:spPr>
            <a:xfrm>
              <a:off x="1443275" y="8924938"/>
              <a:ext cx="403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AI FANTASTIC FOUR </a:t>
              </a:r>
              <a:endParaRPr/>
            </a:p>
          </p:txBody>
        </p:sp>
        <p:pic>
          <p:nvPicPr>
            <p:cNvPr id="248" name="Google Shape;248;gef9b9d00db_6_8"/>
            <p:cNvPicPr preferRelativeResize="0"/>
            <p:nvPr/>
          </p:nvPicPr>
          <p:blipFill rotWithShape="1">
            <a:blip r:embed="rId4">
              <a:alphaModFix/>
            </a:blip>
            <a:srcRect l="27965" t="19931" r="32203" b="37697"/>
            <a:stretch/>
          </p:blipFill>
          <p:spPr>
            <a:xfrm>
              <a:off x="2513775" y="7401213"/>
              <a:ext cx="1330075" cy="1414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f9b9d00db_6_17"/>
          <p:cNvSpPr txBox="1"/>
          <p:nvPr/>
        </p:nvSpPr>
        <p:spPr>
          <a:xfrm>
            <a:off x="1644341" y="1408182"/>
            <a:ext cx="138378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828282"/>
                </a:solidFill>
              </a:rPr>
              <a:t>Groups</a:t>
            </a:r>
            <a:endParaRPr/>
          </a:p>
        </p:txBody>
      </p:sp>
      <p:grpSp>
        <p:nvGrpSpPr>
          <p:cNvPr id="254" name="Google Shape;254;gef9b9d00db_6_17"/>
          <p:cNvGrpSpPr/>
          <p:nvPr/>
        </p:nvGrpSpPr>
        <p:grpSpPr>
          <a:xfrm>
            <a:off x="1644341" y="6443145"/>
            <a:ext cx="13837725" cy="3530072"/>
            <a:chOff x="0" y="-66675"/>
            <a:chExt cx="18450300" cy="4706762"/>
          </a:xfrm>
        </p:grpSpPr>
        <p:sp>
          <p:nvSpPr>
            <p:cNvPr id="255" name="Google Shape;255;gef9b9d00db_6_17"/>
            <p:cNvSpPr txBox="1"/>
            <p:nvPr/>
          </p:nvSpPr>
          <p:spPr>
            <a:xfrm>
              <a:off x="0" y="-66675"/>
              <a:ext cx="184503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7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>
                  <a:solidFill>
                    <a:srgbClr val="FF8E4F"/>
                  </a:solidFill>
                </a:rPr>
                <a:t>Considerations</a:t>
              </a:r>
              <a:endParaRPr/>
            </a:p>
          </p:txBody>
        </p:sp>
        <p:sp>
          <p:nvSpPr>
            <p:cNvPr id="256" name="Google Shape;256;gef9b9d00db_6_17"/>
            <p:cNvSpPr txBox="1"/>
            <p:nvPr/>
          </p:nvSpPr>
          <p:spPr>
            <a:xfrm>
              <a:off x="0" y="1193087"/>
              <a:ext cx="18450300" cy="3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380936" algn="l" rtl="0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99"/>
                <a:buChar char="-"/>
              </a:pPr>
              <a:r>
                <a:rPr lang="en-US" sz="2399">
                  <a:solidFill>
                    <a:srgbClr val="FFFFFF"/>
                  </a:solidFill>
                </a:rPr>
                <a:t>Medium</a:t>
              </a:r>
              <a:endParaRPr sz="2399">
                <a:solidFill>
                  <a:srgbClr val="FFFFFF"/>
                </a:solidFill>
              </a:endParaRPr>
            </a:p>
            <a:p>
              <a:pPr marL="914400" marR="0" lvl="1" indent="-380936" algn="l" rtl="0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99"/>
                <a:buChar char="-"/>
              </a:pPr>
              <a:r>
                <a:rPr lang="en-US" sz="2399">
                  <a:solidFill>
                    <a:srgbClr val="FFFFFF"/>
                  </a:solidFill>
                </a:rPr>
                <a:t>Similar Sum of Payments as other top two groups</a:t>
              </a:r>
              <a:endParaRPr sz="2399">
                <a:solidFill>
                  <a:srgbClr val="FFFFFF"/>
                </a:solidFill>
              </a:endParaRPr>
            </a:p>
            <a:p>
              <a:pPr marL="914400" marR="0" lvl="1" indent="-380936" algn="l" rtl="0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99"/>
                <a:buChar char="-"/>
              </a:pPr>
              <a:r>
                <a:rPr lang="en-US" sz="2399">
                  <a:solidFill>
                    <a:srgbClr val="FFFFFF"/>
                  </a:solidFill>
                </a:rPr>
                <a:t>High Average of Purchases</a:t>
              </a:r>
              <a:endParaRPr sz="2399">
                <a:solidFill>
                  <a:srgbClr val="FFFFFF"/>
                </a:solidFill>
              </a:endParaRPr>
            </a:p>
            <a:p>
              <a:pPr marL="914400" marR="0" lvl="1" indent="-380936" algn="l" rtl="0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99"/>
                <a:buChar char="-"/>
              </a:pPr>
              <a:r>
                <a:rPr lang="en-US" sz="2399">
                  <a:solidFill>
                    <a:srgbClr val="FFFFFF"/>
                  </a:solidFill>
                </a:rPr>
                <a:t>Sum of Payments is higher than the Balance Account -&gt; Installments</a:t>
              </a:r>
              <a:endParaRPr sz="2399">
                <a:solidFill>
                  <a:srgbClr val="FFFFFF"/>
                </a:solidFill>
              </a:endParaRPr>
            </a:p>
            <a:p>
              <a:pPr marL="914400" marR="0" lvl="1" indent="-380936" algn="l" rtl="0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99"/>
                <a:buChar char="-"/>
              </a:pPr>
              <a:r>
                <a:rPr lang="en-US" sz="2399">
                  <a:solidFill>
                    <a:srgbClr val="FFFFFF"/>
                  </a:solidFill>
                </a:rPr>
                <a:t>Focus of installments contracts with duration of 12 months</a:t>
              </a:r>
              <a:endParaRPr sz="2399">
                <a:solidFill>
                  <a:srgbClr val="FFFFFF"/>
                </a:solidFill>
              </a:endParaRPr>
            </a:p>
          </p:txBody>
        </p:sp>
      </p:grpSp>
      <p:cxnSp>
        <p:nvCxnSpPr>
          <p:cNvPr id="257" name="Google Shape;257;gef9b9d00db_6_17"/>
          <p:cNvCxnSpPr/>
          <p:nvPr/>
        </p:nvCxnSpPr>
        <p:spPr>
          <a:xfrm>
            <a:off x="46050" y="5158850"/>
            <a:ext cx="18225000" cy="30600"/>
          </a:xfrm>
          <a:prstGeom prst="straightConnector1">
            <a:avLst/>
          </a:prstGeom>
          <a:noFill/>
          <a:ln w="19050" cap="rnd" cmpd="sng">
            <a:solidFill>
              <a:srgbClr val="39393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8" name="Google Shape;258;gef9b9d00db_6_17"/>
          <p:cNvGrpSpPr/>
          <p:nvPr/>
        </p:nvGrpSpPr>
        <p:grpSpPr>
          <a:xfrm>
            <a:off x="14135775" y="8216663"/>
            <a:ext cx="4037100" cy="1985425"/>
            <a:chOff x="1443275" y="7401213"/>
            <a:chExt cx="4037100" cy="1985425"/>
          </a:xfrm>
        </p:grpSpPr>
        <p:sp>
          <p:nvSpPr>
            <p:cNvPr id="259" name="Google Shape;259;gef9b9d00db_6_17"/>
            <p:cNvSpPr txBox="1"/>
            <p:nvPr/>
          </p:nvSpPr>
          <p:spPr>
            <a:xfrm>
              <a:off x="1443275" y="8924938"/>
              <a:ext cx="403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AI FANTASTIC FOUR </a:t>
              </a:r>
              <a:endParaRPr/>
            </a:p>
          </p:txBody>
        </p:sp>
        <p:pic>
          <p:nvPicPr>
            <p:cNvPr id="260" name="Google Shape;260;gef9b9d00db_6_17"/>
            <p:cNvPicPr preferRelativeResize="0"/>
            <p:nvPr/>
          </p:nvPicPr>
          <p:blipFill rotWithShape="1">
            <a:blip r:embed="rId3">
              <a:alphaModFix/>
            </a:blip>
            <a:srcRect l="27965" t="19931" r="32203" b="37697"/>
            <a:stretch/>
          </p:blipFill>
          <p:spPr>
            <a:xfrm>
              <a:off x="2513775" y="7401213"/>
              <a:ext cx="1330075" cy="1414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1" name="Google Shape;261;gef9b9d00db_6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300" y="1724788"/>
            <a:ext cx="12362750" cy="34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f9b9d00db_6_30"/>
          <p:cNvSpPr txBox="1"/>
          <p:nvPr/>
        </p:nvSpPr>
        <p:spPr>
          <a:xfrm>
            <a:off x="1644349" y="1408175"/>
            <a:ext cx="41748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828282"/>
                </a:solidFill>
              </a:rPr>
              <a:t>Points to</a:t>
            </a:r>
            <a:endParaRPr sz="8000">
              <a:solidFill>
                <a:srgbClr val="828282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828282"/>
                </a:solidFill>
              </a:rPr>
              <a:t> Ponder</a:t>
            </a:r>
            <a:endParaRPr/>
          </a:p>
        </p:txBody>
      </p:sp>
      <p:grpSp>
        <p:nvGrpSpPr>
          <p:cNvPr id="267" name="Google Shape;267;gef9b9d00db_6_30"/>
          <p:cNvGrpSpPr/>
          <p:nvPr/>
        </p:nvGrpSpPr>
        <p:grpSpPr>
          <a:xfrm>
            <a:off x="1644341" y="6443145"/>
            <a:ext cx="13837725" cy="3530072"/>
            <a:chOff x="0" y="-66675"/>
            <a:chExt cx="18450300" cy="4706762"/>
          </a:xfrm>
        </p:grpSpPr>
        <p:sp>
          <p:nvSpPr>
            <p:cNvPr id="268" name="Google Shape;268;gef9b9d00db_6_30"/>
            <p:cNvSpPr txBox="1"/>
            <p:nvPr/>
          </p:nvSpPr>
          <p:spPr>
            <a:xfrm>
              <a:off x="0" y="-66675"/>
              <a:ext cx="184503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7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>
                  <a:solidFill>
                    <a:srgbClr val="FF8E4F"/>
                  </a:solidFill>
                </a:rPr>
                <a:t>Recommendations</a:t>
              </a:r>
              <a:endParaRPr/>
            </a:p>
          </p:txBody>
        </p:sp>
        <p:sp>
          <p:nvSpPr>
            <p:cNvPr id="269" name="Google Shape;269;gef9b9d00db_6_30"/>
            <p:cNvSpPr txBox="1"/>
            <p:nvPr/>
          </p:nvSpPr>
          <p:spPr>
            <a:xfrm>
              <a:off x="0" y="1193087"/>
              <a:ext cx="18450300" cy="34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380936" algn="l" rtl="0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99"/>
                <a:buChar char="-"/>
              </a:pPr>
              <a:r>
                <a:rPr lang="en-US" sz="2399">
                  <a:solidFill>
                    <a:srgbClr val="FFFFFF"/>
                  </a:solidFill>
                </a:rPr>
                <a:t>Capture cost per payment</a:t>
              </a:r>
              <a:endParaRPr sz="2399">
                <a:solidFill>
                  <a:srgbClr val="FFFFFF"/>
                </a:solidFill>
              </a:endParaRPr>
            </a:p>
            <a:p>
              <a:pPr marL="457200" marR="0" lvl="0" indent="-380936" algn="l" rtl="0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99"/>
                <a:buChar char="-"/>
              </a:pPr>
              <a:r>
                <a:rPr lang="en-US" sz="2399">
                  <a:solidFill>
                    <a:srgbClr val="FFFFFF"/>
                  </a:solidFill>
                </a:rPr>
                <a:t>Capture number of contacts per payment or per customer</a:t>
              </a:r>
              <a:endParaRPr sz="2399">
                <a:solidFill>
                  <a:srgbClr val="FFFFFF"/>
                </a:solidFill>
              </a:endParaRPr>
            </a:p>
            <a:p>
              <a:pPr marL="457200" marR="0" lvl="0" indent="-380936" algn="l" rtl="0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99"/>
                <a:buChar char="-"/>
              </a:pPr>
              <a:r>
                <a:rPr lang="en-US" sz="2399">
                  <a:solidFill>
                    <a:srgbClr val="FFFFFF"/>
                  </a:solidFill>
                </a:rPr>
                <a:t>Cost of balance account</a:t>
              </a:r>
              <a:endParaRPr sz="2399">
                <a:solidFill>
                  <a:srgbClr val="FFFFFF"/>
                </a:solidFill>
              </a:endParaRPr>
            </a:p>
            <a:p>
              <a:pPr marL="457200" marR="0" lvl="0" indent="-380936" algn="l" rtl="0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99"/>
                <a:buChar char="-"/>
              </a:pPr>
              <a:r>
                <a:rPr lang="en-US" sz="2399">
                  <a:solidFill>
                    <a:srgbClr val="FFFFFF"/>
                  </a:solidFill>
                </a:rPr>
                <a:t>Number of failed payments / installments</a:t>
              </a:r>
              <a:endParaRPr sz="2399">
                <a:solidFill>
                  <a:srgbClr val="FFFFFF"/>
                </a:solidFill>
              </a:endParaRPr>
            </a:p>
            <a:p>
              <a:pPr marL="457200" marR="0" lvl="0" indent="-380936" algn="l" rtl="0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99"/>
                <a:buChar char="-"/>
              </a:pPr>
              <a:r>
                <a:rPr lang="en-US" sz="2399">
                  <a:solidFill>
                    <a:srgbClr val="FFFFFF"/>
                  </a:solidFill>
                </a:rPr>
                <a:t>Cost of paid or received commission per payment</a:t>
              </a:r>
              <a:endParaRPr sz="2399">
                <a:solidFill>
                  <a:srgbClr val="FFFFFF"/>
                </a:solidFill>
              </a:endParaRPr>
            </a:p>
          </p:txBody>
        </p:sp>
      </p:grpSp>
      <p:cxnSp>
        <p:nvCxnSpPr>
          <p:cNvPr id="270" name="Google Shape;270;gef9b9d00db_6_30"/>
          <p:cNvCxnSpPr/>
          <p:nvPr/>
        </p:nvCxnSpPr>
        <p:spPr>
          <a:xfrm>
            <a:off x="46050" y="5158850"/>
            <a:ext cx="18225000" cy="30600"/>
          </a:xfrm>
          <a:prstGeom prst="straightConnector1">
            <a:avLst/>
          </a:prstGeom>
          <a:noFill/>
          <a:ln w="19050" cap="rnd" cmpd="sng">
            <a:solidFill>
              <a:srgbClr val="39393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1" name="Google Shape;271;gef9b9d00db_6_30"/>
          <p:cNvGrpSpPr/>
          <p:nvPr/>
        </p:nvGrpSpPr>
        <p:grpSpPr>
          <a:xfrm>
            <a:off x="14135775" y="8216663"/>
            <a:ext cx="4037100" cy="1985425"/>
            <a:chOff x="1443275" y="7401213"/>
            <a:chExt cx="4037100" cy="1985425"/>
          </a:xfrm>
        </p:grpSpPr>
        <p:sp>
          <p:nvSpPr>
            <p:cNvPr id="272" name="Google Shape;272;gef9b9d00db_6_30"/>
            <p:cNvSpPr txBox="1"/>
            <p:nvPr/>
          </p:nvSpPr>
          <p:spPr>
            <a:xfrm>
              <a:off x="1443275" y="8924938"/>
              <a:ext cx="403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AI FANTASTIC FOUR </a:t>
              </a:r>
              <a:endParaRPr dirty="0"/>
            </a:p>
          </p:txBody>
        </p:sp>
        <p:pic>
          <p:nvPicPr>
            <p:cNvPr id="273" name="Google Shape;273;gef9b9d00db_6_30"/>
            <p:cNvPicPr preferRelativeResize="0"/>
            <p:nvPr/>
          </p:nvPicPr>
          <p:blipFill rotWithShape="1">
            <a:blip r:embed="rId3">
              <a:alphaModFix/>
            </a:blip>
            <a:srcRect l="27965" t="19931" r="32203" b="37697"/>
            <a:stretch/>
          </p:blipFill>
          <p:spPr>
            <a:xfrm>
              <a:off x="2513775" y="7401213"/>
              <a:ext cx="1330075" cy="1414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4" name="Google Shape;274;gef9b9d00db_6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300" y="1724788"/>
            <a:ext cx="12362750" cy="34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f9b9d00db_0_154"/>
          <p:cNvSpPr txBox="1"/>
          <p:nvPr/>
        </p:nvSpPr>
        <p:spPr>
          <a:xfrm>
            <a:off x="1028700" y="1038225"/>
            <a:ext cx="13752000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1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47">
                <a:solidFill>
                  <a:srgbClr val="828282"/>
                </a:solidFill>
              </a:rPr>
              <a:t>Conclusions</a:t>
            </a:r>
            <a:endParaRPr/>
          </a:p>
        </p:txBody>
      </p:sp>
      <p:grpSp>
        <p:nvGrpSpPr>
          <p:cNvPr id="280" name="Google Shape;280;gef9b9d00db_0_154"/>
          <p:cNvGrpSpPr/>
          <p:nvPr/>
        </p:nvGrpSpPr>
        <p:grpSpPr>
          <a:xfrm>
            <a:off x="198100" y="8747806"/>
            <a:ext cx="4037100" cy="1447741"/>
            <a:chOff x="1443275" y="7938897"/>
            <a:chExt cx="4037100" cy="1447741"/>
          </a:xfrm>
        </p:grpSpPr>
        <p:sp>
          <p:nvSpPr>
            <p:cNvPr id="281" name="Google Shape;281;gef9b9d00db_0_154"/>
            <p:cNvSpPr txBox="1"/>
            <p:nvPr/>
          </p:nvSpPr>
          <p:spPr>
            <a:xfrm>
              <a:off x="1443275" y="8924938"/>
              <a:ext cx="403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AI FANTASTIC FOUR</a:t>
              </a:r>
              <a:r>
                <a:rPr lang="en-US" sz="30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dirty="0"/>
            </a:p>
          </p:txBody>
        </p:sp>
        <p:pic>
          <p:nvPicPr>
            <p:cNvPr id="282" name="Google Shape;282;gef9b9d00db_0_154"/>
            <p:cNvPicPr preferRelativeResize="0"/>
            <p:nvPr/>
          </p:nvPicPr>
          <p:blipFill rotWithShape="1">
            <a:blip r:embed="rId3">
              <a:alphaModFix/>
            </a:blip>
            <a:srcRect l="27965" t="19931" r="32203" b="37697"/>
            <a:stretch/>
          </p:blipFill>
          <p:spPr>
            <a:xfrm>
              <a:off x="1933625" y="7938897"/>
              <a:ext cx="980075" cy="104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3" name="Google Shape;283;gef9b9d00db_0_154"/>
          <p:cNvSpPr txBox="1"/>
          <p:nvPr/>
        </p:nvSpPr>
        <p:spPr>
          <a:xfrm>
            <a:off x="1028675" y="2567650"/>
            <a:ext cx="16956000" cy="694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527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8E4F"/>
              </a:buClr>
              <a:buSzPts val="4700"/>
              <a:buFont typeface="Arial"/>
              <a:buChar char="●"/>
            </a:pPr>
            <a:r>
              <a:rPr lang="en-US" sz="4700" dirty="0">
                <a:solidFill>
                  <a:srgbClr val="FF8E4F"/>
                </a:solidFill>
              </a:rPr>
              <a:t>Focus on Medium/Premium group - stimulate their purchases </a:t>
            </a:r>
            <a:endParaRPr sz="4700" dirty="0">
              <a:solidFill>
                <a:srgbClr val="FF8E4F"/>
              </a:solidFill>
            </a:endParaRPr>
          </a:p>
          <a:p>
            <a:pPr marL="457200" marR="0" lvl="0" indent="-527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8E4F"/>
              </a:buClr>
              <a:buSzPts val="4700"/>
              <a:buChar char="●"/>
            </a:pPr>
            <a:r>
              <a:rPr lang="en-US" sz="4700" dirty="0">
                <a:solidFill>
                  <a:srgbClr val="FF8E4F"/>
                </a:solidFill>
              </a:rPr>
              <a:t>Focus on Cash-advance takers - stimulate them to take more cash advance</a:t>
            </a:r>
            <a:endParaRPr sz="4700" dirty="0">
              <a:solidFill>
                <a:srgbClr val="FF8E4F"/>
              </a:solidFill>
            </a:endParaRPr>
          </a:p>
          <a:p>
            <a:pPr marL="457200" marR="0" lvl="0" indent="-527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8E4F"/>
              </a:buClr>
              <a:buSzPts val="4700"/>
              <a:buChar char="●"/>
            </a:pPr>
            <a:r>
              <a:rPr lang="en-US" sz="4700" dirty="0">
                <a:solidFill>
                  <a:srgbClr val="FF8E4F"/>
                </a:solidFill>
              </a:rPr>
              <a:t>Focus on 12 months repayment installment contract group</a:t>
            </a:r>
            <a:endParaRPr sz="4700" dirty="0">
              <a:solidFill>
                <a:srgbClr val="FF8E4F"/>
              </a:solidFill>
            </a:endParaRPr>
          </a:p>
          <a:p>
            <a:pPr marL="457200" marR="0" lvl="0" indent="-527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8E4F"/>
              </a:buClr>
              <a:buSzPts val="4700"/>
              <a:buChar char="●"/>
            </a:pPr>
            <a:r>
              <a:rPr lang="en-US" sz="4700" dirty="0">
                <a:solidFill>
                  <a:srgbClr val="FF8E4F"/>
                </a:solidFill>
              </a:rPr>
              <a:t>Trace/monitor payment &gt; 10,400 CHF (could be fraudulent payment or </a:t>
            </a:r>
            <a:r>
              <a:rPr lang="en-US" sz="4700" dirty="0">
                <a:solidFill>
                  <a:schemeClr val="lt1"/>
                </a:solidFill>
              </a:rPr>
              <a:t>a new Platinum group</a:t>
            </a:r>
            <a:r>
              <a:rPr lang="en-US" sz="4700" dirty="0">
                <a:solidFill>
                  <a:srgbClr val="FF8E4F"/>
                </a:solidFill>
              </a:rPr>
              <a:t>)</a:t>
            </a:r>
            <a:endParaRPr sz="4700" dirty="0">
              <a:solidFill>
                <a:srgbClr val="FF8E4F"/>
              </a:solidFill>
            </a:endParaRPr>
          </a:p>
          <a:p>
            <a:pPr marL="457200" marR="0" lvl="0" indent="-527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8E4F"/>
              </a:buClr>
              <a:buSzPts val="4700"/>
              <a:buChar char="●"/>
            </a:pPr>
            <a:r>
              <a:rPr lang="en-US" sz="4700" dirty="0">
                <a:solidFill>
                  <a:srgbClr val="FF8E4F"/>
                </a:solidFill>
              </a:rPr>
              <a:t> Capture more data (cost of payment, number of contacts with customers)</a:t>
            </a:r>
            <a:endParaRPr sz="4700" dirty="0">
              <a:solidFill>
                <a:srgbClr val="FF8E4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gef9b9d00db_0_129"/>
          <p:cNvGrpSpPr/>
          <p:nvPr/>
        </p:nvGrpSpPr>
        <p:grpSpPr>
          <a:xfrm>
            <a:off x="1028700" y="992981"/>
            <a:ext cx="11812050" cy="8406859"/>
            <a:chOff x="0" y="-47625"/>
            <a:chExt cx="15749400" cy="11209145"/>
          </a:xfrm>
        </p:grpSpPr>
        <p:sp>
          <p:nvSpPr>
            <p:cNvPr id="289" name="Google Shape;289;gef9b9d00db_0_129"/>
            <p:cNvSpPr txBox="1"/>
            <p:nvPr/>
          </p:nvSpPr>
          <p:spPr>
            <a:xfrm>
              <a:off x="0" y="1079720"/>
              <a:ext cx="15749400" cy="1008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448">
                  <a:solidFill>
                    <a:srgbClr val="FF8E4F"/>
                  </a:solidFill>
                </a:rPr>
                <a:t>Changing the World of</a:t>
              </a:r>
              <a:r>
                <a:rPr lang="en-US" sz="14448" b="0" i="0" u="none" strike="noStrike" cap="none">
                  <a:solidFill>
                    <a:srgbClr val="FF8E4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448">
                  <a:solidFill>
                    <a:srgbClr val="FF8E4F"/>
                  </a:solidFill>
                </a:rPr>
                <a:t>Credit Card</a:t>
              </a:r>
              <a:endParaRPr/>
            </a:p>
          </p:txBody>
        </p:sp>
        <p:sp>
          <p:nvSpPr>
            <p:cNvPr id="290" name="Google Shape;290;gef9b9d00db_0_129"/>
            <p:cNvSpPr txBox="1"/>
            <p:nvPr/>
          </p:nvSpPr>
          <p:spPr>
            <a:xfrm>
              <a:off x="0" y="-47625"/>
              <a:ext cx="1574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</a:rPr>
                <a:t>ULTIMATE CLOUD CREDIT CARD</a:t>
              </a:r>
              <a:endParaRPr/>
            </a:p>
          </p:txBody>
        </p:sp>
      </p:grpSp>
      <p:grpSp>
        <p:nvGrpSpPr>
          <p:cNvPr id="291" name="Google Shape;291;gef9b9d00db_0_129"/>
          <p:cNvGrpSpPr/>
          <p:nvPr/>
        </p:nvGrpSpPr>
        <p:grpSpPr>
          <a:xfrm>
            <a:off x="14135775" y="8216663"/>
            <a:ext cx="4037100" cy="1985425"/>
            <a:chOff x="1443275" y="7401213"/>
            <a:chExt cx="4037100" cy="1985425"/>
          </a:xfrm>
        </p:grpSpPr>
        <p:sp>
          <p:nvSpPr>
            <p:cNvPr id="292" name="Google Shape;292;gef9b9d00db_0_129"/>
            <p:cNvSpPr txBox="1"/>
            <p:nvPr/>
          </p:nvSpPr>
          <p:spPr>
            <a:xfrm>
              <a:off x="1443275" y="8924938"/>
              <a:ext cx="403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AI FANTASTIC FOUR </a:t>
              </a:r>
              <a:endParaRPr/>
            </a:p>
          </p:txBody>
        </p:sp>
        <p:pic>
          <p:nvPicPr>
            <p:cNvPr id="293" name="Google Shape;293;gef9b9d00db_0_129"/>
            <p:cNvPicPr preferRelativeResize="0"/>
            <p:nvPr/>
          </p:nvPicPr>
          <p:blipFill rotWithShape="1">
            <a:blip r:embed="rId4">
              <a:alphaModFix/>
            </a:blip>
            <a:srcRect l="27965" t="19931" r="32203" b="37697"/>
            <a:stretch/>
          </p:blipFill>
          <p:spPr>
            <a:xfrm>
              <a:off x="2513775" y="7401213"/>
              <a:ext cx="1330075" cy="1414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gef9b9d00db_0_13"/>
          <p:cNvGrpSpPr/>
          <p:nvPr/>
        </p:nvGrpSpPr>
        <p:grpSpPr>
          <a:xfrm>
            <a:off x="1295400" y="2980022"/>
            <a:ext cx="8629650" cy="3480611"/>
            <a:chOff x="0" y="0"/>
            <a:chExt cx="11506200" cy="4640814"/>
          </a:xfrm>
        </p:grpSpPr>
        <p:sp>
          <p:nvSpPr>
            <p:cNvPr id="96" name="Google Shape;96;gef9b9d00db_0_13"/>
            <p:cNvSpPr txBox="1"/>
            <p:nvPr/>
          </p:nvSpPr>
          <p:spPr>
            <a:xfrm>
              <a:off x="0" y="0"/>
              <a:ext cx="11506200" cy="153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0">
                  <a:solidFill>
                    <a:srgbClr val="828282"/>
                  </a:solidFill>
                </a:rPr>
                <a:t>Decline in Income</a:t>
              </a:r>
              <a:endParaRPr/>
            </a:p>
          </p:txBody>
        </p:sp>
        <p:sp>
          <p:nvSpPr>
            <p:cNvPr id="97" name="Google Shape;97;gef9b9d00db_0_13"/>
            <p:cNvSpPr txBox="1"/>
            <p:nvPr/>
          </p:nvSpPr>
          <p:spPr>
            <a:xfrm>
              <a:off x="0" y="2342814"/>
              <a:ext cx="11506200" cy="229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>
                  <a:solidFill>
                    <a:srgbClr val="FF8E4F"/>
                  </a:solidFill>
                </a:rPr>
                <a:t>Constant income decline in the past 5 Quarters. </a:t>
              </a:r>
              <a:endParaRPr sz="2799">
                <a:solidFill>
                  <a:srgbClr val="FF8E4F"/>
                </a:solidFill>
              </a:endParaRPr>
            </a:p>
            <a:p>
              <a:pPr marL="0" marR="0" lvl="0" indent="0" algn="l" rtl="0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799"/>
            </a:p>
            <a:p>
              <a:pPr marL="0" marR="0" lvl="0" indent="0" algn="l" rtl="0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799"/>
            </a:p>
          </p:txBody>
        </p:sp>
      </p:grpSp>
      <p:grpSp>
        <p:nvGrpSpPr>
          <p:cNvPr id="98" name="Google Shape;98;gef9b9d00db_0_13"/>
          <p:cNvGrpSpPr/>
          <p:nvPr/>
        </p:nvGrpSpPr>
        <p:grpSpPr>
          <a:xfrm>
            <a:off x="198100" y="8794709"/>
            <a:ext cx="4037100" cy="1400838"/>
            <a:chOff x="198100" y="8886150"/>
            <a:chExt cx="4037100" cy="1400838"/>
          </a:xfrm>
        </p:grpSpPr>
        <p:pic>
          <p:nvPicPr>
            <p:cNvPr id="99" name="Google Shape;99;gef9b9d00db_0_13"/>
            <p:cNvPicPr preferRelativeResize="0"/>
            <p:nvPr/>
          </p:nvPicPr>
          <p:blipFill rotWithShape="1">
            <a:blip r:embed="rId3">
              <a:alphaModFix/>
            </a:blip>
            <a:srcRect l="27624" t="22658" r="29534" b="37673"/>
            <a:stretch/>
          </p:blipFill>
          <p:spPr>
            <a:xfrm>
              <a:off x="679200" y="8886150"/>
              <a:ext cx="1146150" cy="106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gef9b9d00db_0_13"/>
            <p:cNvSpPr txBox="1"/>
            <p:nvPr/>
          </p:nvSpPr>
          <p:spPr>
            <a:xfrm>
              <a:off x="198100" y="9825288"/>
              <a:ext cx="403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 FANTASTIC FOUR</a:t>
              </a:r>
              <a:r>
                <a:rPr lang="en-US" sz="3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pic>
        <p:nvPicPr>
          <p:cNvPr id="101" name="Google Shape;101;gef9b9d00db_0_13"/>
          <p:cNvPicPr preferRelativeResize="0"/>
          <p:nvPr/>
        </p:nvPicPr>
        <p:blipFill rotWithShape="1">
          <a:blip r:embed="rId4">
            <a:alphaModFix/>
          </a:blip>
          <a:srcRect t="19547" b="15250"/>
          <a:stretch/>
        </p:blipFill>
        <p:spPr>
          <a:xfrm>
            <a:off x="9303600" y="3240325"/>
            <a:ext cx="8333175" cy="40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ef9b9d00db_0_13"/>
          <p:cNvSpPr txBox="1"/>
          <p:nvPr/>
        </p:nvSpPr>
        <p:spPr>
          <a:xfrm>
            <a:off x="9805900" y="7315525"/>
            <a:ext cx="1061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Calibri"/>
                <a:ea typeface="Calibri"/>
                <a:cs typeface="Calibri"/>
                <a:sym typeface="Calibri"/>
              </a:rPr>
              <a:t>Q1/2020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ef9b9d00db_0_13"/>
          <p:cNvSpPr txBox="1"/>
          <p:nvPr/>
        </p:nvSpPr>
        <p:spPr>
          <a:xfrm>
            <a:off x="11429900" y="7315525"/>
            <a:ext cx="1061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Calibri"/>
                <a:ea typeface="Calibri"/>
                <a:cs typeface="Calibri"/>
                <a:sym typeface="Calibri"/>
              </a:rPr>
              <a:t>Q2/2020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ef9b9d00db_0_13"/>
          <p:cNvSpPr txBox="1"/>
          <p:nvPr/>
        </p:nvSpPr>
        <p:spPr>
          <a:xfrm>
            <a:off x="13308575" y="7315525"/>
            <a:ext cx="1061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Calibri"/>
                <a:ea typeface="Calibri"/>
                <a:cs typeface="Calibri"/>
                <a:sym typeface="Calibri"/>
              </a:rPr>
              <a:t>Q3/2020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ef9b9d00db_0_13"/>
          <p:cNvSpPr txBox="1"/>
          <p:nvPr/>
        </p:nvSpPr>
        <p:spPr>
          <a:xfrm>
            <a:off x="15059925" y="7315525"/>
            <a:ext cx="1061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Calibri"/>
                <a:ea typeface="Calibri"/>
                <a:cs typeface="Calibri"/>
                <a:sym typeface="Calibri"/>
              </a:rPr>
              <a:t>Q4/2020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ef9b9d00db_0_13"/>
          <p:cNvSpPr txBox="1"/>
          <p:nvPr/>
        </p:nvSpPr>
        <p:spPr>
          <a:xfrm>
            <a:off x="16811275" y="7315525"/>
            <a:ext cx="1061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Calibri"/>
                <a:ea typeface="Calibri"/>
                <a:cs typeface="Calibri"/>
                <a:sym typeface="Calibri"/>
              </a:rPr>
              <a:t>Q1/2021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ef9b9d00db_0_13"/>
          <p:cNvSpPr txBox="1"/>
          <p:nvPr/>
        </p:nvSpPr>
        <p:spPr>
          <a:xfrm>
            <a:off x="9547950" y="2793925"/>
            <a:ext cx="1061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latin typeface="Calibri"/>
                <a:ea typeface="Calibri"/>
                <a:cs typeface="Calibri"/>
                <a:sym typeface="Calibri"/>
              </a:rPr>
              <a:t>Income</a:t>
            </a:r>
            <a:endParaRPr sz="17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/>
        </p:nvSpPr>
        <p:spPr>
          <a:xfrm>
            <a:off x="1227294" y="3892177"/>
            <a:ext cx="5371250" cy="24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80" b="0" i="0" u="none" strike="noStrike" cap="none">
                <a:solidFill>
                  <a:srgbClr val="828282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/>
          </a:p>
        </p:txBody>
      </p:sp>
      <p:grpSp>
        <p:nvGrpSpPr>
          <p:cNvPr id="113" name="Google Shape;113;p2"/>
          <p:cNvGrpSpPr/>
          <p:nvPr/>
        </p:nvGrpSpPr>
        <p:grpSpPr>
          <a:xfrm>
            <a:off x="8908377" y="3164206"/>
            <a:ext cx="8274825" cy="4454645"/>
            <a:chOff x="0" y="0"/>
            <a:chExt cx="11033100" cy="5939526"/>
          </a:xfrm>
        </p:grpSpPr>
        <p:sp>
          <p:nvSpPr>
            <p:cNvPr id="114" name="Google Shape;114;p2"/>
            <p:cNvSpPr txBox="1"/>
            <p:nvPr/>
          </p:nvSpPr>
          <p:spPr>
            <a:xfrm>
              <a:off x="424397" y="0"/>
              <a:ext cx="10608567" cy="7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rgbClr val="FF8E4F"/>
                  </a:solidFill>
                  <a:latin typeface="Arial"/>
                  <a:ea typeface="Arial"/>
                  <a:cs typeface="Arial"/>
                  <a:sym typeface="Arial"/>
                </a:rPr>
                <a:t>Points to discuss:</a:t>
              </a: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0" y="1323126"/>
              <a:ext cx="11033100" cy="46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9750" marR="0" lvl="1" indent="-269875" algn="l" rtl="0">
                <a:lnSpc>
                  <a:spcPct val="16002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99"/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</a:rPr>
                <a:t>Tackle the Markets</a:t>
              </a:r>
              <a:endParaRPr sz="2499">
                <a:solidFill>
                  <a:srgbClr val="FFFFFF"/>
                </a:solidFill>
              </a:endParaRPr>
            </a:p>
            <a:p>
              <a:pPr marL="539750" marR="0" lvl="1" indent="-269875" algn="l" rtl="0">
                <a:lnSpc>
                  <a:spcPct val="16002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99"/>
                <a:buChar char="•"/>
              </a:pPr>
              <a:r>
                <a:rPr lang="en-US" sz="2499">
                  <a:solidFill>
                    <a:srgbClr val="FFFFFF"/>
                  </a:solidFill>
                </a:rPr>
                <a:t>Food For Thoughts: Take Home </a:t>
              </a:r>
              <a:endParaRPr sz="2499">
                <a:solidFill>
                  <a:srgbClr val="FFFFFF"/>
                </a:solidFill>
              </a:endParaRPr>
            </a:p>
            <a:p>
              <a:pPr marL="539750" marR="0" lvl="1" indent="-269875" algn="l" rtl="0">
                <a:lnSpc>
                  <a:spcPct val="16002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99"/>
                <a:buChar char="•"/>
              </a:pPr>
              <a:r>
                <a:rPr lang="en-US" sz="2499">
                  <a:solidFill>
                    <a:srgbClr val="FFFFFF"/>
                  </a:solidFill>
                </a:rPr>
                <a:t>AI FANTASTIC FOUR Workflow </a:t>
              </a:r>
              <a:endParaRPr sz="2499">
                <a:solidFill>
                  <a:srgbClr val="FFFFFF"/>
                </a:solidFill>
              </a:endParaRPr>
            </a:p>
            <a:p>
              <a:pPr marL="539750" marR="0" lvl="1" indent="-269875" algn="l" rtl="0">
                <a:lnSpc>
                  <a:spcPct val="16002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99"/>
                <a:buChar char="•"/>
              </a:pPr>
              <a:r>
                <a:rPr lang="en-US" sz="2499">
                  <a:solidFill>
                    <a:srgbClr val="FFFFFF"/>
                  </a:solidFill>
                </a:rPr>
                <a:t>Analyses </a:t>
              </a:r>
              <a:endParaRPr sz="2499">
                <a:solidFill>
                  <a:srgbClr val="FFFFFF"/>
                </a:solidFill>
              </a:endParaRPr>
            </a:p>
            <a:p>
              <a:pPr marL="539750" marR="0" lvl="1" indent="-269875" algn="l" rtl="0">
                <a:lnSpc>
                  <a:spcPct val="16002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99"/>
                <a:buChar char="•"/>
              </a:pPr>
              <a:r>
                <a:rPr lang="en-US" sz="2499">
                  <a:solidFill>
                    <a:srgbClr val="FFFFFF"/>
                  </a:solidFill>
                </a:rPr>
                <a:t>Conclusions </a:t>
              </a:r>
              <a:endParaRPr sz="2499">
                <a:solidFill>
                  <a:srgbClr val="FFFFFF"/>
                </a:solidFill>
              </a:endParaRPr>
            </a:p>
            <a:p>
              <a:pPr marL="539750" marR="0" lvl="1" indent="-269875" algn="l" rtl="0">
                <a:lnSpc>
                  <a:spcPct val="16002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99"/>
                <a:buChar char="•"/>
              </a:pPr>
              <a:r>
                <a:rPr lang="en-US" sz="2499">
                  <a:solidFill>
                    <a:srgbClr val="FFFFFF"/>
                  </a:solidFill>
                </a:rPr>
                <a:t>Outlook</a:t>
              </a:r>
              <a:endParaRPr/>
            </a:p>
          </p:txBody>
        </p:sp>
      </p:grpSp>
      <p:cxnSp>
        <p:nvCxnSpPr>
          <p:cNvPr id="116" name="Google Shape;116;p2"/>
          <p:cNvCxnSpPr/>
          <p:nvPr/>
        </p:nvCxnSpPr>
        <p:spPr>
          <a:xfrm rot="-5400000">
            <a:off x="2240176" y="5524030"/>
            <a:ext cx="11067109" cy="0"/>
          </a:xfrm>
          <a:prstGeom prst="straightConnector1">
            <a:avLst/>
          </a:prstGeom>
          <a:noFill/>
          <a:ln w="19050" cap="rnd" cmpd="sng">
            <a:solidFill>
              <a:srgbClr val="39393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7" name="Google Shape;117;p2"/>
          <p:cNvGrpSpPr/>
          <p:nvPr/>
        </p:nvGrpSpPr>
        <p:grpSpPr>
          <a:xfrm>
            <a:off x="198100" y="8747806"/>
            <a:ext cx="4037100" cy="1447741"/>
            <a:chOff x="1443275" y="7938897"/>
            <a:chExt cx="4037100" cy="1447741"/>
          </a:xfrm>
        </p:grpSpPr>
        <p:sp>
          <p:nvSpPr>
            <p:cNvPr id="118" name="Google Shape;118;p2"/>
            <p:cNvSpPr txBox="1"/>
            <p:nvPr/>
          </p:nvSpPr>
          <p:spPr>
            <a:xfrm>
              <a:off x="1443275" y="8924938"/>
              <a:ext cx="403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AI FANTASTIC FOUR</a:t>
              </a:r>
              <a:r>
                <a:rPr lang="en-US" sz="3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pic>
          <p:nvPicPr>
            <p:cNvPr id="119" name="Google Shape;119;p2"/>
            <p:cNvPicPr preferRelativeResize="0"/>
            <p:nvPr/>
          </p:nvPicPr>
          <p:blipFill rotWithShape="1">
            <a:blip r:embed="rId3">
              <a:alphaModFix/>
            </a:blip>
            <a:srcRect l="27965" t="19931" r="32203" b="37697"/>
            <a:stretch/>
          </p:blipFill>
          <p:spPr>
            <a:xfrm>
              <a:off x="1933625" y="7938897"/>
              <a:ext cx="980075" cy="1042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f9b9d00db_0_101"/>
          <p:cNvSpPr txBox="1"/>
          <p:nvPr/>
        </p:nvSpPr>
        <p:spPr>
          <a:xfrm>
            <a:off x="2013676" y="2321404"/>
            <a:ext cx="142605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36">
                <a:solidFill>
                  <a:srgbClr val="393939"/>
                </a:solidFill>
              </a:rPr>
              <a:t>……...</a:t>
            </a:r>
            <a:r>
              <a:rPr lang="en-US" sz="7436" b="0" i="0" u="none" strike="noStrike" cap="non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436">
                <a:solidFill>
                  <a:srgbClr val="FF8E4F"/>
                </a:solidFill>
              </a:rPr>
              <a:t>seek the most useful customer segmentation</a:t>
            </a:r>
            <a:r>
              <a:rPr lang="en-US" sz="7436" b="0" i="0" u="none" strike="noStrike" cap="none">
                <a:solidFill>
                  <a:srgbClr val="FF8E4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7436" b="0" i="0" u="none" strike="noStrike" cap="non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436">
                <a:solidFill>
                  <a:srgbClr val="393939"/>
                </a:solidFill>
              </a:rPr>
              <a:t>to improve the marketing campaign</a:t>
            </a:r>
            <a:r>
              <a:rPr lang="en-US" sz="7436" b="0" i="0" u="none" strike="noStrike" cap="non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125" name="Google Shape;125;gef9b9d00db_0_101"/>
          <p:cNvGrpSpPr/>
          <p:nvPr/>
        </p:nvGrpSpPr>
        <p:grpSpPr>
          <a:xfrm>
            <a:off x="198100" y="8747806"/>
            <a:ext cx="4037100" cy="1447741"/>
            <a:chOff x="1443275" y="7938897"/>
            <a:chExt cx="4037100" cy="1447741"/>
          </a:xfrm>
        </p:grpSpPr>
        <p:sp>
          <p:nvSpPr>
            <p:cNvPr id="126" name="Google Shape;126;gef9b9d00db_0_101"/>
            <p:cNvSpPr txBox="1"/>
            <p:nvPr/>
          </p:nvSpPr>
          <p:spPr>
            <a:xfrm>
              <a:off x="1443275" y="8924938"/>
              <a:ext cx="403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AI FANTASTIC FOUR</a:t>
              </a:r>
              <a:r>
                <a:rPr lang="en-US" sz="3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pic>
          <p:nvPicPr>
            <p:cNvPr id="127" name="Google Shape;127;gef9b9d00db_0_101"/>
            <p:cNvPicPr preferRelativeResize="0"/>
            <p:nvPr/>
          </p:nvPicPr>
          <p:blipFill rotWithShape="1">
            <a:blip r:embed="rId3">
              <a:alphaModFix/>
            </a:blip>
            <a:srcRect l="27965" t="19931" r="32203" b="37697"/>
            <a:stretch/>
          </p:blipFill>
          <p:spPr>
            <a:xfrm>
              <a:off x="1933625" y="7938897"/>
              <a:ext cx="980075" cy="1042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f9b9d00db_10_12"/>
          <p:cNvSpPr txBox="1"/>
          <p:nvPr/>
        </p:nvSpPr>
        <p:spPr>
          <a:xfrm>
            <a:off x="1028700" y="1038225"/>
            <a:ext cx="13752000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1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47">
                <a:solidFill>
                  <a:srgbClr val="828282"/>
                </a:solidFill>
              </a:rPr>
              <a:t>Take home</a:t>
            </a:r>
            <a:endParaRPr/>
          </a:p>
        </p:txBody>
      </p:sp>
      <p:grpSp>
        <p:nvGrpSpPr>
          <p:cNvPr id="133" name="Google Shape;133;gef9b9d00db_10_12"/>
          <p:cNvGrpSpPr/>
          <p:nvPr/>
        </p:nvGrpSpPr>
        <p:grpSpPr>
          <a:xfrm>
            <a:off x="198100" y="8747806"/>
            <a:ext cx="4037100" cy="1447741"/>
            <a:chOff x="1443275" y="7938897"/>
            <a:chExt cx="4037100" cy="1447741"/>
          </a:xfrm>
        </p:grpSpPr>
        <p:sp>
          <p:nvSpPr>
            <p:cNvPr id="134" name="Google Shape;134;gef9b9d00db_10_12"/>
            <p:cNvSpPr txBox="1"/>
            <p:nvPr/>
          </p:nvSpPr>
          <p:spPr>
            <a:xfrm>
              <a:off x="1443275" y="8924938"/>
              <a:ext cx="403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AI FANTASTIC FOUR</a:t>
              </a:r>
              <a:r>
                <a:rPr lang="en-US" sz="3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pic>
          <p:nvPicPr>
            <p:cNvPr id="135" name="Google Shape;135;gef9b9d00db_10_12"/>
            <p:cNvPicPr preferRelativeResize="0"/>
            <p:nvPr/>
          </p:nvPicPr>
          <p:blipFill rotWithShape="1">
            <a:blip r:embed="rId3">
              <a:alphaModFix/>
            </a:blip>
            <a:srcRect l="27965" t="19931" r="32203" b="37697"/>
            <a:stretch/>
          </p:blipFill>
          <p:spPr>
            <a:xfrm>
              <a:off x="1933625" y="7938897"/>
              <a:ext cx="980075" cy="104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gef9b9d00db_10_12"/>
          <p:cNvSpPr txBox="1"/>
          <p:nvPr/>
        </p:nvSpPr>
        <p:spPr>
          <a:xfrm>
            <a:off x="1028675" y="2567650"/>
            <a:ext cx="16460700" cy="5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527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8E4F"/>
              </a:buClr>
              <a:buSzPts val="4700"/>
              <a:buFont typeface="Arial"/>
              <a:buChar char="●"/>
            </a:pPr>
            <a:r>
              <a:rPr lang="en-US" sz="4700" dirty="0">
                <a:solidFill>
                  <a:srgbClr val="FF8E4F"/>
                </a:solidFill>
              </a:rPr>
              <a:t>Two marketing campaigns:</a:t>
            </a:r>
            <a:endParaRPr sz="4700" dirty="0">
              <a:solidFill>
                <a:srgbClr val="FF8E4F"/>
              </a:solidFill>
            </a:endParaRPr>
          </a:p>
          <a:p>
            <a:pPr marL="914400" marR="0" lvl="1" indent="-527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8E4F"/>
              </a:buClr>
              <a:buSzPts val="4700"/>
              <a:buChar char="○"/>
            </a:pPr>
            <a:r>
              <a:rPr lang="en-US" sz="4700" dirty="0">
                <a:solidFill>
                  <a:srgbClr val="FF8E4F"/>
                </a:solidFill>
              </a:rPr>
              <a:t>Large buyers (commissions)</a:t>
            </a:r>
            <a:endParaRPr sz="4700" dirty="0">
              <a:solidFill>
                <a:srgbClr val="FF8E4F"/>
              </a:solidFill>
            </a:endParaRPr>
          </a:p>
          <a:p>
            <a:pPr marL="914400" marR="0" lvl="1" indent="-527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8E4F"/>
              </a:buClr>
              <a:buSzPts val="4700"/>
              <a:buChar char="○"/>
            </a:pPr>
            <a:r>
              <a:rPr lang="en-US" sz="4700" dirty="0">
                <a:solidFill>
                  <a:srgbClr val="FF8E4F"/>
                </a:solidFill>
              </a:rPr>
              <a:t>Large cash-advance takers (interest rate)</a:t>
            </a:r>
            <a:endParaRPr sz="4700" dirty="0">
              <a:solidFill>
                <a:srgbClr val="FF8E4F"/>
              </a:solidFill>
            </a:endParaRPr>
          </a:p>
          <a:p>
            <a:pPr marL="9144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700" dirty="0">
              <a:solidFill>
                <a:srgbClr val="FF8E4F"/>
              </a:solidFill>
            </a:endParaRPr>
          </a:p>
          <a:p>
            <a:pPr marL="457200" marR="0" lvl="0" indent="-527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8E4F"/>
              </a:buClr>
              <a:buSzPts val="4700"/>
              <a:buFont typeface="Arial"/>
              <a:buChar char="●"/>
            </a:pPr>
            <a:r>
              <a:rPr lang="en-US" sz="4700" dirty="0">
                <a:solidFill>
                  <a:srgbClr val="FF8E4F"/>
                </a:solidFill>
              </a:rPr>
              <a:t>Buyers - stimulate their purchases</a:t>
            </a:r>
            <a:endParaRPr sz="4700" dirty="0">
              <a:solidFill>
                <a:srgbClr val="FF8E4F"/>
              </a:solidFill>
            </a:endParaRPr>
          </a:p>
          <a:p>
            <a:pPr marL="457200" marR="0" lvl="0" indent="-527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8E4F"/>
              </a:buClr>
              <a:buSzPts val="4700"/>
              <a:buChar char="●"/>
            </a:pPr>
            <a:r>
              <a:rPr lang="en-US" sz="4700" dirty="0">
                <a:solidFill>
                  <a:srgbClr val="FF8E4F"/>
                </a:solidFill>
              </a:rPr>
              <a:t>Cash-advance takers - send more (e-)mail checks</a:t>
            </a:r>
            <a:endParaRPr sz="4700" dirty="0">
              <a:solidFill>
                <a:srgbClr val="FF8E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f9b9d00db_0_31"/>
          <p:cNvSpPr txBox="1"/>
          <p:nvPr/>
        </p:nvSpPr>
        <p:spPr>
          <a:xfrm>
            <a:off x="1028700" y="1038225"/>
            <a:ext cx="13752000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1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47">
                <a:solidFill>
                  <a:srgbClr val="828282"/>
                </a:solidFill>
              </a:rPr>
              <a:t>AI Fantastic Four Workflow</a:t>
            </a:r>
            <a:endParaRPr/>
          </a:p>
        </p:txBody>
      </p:sp>
      <p:grpSp>
        <p:nvGrpSpPr>
          <p:cNvPr id="142" name="Google Shape;142;gef9b9d00db_0_31"/>
          <p:cNvGrpSpPr/>
          <p:nvPr/>
        </p:nvGrpSpPr>
        <p:grpSpPr>
          <a:xfrm>
            <a:off x="198100" y="8747806"/>
            <a:ext cx="4037100" cy="1447741"/>
            <a:chOff x="1443275" y="7938897"/>
            <a:chExt cx="4037100" cy="1447741"/>
          </a:xfrm>
        </p:grpSpPr>
        <p:sp>
          <p:nvSpPr>
            <p:cNvPr id="143" name="Google Shape;143;gef9b9d00db_0_31"/>
            <p:cNvSpPr txBox="1"/>
            <p:nvPr/>
          </p:nvSpPr>
          <p:spPr>
            <a:xfrm>
              <a:off x="1443275" y="8924938"/>
              <a:ext cx="403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AI FANTASTIC FOUR</a:t>
              </a:r>
              <a:r>
                <a:rPr lang="en-US" sz="3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pic>
          <p:nvPicPr>
            <p:cNvPr id="144" name="Google Shape;144;gef9b9d00db_0_31"/>
            <p:cNvPicPr preferRelativeResize="0"/>
            <p:nvPr/>
          </p:nvPicPr>
          <p:blipFill rotWithShape="1">
            <a:blip r:embed="rId3">
              <a:alphaModFix/>
            </a:blip>
            <a:srcRect l="27965" t="19931" r="32203" b="37697"/>
            <a:stretch/>
          </p:blipFill>
          <p:spPr>
            <a:xfrm>
              <a:off x="1933625" y="7938897"/>
              <a:ext cx="980075" cy="10426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5" name="Google Shape;145;gef9b9d00db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450" y="4021250"/>
            <a:ext cx="2244500" cy="2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ef9b9d00db_0_31"/>
          <p:cNvSpPr txBox="1"/>
          <p:nvPr/>
        </p:nvSpPr>
        <p:spPr>
          <a:xfrm>
            <a:off x="5553795" y="6407100"/>
            <a:ext cx="373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rgbClr val="FFFFFF"/>
                </a:solidFill>
              </a:rPr>
              <a:t>Machine Learning Models</a:t>
            </a:r>
            <a:endParaRPr/>
          </a:p>
        </p:txBody>
      </p:sp>
      <p:pic>
        <p:nvPicPr>
          <p:cNvPr id="147" name="Google Shape;147;gef9b9d00db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8661" y="4312053"/>
            <a:ext cx="1662900" cy="16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ef9b9d00db_0_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48776" y="4419623"/>
            <a:ext cx="1447750" cy="144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gef9b9d00db_0_31"/>
          <p:cNvCxnSpPr/>
          <p:nvPr/>
        </p:nvCxnSpPr>
        <p:spPr>
          <a:xfrm>
            <a:off x="4513825" y="5143500"/>
            <a:ext cx="1627200" cy="72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gef9b9d00db_0_31"/>
          <p:cNvCxnSpPr/>
          <p:nvPr/>
        </p:nvCxnSpPr>
        <p:spPr>
          <a:xfrm>
            <a:off x="8603363" y="5143500"/>
            <a:ext cx="1627200" cy="72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gef9b9d00db_0_31"/>
          <p:cNvSpPr txBox="1"/>
          <p:nvPr/>
        </p:nvSpPr>
        <p:spPr>
          <a:xfrm>
            <a:off x="8410673" y="4493600"/>
            <a:ext cx="238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rgbClr val="FF9900"/>
                </a:solidFill>
              </a:rPr>
              <a:t>Global Analyses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152" name="Google Shape;152;gef9b9d00db_0_31"/>
          <p:cNvCxnSpPr/>
          <p:nvPr/>
        </p:nvCxnSpPr>
        <p:spPr>
          <a:xfrm>
            <a:off x="12885613" y="5143500"/>
            <a:ext cx="1627200" cy="72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gef9b9d00db_0_31"/>
          <p:cNvSpPr txBox="1"/>
          <p:nvPr/>
        </p:nvSpPr>
        <p:spPr>
          <a:xfrm>
            <a:off x="12664625" y="4493600"/>
            <a:ext cx="295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rgbClr val="FF9900"/>
                </a:solidFill>
              </a:rPr>
              <a:t>Detailed Analyses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54" name="Google Shape;154;gef9b9d00db_0_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313226" y="4070075"/>
            <a:ext cx="2154051" cy="215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ef9b9d00db_0_31"/>
          <p:cNvSpPr txBox="1"/>
          <p:nvPr/>
        </p:nvSpPr>
        <p:spPr>
          <a:xfrm>
            <a:off x="1672900" y="6384600"/>
            <a:ext cx="2562300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FF9900"/>
                </a:solidFill>
              </a:rPr>
              <a:t>Credit Limit</a:t>
            </a:r>
            <a:endParaRPr sz="1999">
              <a:solidFill>
                <a:srgbClr val="FF9900"/>
              </a:solidFill>
            </a:endParaRP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FF9900"/>
                </a:solidFill>
              </a:rPr>
              <a:t>Purchase Amount</a:t>
            </a:r>
            <a:endParaRPr sz="1999">
              <a:solidFill>
                <a:srgbClr val="FF9900"/>
              </a:solidFill>
            </a:endParaRP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FF9900"/>
                </a:solidFill>
              </a:rPr>
              <a:t>Payment Rate</a:t>
            </a:r>
            <a:endParaRPr sz="1999">
              <a:solidFill>
                <a:srgbClr val="FF9900"/>
              </a:solidFill>
            </a:endParaRP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FF9900"/>
                </a:solidFill>
              </a:rPr>
              <a:t>Payments</a:t>
            </a:r>
            <a:endParaRPr sz="1999">
              <a:solidFill>
                <a:srgbClr val="FF9900"/>
              </a:solidFill>
            </a:endParaRP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FF9900"/>
                </a:solidFill>
              </a:rPr>
              <a:t>…..</a:t>
            </a:r>
            <a:endParaRPr sz="1999">
              <a:solidFill>
                <a:srgbClr val="FF9900"/>
              </a:solidFill>
            </a:endParaRP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FF9900"/>
                </a:solidFill>
              </a:rPr>
              <a:t>….</a:t>
            </a:r>
            <a:endParaRPr sz="1999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gef9b9d00db_4_23"/>
          <p:cNvGrpSpPr/>
          <p:nvPr/>
        </p:nvGrpSpPr>
        <p:grpSpPr>
          <a:xfrm>
            <a:off x="1295400" y="617822"/>
            <a:ext cx="12393675" cy="2428003"/>
            <a:chOff x="0" y="-3149600"/>
            <a:chExt cx="16524900" cy="3237337"/>
          </a:xfrm>
        </p:grpSpPr>
        <p:sp>
          <p:nvSpPr>
            <p:cNvPr id="161" name="Google Shape;161;gef9b9d00db_4_23"/>
            <p:cNvSpPr txBox="1"/>
            <p:nvPr/>
          </p:nvSpPr>
          <p:spPr>
            <a:xfrm>
              <a:off x="0" y="-3149600"/>
              <a:ext cx="11506200" cy="153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0" b="0" i="0" u="none" strike="noStrike" cap="none">
                  <a:solidFill>
                    <a:srgbClr val="828282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US" sz="7500">
                  <a:solidFill>
                    <a:srgbClr val="828282"/>
                  </a:solidFill>
                </a:rPr>
                <a:t>nalysis</a:t>
              </a:r>
              <a:endParaRPr/>
            </a:p>
          </p:txBody>
        </p:sp>
        <p:sp>
          <p:nvSpPr>
            <p:cNvPr id="162" name="Google Shape;162;gef9b9d00db_4_23"/>
            <p:cNvSpPr txBox="1"/>
            <p:nvPr/>
          </p:nvSpPr>
          <p:spPr>
            <a:xfrm>
              <a:off x="0" y="-1307563"/>
              <a:ext cx="16524900" cy="13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457136" algn="l" rtl="0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99"/>
                <a:buChar char="●"/>
              </a:pPr>
              <a:r>
                <a:rPr lang="en-US" sz="3599" b="1">
                  <a:solidFill>
                    <a:schemeClr val="dk1"/>
                  </a:solidFill>
                </a:rPr>
                <a:t>Customer Segmentation with Clustering Algorithms</a:t>
              </a:r>
              <a:endParaRPr sz="3599" b="1">
                <a:solidFill>
                  <a:schemeClr val="dk1"/>
                </a:solidFill>
              </a:endParaRPr>
            </a:p>
            <a:p>
              <a:pPr marL="0" marR="0" lvl="0" indent="0" algn="l" rtl="0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8AEA963-9DA1-413F-B9A9-402B580B6D5B}"/>
              </a:ext>
            </a:extLst>
          </p:cNvPr>
          <p:cNvGrpSpPr/>
          <p:nvPr/>
        </p:nvGrpSpPr>
        <p:grpSpPr>
          <a:xfrm>
            <a:off x="198100" y="8794709"/>
            <a:ext cx="4037100" cy="1400838"/>
            <a:chOff x="198100" y="8886150"/>
            <a:chExt cx="4037100" cy="1400838"/>
          </a:xfrm>
        </p:grpSpPr>
        <p:pic>
          <p:nvPicPr>
            <p:cNvPr id="163" name="Google Shape;163;gef9b9d00db_4_23"/>
            <p:cNvPicPr preferRelativeResize="0"/>
            <p:nvPr/>
          </p:nvPicPr>
          <p:blipFill rotWithShape="1">
            <a:blip r:embed="rId3">
              <a:alphaModFix/>
            </a:blip>
            <a:srcRect l="27624" t="22658" r="29534" b="37673"/>
            <a:stretch/>
          </p:blipFill>
          <p:spPr>
            <a:xfrm>
              <a:off x="679200" y="8886150"/>
              <a:ext cx="1146150" cy="106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gef9b9d00db_4_23"/>
            <p:cNvSpPr txBox="1"/>
            <p:nvPr/>
          </p:nvSpPr>
          <p:spPr>
            <a:xfrm>
              <a:off x="198100" y="9825288"/>
              <a:ext cx="403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 FANTASTIC FOUR</a:t>
              </a:r>
              <a:r>
                <a:rPr lang="en-US" sz="3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pic>
        <p:nvPicPr>
          <p:cNvPr id="165" name="Google Shape;165;gef9b9d00db_4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7280" y="4489662"/>
            <a:ext cx="6331700" cy="31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ef9b9d00db_4_23"/>
          <p:cNvSpPr/>
          <p:nvPr/>
        </p:nvSpPr>
        <p:spPr>
          <a:xfrm>
            <a:off x="1090850" y="4837050"/>
            <a:ext cx="2515200" cy="24993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Input Data</a:t>
            </a:r>
            <a:endParaRPr sz="2600" b="1"/>
          </a:p>
        </p:txBody>
      </p:sp>
      <p:sp>
        <p:nvSpPr>
          <p:cNvPr id="167" name="Google Shape;167;gef9b9d00db_4_23"/>
          <p:cNvSpPr/>
          <p:nvPr/>
        </p:nvSpPr>
        <p:spPr>
          <a:xfrm>
            <a:off x="5429925" y="4687625"/>
            <a:ext cx="3942275" cy="27249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ML Clustering Algorithms</a:t>
            </a:r>
            <a:endParaRPr sz="2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/>
              <a:t>K-Means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/>
              <a:t>Silhouette Method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/>
              <a:t>Agglomerative Clustering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/>
              <a:t>...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</p:txBody>
      </p:sp>
      <p:sp>
        <p:nvSpPr>
          <p:cNvPr id="168" name="Google Shape;168;gef9b9d00db_4_23"/>
          <p:cNvSpPr/>
          <p:nvPr/>
        </p:nvSpPr>
        <p:spPr>
          <a:xfrm>
            <a:off x="3930400" y="5788350"/>
            <a:ext cx="1214700" cy="596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ef9b9d00db_4_23"/>
          <p:cNvSpPr/>
          <p:nvPr/>
        </p:nvSpPr>
        <p:spPr>
          <a:xfrm>
            <a:off x="9691950" y="5788350"/>
            <a:ext cx="1214700" cy="596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gef9b9d00db_4_38"/>
          <p:cNvGrpSpPr/>
          <p:nvPr/>
        </p:nvGrpSpPr>
        <p:grpSpPr>
          <a:xfrm>
            <a:off x="1295400" y="617822"/>
            <a:ext cx="12393675" cy="2428003"/>
            <a:chOff x="0" y="-3149600"/>
            <a:chExt cx="16524900" cy="3237337"/>
          </a:xfrm>
        </p:grpSpPr>
        <p:sp>
          <p:nvSpPr>
            <p:cNvPr id="175" name="Google Shape;175;gef9b9d00db_4_38"/>
            <p:cNvSpPr txBox="1"/>
            <p:nvPr/>
          </p:nvSpPr>
          <p:spPr>
            <a:xfrm>
              <a:off x="0" y="-3149600"/>
              <a:ext cx="11506200" cy="153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0" b="0" i="0" u="none" strike="noStrike" cap="none">
                  <a:solidFill>
                    <a:srgbClr val="828282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US" sz="7500">
                  <a:solidFill>
                    <a:srgbClr val="828282"/>
                  </a:solidFill>
                </a:rPr>
                <a:t>nalysis</a:t>
              </a:r>
              <a:endParaRPr/>
            </a:p>
          </p:txBody>
        </p:sp>
        <p:sp>
          <p:nvSpPr>
            <p:cNvPr id="176" name="Google Shape;176;gef9b9d00db_4_38"/>
            <p:cNvSpPr txBox="1"/>
            <p:nvPr/>
          </p:nvSpPr>
          <p:spPr>
            <a:xfrm>
              <a:off x="0" y="-1307563"/>
              <a:ext cx="16524900" cy="13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457136" algn="l" rtl="0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99"/>
                <a:buChar char="●"/>
              </a:pPr>
              <a:r>
                <a:rPr lang="en-US" sz="3599" b="1">
                  <a:solidFill>
                    <a:schemeClr val="dk1"/>
                  </a:solidFill>
                </a:rPr>
                <a:t>Customer Segmentation with Clustering Algorithms</a:t>
              </a:r>
              <a:endParaRPr sz="3599" b="1">
                <a:solidFill>
                  <a:schemeClr val="dk1"/>
                </a:solidFill>
              </a:endParaRPr>
            </a:p>
            <a:p>
              <a:pPr marL="0" marR="0" lvl="0" indent="0" algn="l" rtl="0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EEAA1B-3E78-45D5-9972-61A7666C1FBD}"/>
              </a:ext>
            </a:extLst>
          </p:cNvPr>
          <p:cNvGrpSpPr/>
          <p:nvPr/>
        </p:nvGrpSpPr>
        <p:grpSpPr>
          <a:xfrm>
            <a:off x="198100" y="8794709"/>
            <a:ext cx="4037100" cy="1400838"/>
            <a:chOff x="198100" y="8886150"/>
            <a:chExt cx="4037100" cy="1400838"/>
          </a:xfrm>
        </p:grpSpPr>
        <p:pic>
          <p:nvPicPr>
            <p:cNvPr id="177" name="Google Shape;177;gef9b9d00db_4_38"/>
            <p:cNvPicPr preferRelativeResize="0"/>
            <p:nvPr/>
          </p:nvPicPr>
          <p:blipFill rotWithShape="1">
            <a:blip r:embed="rId3">
              <a:alphaModFix/>
            </a:blip>
            <a:srcRect l="27624" t="22658" r="29534" b="37673"/>
            <a:stretch/>
          </p:blipFill>
          <p:spPr>
            <a:xfrm>
              <a:off x="679200" y="8886150"/>
              <a:ext cx="1146150" cy="106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gef9b9d00db_4_38"/>
            <p:cNvSpPr txBox="1"/>
            <p:nvPr/>
          </p:nvSpPr>
          <p:spPr>
            <a:xfrm>
              <a:off x="198100" y="9825288"/>
              <a:ext cx="403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 FANTASTIC FOUR</a:t>
              </a:r>
              <a:r>
                <a:rPr lang="en-US" sz="3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pic>
        <p:nvPicPr>
          <p:cNvPr id="179" name="Google Shape;179;gef9b9d00db_4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950" y="3278850"/>
            <a:ext cx="7954525" cy="52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ef9b9d00db_4_38"/>
          <p:cNvSpPr txBox="1"/>
          <p:nvPr/>
        </p:nvSpPr>
        <p:spPr>
          <a:xfrm>
            <a:off x="4718300" y="3079650"/>
            <a:ext cx="1419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K-Means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ef9b9d00db_4_38"/>
          <p:cNvSpPr/>
          <p:nvPr/>
        </p:nvSpPr>
        <p:spPr>
          <a:xfrm rot="1873920">
            <a:off x="3456935" y="6427320"/>
            <a:ext cx="1835278" cy="800411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ef9b9d00db_4_38"/>
          <p:cNvSpPr txBox="1"/>
          <p:nvPr/>
        </p:nvSpPr>
        <p:spPr>
          <a:xfrm>
            <a:off x="6288300" y="3869725"/>
            <a:ext cx="1999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Possible number of clusters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gef9b9d00db_4_38"/>
          <p:cNvCxnSpPr>
            <a:stCxn id="182" idx="1"/>
            <a:endCxn id="181" idx="0"/>
          </p:cNvCxnSpPr>
          <p:nvPr/>
        </p:nvCxnSpPr>
        <p:spPr>
          <a:xfrm flipH="1">
            <a:off x="4582200" y="4239175"/>
            <a:ext cx="1706100" cy="2246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4" name="Google Shape;184;gef9b9d00db_4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78650" y="3182100"/>
            <a:ext cx="6728975" cy="508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gef9b9d00db_4_38"/>
          <p:cNvCxnSpPr>
            <a:stCxn id="182" idx="3"/>
            <a:endCxn id="186" idx="2"/>
          </p:cNvCxnSpPr>
          <p:nvPr/>
        </p:nvCxnSpPr>
        <p:spPr>
          <a:xfrm rot="10800000" flipH="1">
            <a:off x="8287800" y="3754975"/>
            <a:ext cx="2812200" cy="484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6" name="Google Shape;186;gef9b9d00db_4_38"/>
          <p:cNvSpPr/>
          <p:nvPr/>
        </p:nvSpPr>
        <p:spPr>
          <a:xfrm rot="-331817">
            <a:off x="11098198" y="3315846"/>
            <a:ext cx="806253" cy="800493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ef9b9d00db_4_38"/>
          <p:cNvSpPr/>
          <p:nvPr/>
        </p:nvSpPr>
        <p:spPr>
          <a:xfrm rot="-331407">
            <a:off x="11702722" y="5840685"/>
            <a:ext cx="1078407" cy="116336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8" name="Google Shape;188;gef9b9d00db_4_38"/>
          <p:cNvCxnSpPr>
            <a:stCxn id="182" idx="3"/>
            <a:endCxn id="187" idx="1"/>
          </p:cNvCxnSpPr>
          <p:nvPr/>
        </p:nvCxnSpPr>
        <p:spPr>
          <a:xfrm>
            <a:off x="8287800" y="4239175"/>
            <a:ext cx="3535200" cy="1810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gef9b9d00db_4_59"/>
          <p:cNvGrpSpPr/>
          <p:nvPr/>
        </p:nvGrpSpPr>
        <p:grpSpPr>
          <a:xfrm>
            <a:off x="1295400" y="617822"/>
            <a:ext cx="12393675" cy="2428003"/>
            <a:chOff x="0" y="-3149600"/>
            <a:chExt cx="16524900" cy="3237337"/>
          </a:xfrm>
        </p:grpSpPr>
        <p:sp>
          <p:nvSpPr>
            <p:cNvPr id="194" name="Google Shape;194;gef9b9d00db_4_59"/>
            <p:cNvSpPr txBox="1"/>
            <p:nvPr/>
          </p:nvSpPr>
          <p:spPr>
            <a:xfrm>
              <a:off x="0" y="-3149600"/>
              <a:ext cx="11506200" cy="153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0" b="0" i="0" u="none" strike="noStrike" cap="none">
                  <a:solidFill>
                    <a:srgbClr val="828282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US" sz="7500">
                  <a:solidFill>
                    <a:srgbClr val="828282"/>
                  </a:solidFill>
                </a:rPr>
                <a:t>nalysis</a:t>
              </a:r>
              <a:endParaRPr/>
            </a:p>
          </p:txBody>
        </p:sp>
        <p:sp>
          <p:nvSpPr>
            <p:cNvPr id="195" name="Google Shape;195;gef9b9d00db_4_59"/>
            <p:cNvSpPr txBox="1"/>
            <p:nvPr/>
          </p:nvSpPr>
          <p:spPr>
            <a:xfrm>
              <a:off x="0" y="-1307563"/>
              <a:ext cx="16524900" cy="13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457136" algn="l" rtl="0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99"/>
                <a:buChar char="●"/>
              </a:pPr>
              <a:r>
                <a:rPr lang="en-US" sz="3599" b="1">
                  <a:solidFill>
                    <a:schemeClr val="dk1"/>
                  </a:solidFill>
                </a:rPr>
                <a:t>Customer Segmentation with Clustering Algorithms</a:t>
              </a:r>
              <a:endParaRPr sz="3599" b="1">
                <a:solidFill>
                  <a:schemeClr val="dk1"/>
                </a:solidFill>
              </a:endParaRPr>
            </a:p>
            <a:p>
              <a:pPr marL="0" marR="0" lvl="0" indent="0" algn="l" rtl="0">
                <a:lnSpc>
                  <a:spcPct val="15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B5BE9D1-D81A-4C93-996B-2881D0C98E9F}"/>
              </a:ext>
            </a:extLst>
          </p:cNvPr>
          <p:cNvGrpSpPr/>
          <p:nvPr/>
        </p:nvGrpSpPr>
        <p:grpSpPr>
          <a:xfrm>
            <a:off x="198100" y="8794709"/>
            <a:ext cx="4037100" cy="1400838"/>
            <a:chOff x="198100" y="8886150"/>
            <a:chExt cx="4037100" cy="1400838"/>
          </a:xfrm>
        </p:grpSpPr>
        <p:pic>
          <p:nvPicPr>
            <p:cNvPr id="196" name="Google Shape;196;gef9b9d00db_4_59"/>
            <p:cNvPicPr preferRelativeResize="0"/>
            <p:nvPr/>
          </p:nvPicPr>
          <p:blipFill rotWithShape="1">
            <a:blip r:embed="rId3">
              <a:alphaModFix/>
            </a:blip>
            <a:srcRect l="27624" t="22658" r="29534" b="37673"/>
            <a:stretch/>
          </p:blipFill>
          <p:spPr>
            <a:xfrm>
              <a:off x="679200" y="8886150"/>
              <a:ext cx="1146150" cy="1061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gef9b9d00db_4_59"/>
            <p:cNvSpPr txBox="1"/>
            <p:nvPr/>
          </p:nvSpPr>
          <p:spPr>
            <a:xfrm>
              <a:off x="198100" y="9825288"/>
              <a:ext cx="403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 FANTASTIC FOUR</a:t>
              </a:r>
              <a:r>
                <a:rPr lang="en-US" sz="3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pic>
        <p:nvPicPr>
          <p:cNvPr id="198" name="Google Shape;198;gef9b9d00db_4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964" y="2832400"/>
            <a:ext cx="7228986" cy="639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ef9b9d00db_4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35875" y="2832422"/>
            <a:ext cx="7228976" cy="6396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481</Words>
  <Application>Microsoft Office PowerPoint</Application>
  <PresentationFormat>Custom</PresentationFormat>
  <Paragraphs>123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Peerawan Wiwattananon</dc:creator>
  <cp:lastModifiedBy>Peerawan Wiwattananon</cp:lastModifiedBy>
  <cp:revision>3</cp:revision>
  <dcterms:created xsi:type="dcterms:W3CDTF">2006-08-16T00:00:00Z</dcterms:created>
  <dcterms:modified xsi:type="dcterms:W3CDTF">2021-09-25T17:36:41Z</dcterms:modified>
</cp:coreProperties>
</file>