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66"/>
        </a:fontRef>
        <a:srgbClr val="0000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F9"/>
          </a:solidFill>
        </a:fill>
      </a:tcStyle>
    </a:wholeTbl>
    <a:band2H>
      <a:tcTxStyle b="def" i="def"/>
      <a:tcStyle>
        <a:tcBdr/>
        <a:fill>
          <a:solidFill>
            <a:srgbClr val="E6EBF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66"/>
        </a:fontRef>
        <a:srgbClr val="0000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66"/>
        </a:fontRef>
        <a:srgbClr val="0000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66"/>
        </a:fontRef>
        <a:srgbClr val="0000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A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66"/>
        </a:fontRef>
        <a:srgbClr val="0000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66"/>
              </a:solidFill>
              <a:prstDash val="solid"/>
              <a:round/>
            </a:ln>
          </a:top>
          <a:bottom>
            <a:ln w="25400" cap="flat">
              <a:solidFill>
                <a:srgbClr val="00006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66"/>
              </a:solidFill>
              <a:prstDash val="solid"/>
              <a:round/>
            </a:ln>
          </a:top>
          <a:bottom>
            <a:ln w="25400" cap="flat">
              <a:solidFill>
                <a:srgbClr val="00006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66"/>
        </a:fontRef>
        <a:srgbClr val="0000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D2"/>
          </a:solidFill>
        </a:fill>
      </a:tcStyle>
    </a:wholeTbl>
    <a:band2H>
      <a:tcTxStyle b="def" i="def"/>
      <a:tcStyle>
        <a:tcBdr/>
        <a:fill>
          <a:solidFill>
            <a:srgbClr val="E6E6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6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6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6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xfrm>
            <a:off x="2895600" y="1371600"/>
            <a:ext cx="5867400" cy="2286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500"/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2971800" y="4267200"/>
            <a:ext cx="5791200" cy="1447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600"/>
              </a:spcBef>
              <a:buClrTx/>
              <a:buSzTx/>
              <a:buNone/>
              <a:defRPr b="1" sz="2600"/>
            </a:lvl1pPr>
            <a:lvl2pPr marL="0" indent="457200">
              <a:spcBef>
                <a:spcPts val="600"/>
              </a:spcBef>
              <a:buClrTx/>
              <a:buSzTx/>
              <a:buNone/>
              <a:defRPr b="1" sz="2600"/>
            </a:lvl2pPr>
            <a:lvl3pPr marL="0" indent="914400">
              <a:spcBef>
                <a:spcPts val="600"/>
              </a:spcBef>
              <a:buClrTx/>
              <a:buSzTx/>
              <a:buNone/>
              <a:defRPr b="1" sz="2600"/>
            </a:lvl3pPr>
            <a:lvl4pPr marL="0" indent="1371600">
              <a:spcBef>
                <a:spcPts val="600"/>
              </a:spcBef>
              <a:buClrTx/>
              <a:buSzTx/>
              <a:buNone/>
              <a:defRPr b="1" sz="2600"/>
            </a:lvl4pPr>
            <a:lvl5pPr marL="0" indent="1828800">
              <a:spcBef>
                <a:spcPts val="600"/>
              </a:spcBef>
              <a:buClrTx/>
              <a:buSzTx/>
              <a:buNone/>
              <a:defRPr b="1"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" name="Line"/>
          <p:cNvSpPr/>
          <p:nvPr/>
        </p:nvSpPr>
        <p:spPr>
          <a:xfrm>
            <a:off x="228600" y="990600"/>
            <a:ext cx="8610601" cy="0"/>
          </a:xfrm>
          <a:prstGeom prst="line">
            <a:avLst/>
          </a:prstGeom>
          <a:ln w="66675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4" name="Group"/>
          <p:cNvGrpSpPr/>
          <p:nvPr/>
        </p:nvGrpSpPr>
        <p:grpSpPr>
          <a:xfrm>
            <a:off x="228600" y="1447799"/>
            <a:ext cx="2286000" cy="2514601"/>
            <a:chOff x="0" y="0"/>
            <a:chExt cx="2286000" cy="2514599"/>
          </a:xfrm>
        </p:grpSpPr>
        <p:sp>
          <p:nvSpPr>
            <p:cNvPr id="31" name="Rectangle"/>
            <p:cNvSpPr/>
            <p:nvPr/>
          </p:nvSpPr>
          <p:spPr>
            <a:xfrm>
              <a:off x="1295400" y="0"/>
              <a:ext cx="82550" cy="155416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" name="Rectangle"/>
            <p:cNvSpPr/>
            <p:nvPr/>
          </p:nvSpPr>
          <p:spPr>
            <a:xfrm>
              <a:off x="1111250" y="-1"/>
              <a:ext cx="82550" cy="1366839"/>
            </a:xfrm>
            <a:prstGeom prst="rect">
              <a:avLst/>
            </a:prstGeom>
            <a:solidFill>
              <a:srgbClr val="FFFF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" name="Rectangle"/>
            <p:cNvSpPr/>
            <p:nvPr/>
          </p:nvSpPr>
          <p:spPr>
            <a:xfrm>
              <a:off x="925512" y="-1"/>
              <a:ext cx="82551" cy="1168402"/>
            </a:xfrm>
            <a:prstGeom prst="rect">
              <a:avLst/>
            </a:prstGeom>
            <a:solidFill>
              <a:srgbClr val="FFFF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" name="Rectangle"/>
            <p:cNvSpPr/>
            <p:nvPr/>
          </p:nvSpPr>
          <p:spPr>
            <a:xfrm>
              <a:off x="739775" y="0"/>
              <a:ext cx="82550" cy="971550"/>
            </a:xfrm>
            <a:prstGeom prst="rect">
              <a:avLst/>
            </a:prstGeom>
            <a:solidFill>
              <a:srgbClr val="FFFF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" name="Rectangle"/>
            <p:cNvSpPr/>
            <p:nvPr/>
          </p:nvSpPr>
          <p:spPr>
            <a:xfrm>
              <a:off x="555625" y="0"/>
              <a:ext cx="82550" cy="782638"/>
            </a:xfrm>
            <a:prstGeom prst="rect">
              <a:avLst/>
            </a:prstGeom>
            <a:solidFill>
              <a:srgbClr val="FFFF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" name="Rectangle"/>
            <p:cNvSpPr/>
            <p:nvPr/>
          </p:nvSpPr>
          <p:spPr>
            <a:xfrm>
              <a:off x="369887" y="0"/>
              <a:ext cx="82551" cy="573088"/>
            </a:xfrm>
            <a:prstGeom prst="rect">
              <a:avLst/>
            </a:prstGeom>
            <a:solidFill>
              <a:srgbClr val="FFFF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" name="Rectangle"/>
            <p:cNvSpPr/>
            <p:nvPr/>
          </p:nvSpPr>
          <p:spPr>
            <a:xfrm>
              <a:off x="184150" y="0"/>
              <a:ext cx="82550" cy="395288"/>
            </a:xfrm>
            <a:prstGeom prst="rect">
              <a:avLst/>
            </a:prstGeom>
            <a:solidFill>
              <a:srgbClr val="FFFF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" name="Rectangle"/>
            <p:cNvSpPr/>
            <p:nvPr/>
          </p:nvSpPr>
          <p:spPr>
            <a:xfrm>
              <a:off x="0" y="0"/>
              <a:ext cx="82550" cy="198438"/>
            </a:xfrm>
            <a:prstGeom prst="rect">
              <a:avLst/>
            </a:prstGeom>
            <a:solidFill>
              <a:srgbClr val="FFFF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" name="Rectangle"/>
            <p:cNvSpPr/>
            <p:nvPr/>
          </p:nvSpPr>
          <p:spPr>
            <a:xfrm>
              <a:off x="1481137" y="0"/>
              <a:ext cx="77788" cy="174307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" name="Rectangle"/>
            <p:cNvSpPr/>
            <p:nvPr/>
          </p:nvSpPr>
          <p:spPr>
            <a:xfrm>
              <a:off x="1662112" y="0"/>
              <a:ext cx="77788" cy="194151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" name="Rectangle"/>
            <p:cNvSpPr/>
            <p:nvPr/>
          </p:nvSpPr>
          <p:spPr>
            <a:xfrm>
              <a:off x="1841500" y="0"/>
              <a:ext cx="77788" cy="21288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" name="Rectangle"/>
            <p:cNvSpPr/>
            <p:nvPr/>
          </p:nvSpPr>
          <p:spPr>
            <a:xfrm>
              <a:off x="2022475" y="0"/>
              <a:ext cx="82550" cy="232727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" name="Rectangle"/>
            <p:cNvSpPr/>
            <p:nvPr/>
          </p:nvSpPr>
          <p:spPr>
            <a:xfrm>
              <a:off x="2208212" y="0"/>
              <a:ext cx="77788" cy="25146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5" name="Line"/>
          <p:cNvSpPr/>
          <p:nvPr/>
        </p:nvSpPr>
        <p:spPr>
          <a:xfrm>
            <a:off x="266700" y="6172200"/>
            <a:ext cx="8610601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676400" y="457200"/>
            <a:ext cx="7010400" cy="1295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idx="1"/>
          </p:nvPr>
        </p:nvSpPr>
        <p:spPr>
          <a:xfrm>
            <a:off x="1676400" y="1981200"/>
            <a:ext cx="7010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1676400" y="457200"/>
            <a:ext cx="7010400" cy="1295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1676400" y="1981200"/>
            <a:ext cx="3440289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Rectangle"/>
          <p:cNvSpPr/>
          <p:nvPr>
            <p:ph type="body" sz="half" idx="13"/>
          </p:nvPr>
        </p:nvSpPr>
        <p:spPr>
          <a:xfrm>
            <a:off x="5246511" y="1981200"/>
            <a:ext cx="3440289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2900" indent="-342900">
              <a:spcBef>
                <a:spcPts val="600"/>
              </a:spcBef>
              <a:defRPr sz="2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xfrm>
            <a:off x="1676400" y="457200"/>
            <a:ext cx="7010400" cy="1295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1676400" y="1981200"/>
            <a:ext cx="7010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xfrm>
            <a:off x="1676400" y="457200"/>
            <a:ext cx="7010400" cy="1295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half" idx="1"/>
          </p:nvPr>
        </p:nvSpPr>
        <p:spPr>
          <a:xfrm>
            <a:off x="1676400" y="1981200"/>
            <a:ext cx="3440289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266700" y="6172200"/>
            <a:ext cx="8610601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228600" y="304800"/>
            <a:ext cx="8610601" cy="0"/>
          </a:xfrm>
          <a:prstGeom prst="line">
            <a:avLst/>
          </a:prstGeom>
          <a:ln w="76200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7" name="Group"/>
          <p:cNvGrpSpPr/>
          <p:nvPr/>
        </p:nvGrpSpPr>
        <p:grpSpPr>
          <a:xfrm>
            <a:off x="228600" y="457200"/>
            <a:ext cx="1246188" cy="1371600"/>
            <a:chOff x="0" y="0"/>
            <a:chExt cx="1246187" cy="1371600"/>
          </a:xfrm>
        </p:grpSpPr>
        <p:sp>
          <p:nvSpPr>
            <p:cNvPr id="4" name="Rectangle"/>
            <p:cNvSpPr/>
            <p:nvPr/>
          </p:nvSpPr>
          <p:spPr>
            <a:xfrm>
              <a:off x="706437" y="0"/>
              <a:ext cx="44451" cy="84772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" name="Rectangle"/>
            <p:cNvSpPr/>
            <p:nvPr/>
          </p:nvSpPr>
          <p:spPr>
            <a:xfrm>
              <a:off x="606425" y="0"/>
              <a:ext cx="44450" cy="746125"/>
            </a:xfrm>
            <a:prstGeom prst="rect">
              <a:avLst/>
            </a:prstGeom>
            <a:solidFill>
              <a:srgbClr val="FFFF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" name="Rectangle"/>
            <p:cNvSpPr/>
            <p:nvPr/>
          </p:nvSpPr>
          <p:spPr>
            <a:xfrm>
              <a:off x="504825" y="0"/>
              <a:ext cx="44450" cy="636588"/>
            </a:xfrm>
            <a:prstGeom prst="rect">
              <a:avLst/>
            </a:prstGeom>
            <a:solidFill>
              <a:srgbClr val="FFFF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" name="Rectangle"/>
            <p:cNvSpPr/>
            <p:nvPr/>
          </p:nvSpPr>
          <p:spPr>
            <a:xfrm>
              <a:off x="403225" y="0"/>
              <a:ext cx="44450" cy="530225"/>
            </a:xfrm>
            <a:prstGeom prst="rect">
              <a:avLst/>
            </a:prstGeom>
            <a:solidFill>
              <a:srgbClr val="FFFF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" name="Rectangle"/>
            <p:cNvSpPr/>
            <p:nvPr/>
          </p:nvSpPr>
          <p:spPr>
            <a:xfrm>
              <a:off x="303212" y="0"/>
              <a:ext cx="44451" cy="427038"/>
            </a:xfrm>
            <a:prstGeom prst="rect">
              <a:avLst/>
            </a:prstGeom>
            <a:solidFill>
              <a:srgbClr val="FFFF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" name="Rectangle"/>
            <p:cNvSpPr/>
            <p:nvPr/>
          </p:nvSpPr>
          <p:spPr>
            <a:xfrm>
              <a:off x="201612" y="0"/>
              <a:ext cx="44451" cy="312738"/>
            </a:xfrm>
            <a:prstGeom prst="rect">
              <a:avLst/>
            </a:prstGeom>
            <a:solidFill>
              <a:srgbClr val="FFFF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" name="Rectangle"/>
            <p:cNvSpPr/>
            <p:nvPr/>
          </p:nvSpPr>
          <p:spPr>
            <a:xfrm>
              <a:off x="100012" y="0"/>
              <a:ext cx="46039" cy="215900"/>
            </a:xfrm>
            <a:prstGeom prst="rect">
              <a:avLst/>
            </a:prstGeom>
            <a:solidFill>
              <a:srgbClr val="FFFF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" name="Rectangle"/>
            <p:cNvSpPr/>
            <p:nvPr/>
          </p:nvSpPr>
          <p:spPr>
            <a:xfrm>
              <a:off x="0" y="0"/>
              <a:ext cx="44450" cy="107950"/>
            </a:xfrm>
            <a:prstGeom prst="rect">
              <a:avLst/>
            </a:prstGeom>
            <a:solidFill>
              <a:srgbClr val="FFFF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" name="Rectangle"/>
            <p:cNvSpPr/>
            <p:nvPr/>
          </p:nvSpPr>
          <p:spPr>
            <a:xfrm>
              <a:off x="808037" y="0"/>
              <a:ext cx="41276" cy="95091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" name="Rectangle"/>
            <p:cNvSpPr/>
            <p:nvPr/>
          </p:nvSpPr>
          <p:spPr>
            <a:xfrm>
              <a:off x="906462" y="0"/>
              <a:ext cx="41276" cy="105886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" name="Rectangle"/>
            <p:cNvSpPr/>
            <p:nvPr/>
          </p:nvSpPr>
          <p:spPr>
            <a:xfrm>
              <a:off x="1003300" y="0"/>
              <a:ext cx="42863" cy="116046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" name="Rectangle"/>
            <p:cNvSpPr/>
            <p:nvPr/>
          </p:nvSpPr>
          <p:spPr>
            <a:xfrm>
              <a:off x="1103312" y="0"/>
              <a:ext cx="44451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" name="Rectangle"/>
            <p:cNvSpPr/>
            <p:nvPr/>
          </p:nvSpPr>
          <p:spPr>
            <a:xfrm>
              <a:off x="1203325" y="0"/>
              <a:ext cx="42863" cy="13716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8413144" y="6248400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" name="Title Text"/>
          <p:cNvSpPr txBox="1"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9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44928" marR="0" indent="-24492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5000"/>
        <a:buFontTx/>
        <a:buChar char="□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1pPr>
      <a:lvl2pPr marL="685800" marR="0" indent="-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70000"/>
        <a:buFontTx/>
        <a:buChar char="■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2pPr>
      <a:lvl3pPr marL="1122218" marR="0" indent="-20781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70000"/>
        <a:buFontTx/>
        <a:buChar char="p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3pPr>
      <a:lvl4pPr marL="1600200" marR="0" indent="-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70000"/>
        <a:buFontTx/>
        <a:buChar char="■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4pPr>
      <a:lvl5pPr marL="2082800" marR="0" indent="-254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70000"/>
        <a:buFontTx/>
        <a:buChar char="□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5pPr>
      <a:lvl6pPr marL="2540000" marR="0" indent="-254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70000"/>
        <a:buFont typeface="Wingdings"/>
        <a:buChar char="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6pPr>
      <a:lvl7pPr marL="2997200" marR="0" indent="-254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70000"/>
        <a:buFont typeface="Wingdings"/>
        <a:buChar char="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7pPr>
      <a:lvl8pPr marL="3454400" marR="0" indent="-254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70000"/>
        <a:buFont typeface="Wingdings"/>
        <a:buChar char="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8pPr>
      <a:lvl9pPr marL="3911600" marR="0" indent="-254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70000"/>
        <a:buFont typeface="Wingdings"/>
        <a:buChar char="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"/>
          <p:cNvSpPr txBox="1"/>
          <p:nvPr>
            <p:ph type="sldNum" sz="quarter" idx="2"/>
          </p:nvPr>
        </p:nvSpPr>
        <p:spPr>
          <a:xfrm>
            <a:off x="8497902" y="6248400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NATHAN TU From Finance to Startup"/>
          <p:cNvSpPr txBox="1"/>
          <p:nvPr>
            <p:ph type="ctrTitle"/>
          </p:nvPr>
        </p:nvSpPr>
        <p:spPr>
          <a:xfrm>
            <a:off x="2514600" y="1752599"/>
            <a:ext cx="6934200" cy="2286002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NATHAN TU</a:t>
            </a:r>
            <a:br/>
            <a:r>
              <a:rPr b="0" i="1" sz="4100"/>
              <a:t>From Finance to Startup</a:t>
            </a:r>
          </a:p>
        </p:txBody>
      </p:sp>
      <p:sp>
        <p:nvSpPr>
          <p:cNvPr id="100" name="Presented by Nathan Tu…"/>
          <p:cNvSpPr txBox="1"/>
          <p:nvPr>
            <p:ph type="subTitle" sz="quarter" idx="1"/>
          </p:nvPr>
        </p:nvSpPr>
        <p:spPr>
          <a:xfrm>
            <a:off x="2971800" y="4495800"/>
            <a:ext cx="5791200" cy="1219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200"/>
            </a:pPr>
          </a:p>
          <a:p>
            <a:pPr>
              <a:lnSpc>
                <a:spcPct val="90000"/>
              </a:lnSpc>
              <a:spcBef>
                <a:spcPts val="500"/>
              </a:spcBef>
              <a:defRPr sz="2200"/>
            </a:pPr>
            <a:r>
              <a:t>Presented by Nathan Tu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200"/>
            </a:pPr>
            <a:r>
              <a:t>Learning to Code at Coder Academy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"/>
          <p:cNvSpPr txBox="1"/>
          <p:nvPr>
            <p:ph type="sldNum" sz="quarter" idx="2"/>
          </p:nvPr>
        </p:nvSpPr>
        <p:spPr>
          <a:xfrm>
            <a:off x="8497902" y="6248400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3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04" name="Website Demo…"/>
          <p:cNvSpPr txBox="1"/>
          <p:nvPr>
            <p:ph type="body" sz="half" idx="1"/>
          </p:nvPr>
        </p:nvSpPr>
        <p:spPr>
          <a:xfrm>
            <a:off x="1244600" y="2282825"/>
            <a:ext cx="7239000" cy="3352800"/>
          </a:xfrm>
          <a:prstGeom prst="rect">
            <a:avLst/>
          </a:prstGeom>
        </p:spPr>
        <p:txBody>
          <a:bodyPr/>
          <a:lstStyle/>
          <a:p>
            <a:pPr/>
            <a:r>
              <a:t>Website Demo</a:t>
            </a:r>
          </a:p>
          <a:p>
            <a:pPr/>
          </a:p>
          <a:p>
            <a:pPr/>
            <a:r>
              <a:t>Project Plan</a:t>
            </a:r>
          </a:p>
          <a:p>
            <a:pPr/>
          </a:p>
          <a:p>
            <a:pPr/>
            <a:r>
              <a:t>Challenges, Lessons and Reflection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lide Number"/>
          <p:cNvSpPr txBox="1"/>
          <p:nvPr>
            <p:ph type="sldNum" sz="quarter" idx="2"/>
          </p:nvPr>
        </p:nvSpPr>
        <p:spPr>
          <a:xfrm>
            <a:off x="8497902" y="6248400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Project Plan"/>
          <p:cNvSpPr txBox="1"/>
          <p:nvPr>
            <p:ph type="title"/>
          </p:nvPr>
        </p:nvSpPr>
        <p:spPr>
          <a:xfrm>
            <a:off x="1714500" y="495300"/>
            <a:ext cx="7010400" cy="819150"/>
          </a:xfrm>
          <a:prstGeom prst="rect">
            <a:avLst/>
          </a:prstGeom>
        </p:spPr>
        <p:txBody>
          <a:bodyPr/>
          <a:lstStyle/>
          <a:p>
            <a:pPr/>
            <a:r>
              <a:t>Project Plan</a:t>
            </a:r>
          </a:p>
        </p:txBody>
      </p:sp>
      <p:sp>
        <p:nvSpPr>
          <p:cNvPr id="108" name="Day 1: Design, Wireframing, Contents, Research on Themes, Layouts, Typography and a LOTS of inspirational portfolios…"/>
          <p:cNvSpPr txBox="1"/>
          <p:nvPr>
            <p:ph type="body" idx="1"/>
          </p:nvPr>
        </p:nvSpPr>
        <p:spPr>
          <a:xfrm>
            <a:off x="370830" y="2171700"/>
            <a:ext cx="8785870" cy="40386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700"/>
              </a:spcBef>
            </a:pPr>
            <a:r>
              <a:t>Day 1: Design, Wireframing, Contents, Research on Themes, Layouts, Typography and a LOTS of inspirational portfolios</a:t>
            </a:r>
          </a:p>
          <a:p>
            <a:pPr marL="342900" indent="-342900">
              <a:spcBef>
                <a:spcPts val="700"/>
              </a:spcBef>
            </a:pPr>
            <a:r>
              <a:t>Day 2: Still on other portfolios (and stressed!!!)</a:t>
            </a:r>
          </a:p>
          <a:p>
            <a:pPr marL="342900" indent="-342900">
              <a:spcBef>
                <a:spcPts val="700"/>
              </a:spcBef>
            </a:pPr>
            <a:r>
              <a:t>Day 3: Start building the site</a:t>
            </a:r>
          </a:p>
          <a:p>
            <a:pPr marL="342900" indent="-342900">
              <a:spcBef>
                <a:spcPts val="700"/>
              </a:spcBef>
            </a:pPr>
            <a:r>
              <a:t>Day 4: Continue building the site</a:t>
            </a:r>
          </a:p>
          <a:p>
            <a:pPr marL="342900" indent="-342900">
              <a:spcBef>
                <a:spcPts val="700"/>
              </a:spcBef>
            </a:pPr>
            <a:r>
              <a:t>Day 5: Finalising the site and testing on different browsers</a:t>
            </a:r>
          </a:p>
          <a:p>
            <a:pPr marL="342900" indent="-342900">
              <a:spcBef>
                <a:spcPts val="700"/>
              </a:spcBef>
            </a:pPr>
            <a:r>
              <a:t>Day 6: Putting all documentations together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8497902" y="6248400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1" name="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pPr/>
            <a:r>
              <a:t>CHALLENGES</a:t>
            </a:r>
          </a:p>
        </p:txBody>
      </p:sp>
      <p:sp>
        <p:nvSpPr>
          <p:cNvPr id="112" name="LEARNING TO CODE IN 2019…"/>
          <p:cNvSpPr txBox="1"/>
          <p:nvPr>
            <p:ph type="body" sz="half" idx="1"/>
          </p:nvPr>
        </p:nvSpPr>
        <p:spPr>
          <a:xfrm>
            <a:off x="222597" y="1981200"/>
            <a:ext cx="4087516" cy="4114800"/>
          </a:xfrm>
          <a:prstGeom prst="rect">
            <a:avLst/>
          </a:prstGeom>
        </p:spPr>
        <p:txBody>
          <a:bodyPr/>
          <a:lstStyle/>
          <a:p>
            <a:pPr marL="285750" indent="-285750"/>
            <a:r>
              <a:t>LEARNING TO CODE IN 2019</a:t>
            </a:r>
            <a:endParaRPr sz="2400"/>
          </a:p>
          <a:p>
            <a:pPr lvl="1" marL="742950" indent="-285750"/>
            <a:endParaRPr sz="2400"/>
          </a:p>
          <a:p>
            <a:pPr lvl="1" marL="742950" indent="-285750">
              <a:defRPr sz="1900"/>
            </a:pPr>
            <a:r>
              <a:t>Building a dev portfolio after a month of learning Coding with limited knowledge</a:t>
            </a:r>
          </a:p>
          <a:p>
            <a:pPr lvl="1" marL="742950" indent="-285750">
              <a:defRPr sz="1900"/>
            </a:pPr>
          </a:p>
          <a:p>
            <a:pPr lvl="1" marL="742950" indent="-285750">
              <a:defRPr sz="1900"/>
            </a:pPr>
            <a:r>
              <a:t>Trying to remember all the semantic HTML tags and CSS </a:t>
            </a:r>
          </a:p>
        </p:txBody>
      </p:sp>
      <p:sp>
        <p:nvSpPr>
          <p:cNvPr id="113" name="LEARNING ENGLISH IN 1999…"/>
          <p:cNvSpPr/>
          <p:nvPr>
            <p:ph type="body" idx="13"/>
          </p:nvPr>
        </p:nvSpPr>
        <p:spPr>
          <a:xfrm>
            <a:off x="4613126" y="1939925"/>
            <a:ext cx="4087516" cy="411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65747" indent="-265747" defTabSz="850391">
              <a:spcBef>
                <a:spcPts val="500"/>
              </a:spcBef>
              <a:defRPr sz="1860"/>
            </a:pPr>
            <a:r>
              <a:t>LEARNING ENGLISH IN 1999</a:t>
            </a:r>
            <a:endParaRPr sz="2232"/>
          </a:p>
          <a:p>
            <a:pPr lvl="1" marL="690943" indent="-265747" defTabSz="850391">
              <a:defRPr sz="1860"/>
            </a:pPr>
            <a:endParaRPr sz="2232"/>
          </a:p>
          <a:p>
            <a:pPr lvl="1" marL="690943" indent="-265747" defTabSz="850391">
              <a:defRPr sz="1860"/>
            </a:pPr>
            <a:r>
              <a:t>Writing an essay about myself after a month </a:t>
            </a:r>
            <a:r>
              <a:rPr sz="1953"/>
              <a:t>learning</a:t>
            </a:r>
            <a:r>
              <a:t> English (with limited to zero vocabulary and grammar knowledge)</a:t>
            </a:r>
          </a:p>
          <a:p>
            <a:pPr marL="0" indent="0" defTabSz="850391">
              <a:buClrTx/>
              <a:buSzTx/>
              <a:buNone/>
              <a:defRPr sz="1860"/>
            </a:pPr>
          </a:p>
          <a:p>
            <a:pPr lvl="1" marL="690943" indent="-265747" defTabSz="850391">
              <a:defRPr sz="1860"/>
            </a:pPr>
            <a:r>
              <a:t>Trying to write a perfect essay with right grammar and words</a:t>
            </a:r>
          </a:p>
          <a:p>
            <a:pPr lvl="2" marL="0" indent="425195" defTabSz="850391">
              <a:buClrTx/>
              <a:buSzTx/>
              <a:buNone/>
              <a:defRPr sz="1860"/>
            </a:pPr>
          </a:p>
          <a:p>
            <a:pPr marL="0" indent="0" defTabSz="850391">
              <a:buClrTx/>
              <a:buSzTx/>
              <a:buNone/>
              <a:defRPr sz="1860"/>
            </a:pPr>
          </a:p>
          <a:p>
            <a:pPr marL="0" indent="0" defTabSz="850391">
              <a:buClrTx/>
              <a:buSzTx/>
              <a:buNone/>
              <a:defRPr sz="1860"/>
            </a:pPr>
          </a:p>
          <a:p>
            <a:pPr marL="0" indent="0" defTabSz="850391">
              <a:buClrTx/>
              <a:buSzTx/>
              <a:buNone/>
              <a:defRPr sz="186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8497902" y="6248400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" name="LESSON - REFL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LESSON - REFLECTION</a:t>
            </a:r>
          </a:p>
        </p:txBody>
      </p:sp>
      <p:sp>
        <p:nvSpPr>
          <p:cNvPr id="117" name="Stop being a perfectionist and PRACTICE cod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Stop being a perfectionist and PRACTICE coding</a:t>
            </a:r>
          </a:p>
          <a:p>
            <a:pPr/>
          </a:p>
          <a:p>
            <a:pPr/>
            <a:r>
              <a:t>Enjoy building the webpage and seeing it taking shape</a:t>
            </a:r>
          </a:p>
          <a:p>
            <a:pPr/>
          </a:p>
          <a:p>
            <a:pPr/>
            <a:r>
              <a:t>Documenting my progress in tech</a:t>
            </a:r>
          </a:p>
          <a:p>
            <a:pPr/>
          </a:p>
          <a:p>
            <a:pPr/>
            <a:r>
              <a:t>Better understanding of how a web project works</a:t>
            </a:r>
          </a:p>
          <a:p>
            <a:pPr/>
          </a:p>
          <a:p>
            <a:pPr/>
            <a:r>
              <a:t>Excited about taking another step closer for my startup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8497902" y="6248400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0" name="the end…"/>
          <p:cNvSpPr txBox="1"/>
          <p:nvPr>
            <p:ph type="title"/>
          </p:nvPr>
        </p:nvSpPr>
        <p:spPr>
          <a:xfrm>
            <a:off x="1727200" y="883046"/>
            <a:ext cx="7010400" cy="4742658"/>
          </a:xfrm>
          <a:prstGeom prst="rect">
            <a:avLst/>
          </a:prstGeom>
        </p:spPr>
        <p:txBody>
          <a:bodyPr/>
          <a:lstStyle/>
          <a:p>
            <a:pPr lvl="1" algn="ctr"/>
            <a:r>
              <a:t>the end</a:t>
            </a:r>
          </a:p>
          <a:p>
            <a:pPr lvl="1" algn="ctr"/>
          </a:p>
          <a:p>
            <a:pPr lvl="1" algn="ctr"/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3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694444 0.000000" origin="layout" pathEditMode="relative">
                                      <p:cBhvr>
                                        <p:cTn id="11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xit" nodeType="click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3"/>
      <p:bldP build="whole" bldLvl="1" animBg="1" rev="0" advAuto="0" spid="12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Cascade">
  <a:themeElements>
    <a:clrScheme name="Cascade">
      <a:dk1>
        <a:srgbClr val="000066"/>
      </a:dk1>
      <a:lt1>
        <a:srgbClr val="000066"/>
      </a:lt1>
      <a:dk2>
        <a:srgbClr val="A7A7A7"/>
      </a:dk2>
      <a:lt2>
        <a:srgbClr val="535353"/>
      </a:lt2>
      <a:accent1>
        <a:srgbClr val="0078F0"/>
      </a:accent1>
      <a:accent2>
        <a:srgbClr val="CCEC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ascad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asca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6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ascade">
  <a:themeElements>
    <a:clrScheme name="Cascad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8F0"/>
      </a:accent1>
      <a:accent2>
        <a:srgbClr val="CCEC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ascad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asca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6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