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29"/>
  </p:notesMasterIdLst>
  <p:sldIdLst>
    <p:sldId id="256" r:id="rId2"/>
    <p:sldId id="284" r:id="rId3"/>
    <p:sldId id="285" r:id="rId4"/>
    <p:sldId id="286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D6F42-B663-4F12-9690-5DC66A94E7F0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BF4F4-3465-4309-8132-4479348F524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DC619-1DCE-4352-A1CB-504E1800E688}" type="datetime1">
              <a:rPr lang="ru-RU" smtClean="0"/>
              <a:t>14.02.2013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68012-1194-41BA-ADC0-B442525A6623}" type="datetime1">
              <a:rPr lang="ru-RU" smtClean="0"/>
              <a:t>14.02.2013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0D2EC8-1C2E-41ED-BAAD-2ED5E26547AF}" type="datetime1">
              <a:rPr lang="ru-RU" smtClean="0"/>
              <a:t>14.02.2013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AB7CE-0A28-455E-85F8-F3D28F7F08A0}" type="datetime1">
              <a:rPr lang="ru-RU" smtClean="0"/>
              <a:t>14.02.2013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5373A0-3FA3-485F-B892-A47C4B372EAC}" type="datetime1">
              <a:rPr lang="ru-RU" smtClean="0"/>
              <a:t>14.02.2013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39D27-F8E9-445F-9E8F-6252E879D713}" type="datetime1">
              <a:rPr lang="ru-RU" smtClean="0"/>
              <a:t>14.02.2013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53731-F2BF-42DC-94C6-551CE4B1C44F}" type="datetime1">
              <a:rPr lang="ru-RU" smtClean="0"/>
              <a:t>14.02.2013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43DB3-C069-4D22-B3AD-3C42A66A018F}" type="datetime1">
              <a:rPr lang="ru-RU" smtClean="0"/>
              <a:t>14.02.2013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692090-B488-4831-B8E0-E1C344E883EE}" type="datetime1">
              <a:rPr lang="ru-RU" smtClean="0"/>
              <a:t>14.02.2013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E0C81-E17A-4100-A714-7727E4C2DF4B}" type="datetime1">
              <a:rPr lang="ru-RU" smtClean="0"/>
              <a:t>14.02.2013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93F18F-7A34-4AEB-91DF-D28445766434}" type="datetime1">
              <a:rPr lang="ru-RU" smtClean="0"/>
              <a:t>14.02.2013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B0653E9-3CE4-4826-A846-FC802C534CA5}" type="datetime1">
              <a:rPr lang="ru-RU" smtClean="0"/>
              <a:t>14.02.2013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Абстрактные классы, интерфейсы. Вложенные классы, анонимные, локальные.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Класс, который не имеет имени.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Всегда расширяет класс или реализует интерфейс.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Используется при создании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анонимного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T {}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 </a:t>
            </a:r>
            <a:r>
              <a:rPr lang="en-US" dirty="0" err="1" smtClean="0"/>
              <a:t>t</a:t>
            </a:r>
            <a:r>
              <a:rPr lang="en-US" dirty="0" smtClean="0"/>
              <a:t> = new T</a:t>
            </a:r>
            <a:r>
              <a:rPr lang="ru-RU" dirty="0" smtClean="0"/>
              <a:t>()</a:t>
            </a:r>
            <a:r>
              <a:rPr lang="en-US" dirty="0" smtClean="0"/>
              <a:t>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void m() {...}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 - </a:t>
            </a:r>
            <a:r>
              <a:rPr lang="ru-RU" dirty="0" smtClean="0"/>
              <a:t>переменная типа </a:t>
            </a:r>
            <a:r>
              <a:rPr lang="en-US" dirty="0" smtClean="0"/>
              <a:t>T</a:t>
            </a:r>
            <a:r>
              <a:rPr lang="ru-RU" dirty="0" smtClean="0"/>
              <a:t>, кот. ссылается на экземпляр анонимного класса, наследованного от </a:t>
            </a:r>
            <a:r>
              <a:rPr lang="en-US" dirty="0" smtClean="0"/>
              <a:t>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внутренних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 могут объявлять </a:t>
            </a:r>
            <a:r>
              <a:rPr lang="ru-RU" dirty="0" smtClean="0">
                <a:solidFill>
                  <a:srgbClr val="FF0000"/>
                </a:solidFill>
              </a:rPr>
              <a:t>статических</a:t>
            </a:r>
            <a:r>
              <a:rPr lang="ru-RU" dirty="0" smtClean="0"/>
              <a:t> полей (кроме констант), методов и классов (но могут наследовать их.</a:t>
            </a:r>
          </a:p>
          <a:p>
            <a:endParaRPr lang="ru-RU" dirty="0" smtClean="0"/>
          </a:p>
          <a:p>
            <a:r>
              <a:rPr lang="ru-RU" dirty="0" smtClean="0"/>
              <a:t>Имеют доступ к элементам внешнего класса.</a:t>
            </a:r>
          </a:p>
          <a:p>
            <a:endParaRPr lang="ru-RU" dirty="0" smtClean="0"/>
          </a:p>
          <a:p>
            <a:r>
              <a:rPr lang="ru-RU" dirty="0" smtClean="0"/>
              <a:t>Имеют доступ к локальным переменным и параметрам метода (они должны быть объявлены как </a:t>
            </a:r>
            <a:r>
              <a:rPr lang="en-US" dirty="0" smtClean="0"/>
              <a:t>final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объектов внутреннего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(нестатические элементы классов)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Расширенный синтаксис оператора </a:t>
            </a:r>
            <a:r>
              <a:rPr lang="en-US" dirty="0" smtClean="0"/>
              <a:t>new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class A {</a:t>
            </a:r>
          </a:p>
          <a:p>
            <a:pPr>
              <a:buNone/>
              <a:defRPr/>
            </a:pPr>
            <a:r>
              <a:rPr lang="en-US" dirty="0" smtClean="0"/>
              <a:t>	class B {}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  <a:p>
            <a:pPr>
              <a:buNone/>
              <a:defRPr/>
            </a:pP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new A();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A.B</a:t>
            </a:r>
            <a:r>
              <a:rPr lang="en-US" dirty="0" smtClean="0"/>
              <a:t> b = </a:t>
            </a:r>
            <a:r>
              <a:rPr lang="en-US" dirty="0" err="1" smtClean="0">
                <a:solidFill>
                  <a:srgbClr val="FF0000"/>
                </a:solidFill>
              </a:rPr>
              <a:t>a.new</a:t>
            </a:r>
            <a:r>
              <a:rPr lang="en-US" dirty="0" smtClean="0"/>
              <a:t> B();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объектов вложенных статических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 {</a:t>
            </a:r>
          </a:p>
          <a:p>
            <a:pPr>
              <a:buNone/>
            </a:pPr>
            <a:r>
              <a:rPr lang="en-US" dirty="0" smtClean="0"/>
              <a:t>	static class B {}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A.B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A.B</a:t>
            </a:r>
            <a:r>
              <a:rPr lang="ru-RU" dirty="0" smtClean="0"/>
              <a:t>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объекту внешнего класса </a:t>
            </a:r>
            <a:r>
              <a:rPr lang="en-US" dirty="0" smtClean="0"/>
              <a:t>(this)</a:t>
            </a:r>
            <a:r>
              <a:rPr lang="ru-RU" dirty="0" smtClean="0"/>
              <a:t> из внутреннего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 {	</a:t>
            </a:r>
          </a:p>
          <a:p>
            <a:pPr>
              <a:buNone/>
            </a:pP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x;	</a:t>
            </a:r>
          </a:p>
          <a:p>
            <a:pPr>
              <a:buNone/>
            </a:pPr>
            <a:r>
              <a:rPr lang="en-US" dirty="0" smtClean="0"/>
              <a:t>	class B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>
                <a:solidFill>
                  <a:srgbClr val="FF0000"/>
                </a:solidFill>
              </a:rPr>
              <a:t>A.this</a:t>
            </a:r>
            <a:r>
              <a:rPr lang="en-US" dirty="0" err="1" smtClean="0"/>
              <a:t>.x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файла с байт-кодом вложенного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Для каждого класса компилятор (</a:t>
            </a:r>
            <a:r>
              <a:rPr lang="en-US" dirty="0" err="1" smtClean="0"/>
              <a:t>javac</a:t>
            </a:r>
            <a:r>
              <a:rPr lang="ru-RU" dirty="0" smtClean="0"/>
              <a:t>) создает отдельный файл класса.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Outer</a:t>
            </a:r>
            <a:r>
              <a:rPr lang="ru-RU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Inner</a:t>
            </a:r>
            <a:r>
              <a:rPr lang="ru-RU" dirty="0" smtClean="0"/>
              <a:t>.</a:t>
            </a:r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Определяют границы взаимодействия между объектами.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Определяют абстракцию, реализацию которой предоставляет имплементирующая интерфейс сторона.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реализовывать интерфейс</a:t>
            </a:r>
          </a:p>
          <a:p>
            <a:endParaRPr lang="ru-RU" dirty="0" smtClean="0"/>
          </a:p>
          <a:p>
            <a:r>
              <a:rPr lang="ru-RU" dirty="0" smtClean="0"/>
              <a:t>Можно объявить интерфейсную переменную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Интерфейс может наследовать несколько других интерфейсов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поля</a:t>
            </a:r>
            <a:r>
              <a:rPr lang="en-US" dirty="0" smtClean="0"/>
              <a:t> (public static final)</a:t>
            </a:r>
            <a:endParaRPr lang="ru-RU" dirty="0" smtClean="0"/>
          </a:p>
          <a:p>
            <a:r>
              <a:rPr lang="ru-RU" dirty="0" smtClean="0"/>
              <a:t>методы</a:t>
            </a:r>
            <a:r>
              <a:rPr lang="en-US" dirty="0" smtClean="0"/>
              <a:t> (public abstract)</a:t>
            </a:r>
            <a:endParaRPr lang="ru-RU" dirty="0" smtClean="0"/>
          </a:p>
          <a:p>
            <a:r>
              <a:rPr lang="ru-RU" dirty="0" smtClean="0"/>
              <a:t>интерфейсы (</a:t>
            </a:r>
            <a:r>
              <a:rPr lang="en-US" dirty="0" smtClean="0"/>
              <a:t>public static)</a:t>
            </a:r>
            <a:endParaRPr lang="ru-RU" dirty="0" smtClean="0"/>
          </a:p>
          <a:p>
            <a:r>
              <a:rPr lang="ru-RU" dirty="0" smtClean="0"/>
              <a:t>классы</a:t>
            </a:r>
            <a:r>
              <a:rPr lang="en-US" dirty="0" smtClean="0"/>
              <a:t> (public static)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Указанные модификаторы и спецификаторы можно не ставить.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Класс объявленный со спецификатором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Может содержать абстрактные методы (</a:t>
            </a:r>
            <a:r>
              <a:rPr lang="ru-RU" dirty="0" err="1" smtClean="0"/>
              <a:t>методы</a:t>
            </a:r>
            <a:r>
              <a:rPr lang="ru-RU" dirty="0" smtClean="0"/>
              <a:t> без реализации).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abstract class A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abstract void m()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константы (</a:t>
            </a:r>
            <a:r>
              <a:rPr lang="en-US" dirty="0" smtClean="0"/>
              <a:t>final)</a:t>
            </a:r>
          </a:p>
          <a:p>
            <a:r>
              <a:rPr lang="ru-RU" dirty="0" smtClean="0"/>
              <a:t>статические (</a:t>
            </a:r>
            <a:r>
              <a:rPr lang="en-US" dirty="0" smtClean="0"/>
              <a:t>static)</a:t>
            </a:r>
          </a:p>
          <a:p>
            <a:r>
              <a:rPr lang="ru-RU" dirty="0" smtClean="0"/>
              <a:t>публичные (</a:t>
            </a:r>
            <a:r>
              <a:rPr lang="en-US" dirty="0" smtClean="0"/>
              <a:t>public)</a:t>
            </a:r>
          </a:p>
          <a:p>
            <a:r>
              <a:rPr lang="ru-RU" dirty="0" smtClean="0"/>
              <a:t>должны быть проинициализированы при объявлении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абстрактные (</a:t>
            </a:r>
            <a:r>
              <a:rPr lang="en-US" dirty="0" smtClean="0"/>
              <a:t>abstract)</a:t>
            </a:r>
          </a:p>
          <a:p>
            <a:r>
              <a:rPr lang="ru-RU" dirty="0" smtClean="0"/>
              <a:t>публичные (</a:t>
            </a:r>
            <a:r>
              <a:rPr lang="en-US" dirty="0" smtClean="0"/>
              <a:t>public)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12064"/>
            <a:ext cx="8352928" cy="914400"/>
          </a:xfrm>
        </p:spPr>
        <p:txBody>
          <a:bodyPr/>
          <a:lstStyle/>
          <a:p>
            <a:r>
              <a:rPr lang="ru-RU" dirty="0" smtClean="0"/>
              <a:t>Вложенные классы и интерфейсы- элементы 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Статические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 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Interf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>
                <a:solidFill>
                  <a:srgbClr val="FF0000"/>
                </a:solidFill>
              </a:rPr>
              <a:t> Interf1, Interf2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...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A </a:t>
            </a:r>
            <a:r>
              <a:rPr lang="en-US" b="1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>
                <a:solidFill>
                  <a:srgbClr val="FF0000"/>
                </a:solidFill>
              </a:rPr>
              <a:t> Interf1, Interf2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...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интерфейсов и расширение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 extends B implements Interf1, Interf2 {</a:t>
            </a:r>
          </a:p>
          <a:p>
            <a:pPr>
              <a:buNone/>
            </a:pPr>
            <a:r>
              <a:rPr lang="en-US" dirty="0" smtClean="0"/>
              <a:t>	...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ru-RU" dirty="0" smtClean="0"/>
              <a:t>для 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interface I {}</a:t>
            </a:r>
          </a:p>
          <a:p>
            <a:pPr>
              <a:buNone/>
            </a:pPr>
            <a:r>
              <a:rPr lang="en-US" dirty="0" smtClean="0"/>
              <a:t>class A implements I {}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f = new A() </a:t>
            </a:r>
            <a:r>
              <a:rPr lang="en-US" dirty="0" err="1" smtClean="0"/>
              <a:t>instanceof</a:t>
            </a:r>
            <a:r>
              <a:rPr lang="en-US" dirty="0" smtClean="0"/>
              <a:t> I; </a:t>
            </a:r>
            <a:r>
              <a:rPr lang="en-US" dirty="0" smtClean="0">
                <a:solidFill>
                  <a:srgbClr val="ABFE86"/>
                </a:solidFill>
              </a:rPr>
              <a:t>// </a:t>
            </a:r>
            <a:r>
              <a:rPr lang="en-US" i="1" dirty="0" smtClean="0">
                <a:solidFill>
                  <a:srgbClr val="ABFE86"/>
                </a:solidFill>
              </a:rPr>
              <a:t>f = true</a:t>
            </a:r>
            <a:r>
              <a:rPr lang="ru-RU" i="1" dirty="0" smtClean="0">
                <a:solidFill>
                  <a:srgbClr val="ABFE86"/>
                </a:solidFill>
              </a:rPr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реализация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interface</a:t>
            </a:r>
            <a:r>
              <a:rPr lang="ru-RU" dirty="0" smtClean="0"/>
              <a:t> I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m</a:t>
            </a:r>
            <a:r>
              <a:rPr lang="ru-RU" dirty="0" smtClean="0"/>
              <a:t>();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void</a:t>
            </a:r>
            <a:r>
              <a:rPr lang="ru-RU" dirty="0" smtClean="0"/>
              <a:t> m2();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>
                <a:solidFill>
                  <a:srgbClr val="ABFE86"/>
                </a:solidFill>
              </a:rPr>
              <a:t>// </a:t>
            </a:r>
            <a:r>
              <a:rPr lang="ru-RU" i="1" dirty="0" smtClean="0">
                <a:solidFill>
                  <a:srgbClr val="ABFE86"/>
                </a:solidFill>
              </a:rPr>
              <a:t>ошибка компиляции, </a:t>
            </a:r>
            <a:r>
              <a:rPr lang="en-US" i="1" dirty="0" smtClean="0">
                <a:solidFill>
                  <a:srgbClr val="ABFE86"/>
                </a:solidFill>
              </a:rPr>
              <a:t>A is not abstract!</a:t>
            </a:r>
            <a:endParaRPr lang="ru-RU" dirty="0" smtClean="0">
              <a:solidFill>
                <a:srgbClr val="ABFE86"/>
              </a:solidFill>
            </a:endParaRPr>
          </a:p>
          <a:p>
            <a:pPr>
              <a:buNone/>
            </a:pPr>
            <a:r>
              <a:rPr lang="ru-RU" dirty="0" err="1" smtClean="0"/>
              <a:t>class</a:t>
            </a:r>
            <a:r>
              <a:rPr lang="ru-RU" dirty="0" smtClean="0"/>
              <a:t> A </a:t>
            </a:r>
            <a:r>
              <a:rPr lang="ru-RU" dirty="0" err="1" smtClean="0"/>
              <a:t>implements</a:t>
            </a:r>
            <a:r>
              <a:rPr lang="ru-RU" dirty="0" smtClean="0"/>
              <a:t> I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m</a:t>
            </a:r>
            <a:r>
              <a:rPr lang="ru-RU" dirty="0" smtClean="0"/>
              <a:t>() {}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абстрактного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создать экземпляр, но можно объявить переменную данного типа</a:t>
            </a:r>
          </a:p>
          <a:p>
            <a:endParaRPr lang="ru-RU" dirty="0" smtClean="0"/>
          </a:p>
          <a:p>
            <a:r>
              <a:rPr lang="ru-RU" dirty="0" smtClean="0"/>
              <a:t>Может иметь конструкторы</a:t>
            </a:r>
          </a:p>
          <a:p>
            <a:endParaRPr lang="ru-RU" dirty="0" smtClean="0"/>
          </a:p>
          <a:p>
            <a:r>
              <a:rPr lang="ru-RU" dirty="0" smtClean="0"/>
              <a:t>Может содержать обычные методы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 абстрактных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Интерфейс к семейству классов.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База для реализации полиморфизма.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Неабстрактные потомки обязаны реализовать абстрактные методы.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Метод, который не содержит реализации.</a:t>
            </a:r>
          </a:p>
          <a:p>
            <a:pPr>
              <a:buNone/>
            </a:pPr>
            <a:r>
              <a:rPr lang="ru-RU" dirty="0" smtClean="0"/>
              <a:t>Обязан быть объявлен со спецификатором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abstract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void m();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 класса</a:t>
            </a:r>
          </a:p>
          <a:p>
            <a:pPr lvl="1"/>
            <a:r>
              <a:rPr lang="ru-RU" dirty="0" smtClean="0"/>
              <a:t>статические</a:t>
            </a:r>
          </a:p>
          <a:p>
            <a:pPr lvl="1"/>
            <a:r>
              <a:rPr lang="ru-RU" dirty="0" smtClean="0"/>
              <a:t>нестатические</a:t>
            </a:r>
          </a:p>
          <a:p>
            <a:r>
              <a:rPr lang="ru-RU" dirty="0" smtClean="0"/>
              <a:t>Локальные</a:t>
            </a:r>
          </a:p>
          <a:p>
            <a:pPr lvl="1"/>
            <a:r>
              <a:rPr lang="ru-RU" dirty="0" smtClean="0"/>
              <a:t>анонимные</a:t>
            </a:r>
          </a:p>
          <a:p>
            <a:pPr lvl="1"/>
            <a:r>
              <a:rPr lang="ru-RU" dirty="0" smtClean="0"/>
              <a:t>с указанием имени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>
              <a:buNone/>
            </a:pPr>
            <a:r>
              <a:rPr lang="en-US" dirty="0" smtClean="0"/>
              <a:t>class A {</a:t>
            </a:r>
            <a:r>
              <a:rPr lang="ru-RU" dirty="0" smtClean="0"/>
              <a:t> // </a:t>
            </a:r>
            <a:r>
              <a:rPr lang="ru-RU" dirty="0" smtClean="0">
                <a:solidFill>
                  <a:srgbClr val="92D050"/>
                </a:solidFill>
              </a:rPr>
              <a:t>класс верхнего уровня</a:t>
            </a:r>
            <a:endParaRPr lang="en-US" dirty="0" smtClean="0">
              <a:solidFill>
                <a:srgbClr val="92D050"/>
              </a:solidFill>
            </a:endParaRPr>
          </a:p>
          <a:p>
            <a:pPr marL="342900">
              <a:buNone/>
            </a:pPr>
            <a:r>
              <a:rPr lang="en-US" dirty="0" smtClean="0"/>
              <a:t>	void m(</a:t>
            </a:r>
            <a:r>
              <a:rPr lang="en-US" dirty="0" err="1" smtClean="0"/>
              <a:t>SomeClass</a:t>
            </a:r>
            <a:r>
              <a:rPr lang="en-US" dirty="0" smtClean="0"/>
              <a:t> p) {…}</a:t>
            </a:r>
          </a:p>
          <a:p>
            <a:pPr marL="342900">
              <a:buNone/>
            </a:pPr>
            <a:r>
              <a:rPr lang="en-US" dirty="0" smtClean="0"/>
              <a:t>	class B {}</a:t>
            </a:r>
            <a:r>
              <a:rPr lang="ru-RU" dirty="0" smtClean="0"/>
              <a:t> // </a:t>
            </a:r>
            <a:r>
              <a:rPr lang="ru-RU" dirty="0" smtClean="0">
                <a:solidFill>
                  <a:srgbClr val="92D050"/>
                </a:solidFill>
              </a:rPr>
              <a:t>класс элемент класса</a:t>
            </a:r>
            <a:endParaRPr lang="en-US" dirty="0" smtClean="0">
              <a:solidFill>
                <a:srgbClr val="92D050"/>
              </a:solidFill>
            </a:endParaRPr>
          </a:p>
          <a:p>
            <a:pPr marL="342900">
              <a:buNone/>
            </a:pPr>
            <a:r>
              <a:rPr lang="en-US" dirty="0" smtClean="0"/>
              <a:t>	void m() {</a:t>
            </a:r>
          </a:p>
          <a:p>
            <a:pPr marL="342900">
              <a:buNone/>
            </a:pPr>
            <a:r>
              <a:rPr lang="en-US" dirty="0" smtClean="0"/>
              <a:t>		class C {}</a:t>
            </a:r>
            <a:r>
              <a:rPr lang="ru-RU" dirty="0" smtClean="0"/>
              <a:t> // С – </a:t>
            </a:r>
            <a:r>
              <a:rPr lang="ru-RU" dirty="0" smtClean="0">
                <a:solidFill>
                  <a:srgbClr val="92D050"/>
                </a:solidFill>
              </a:rPr>
              <a:t>локальный класс</a:t>
            </a:r>
          </a:p>
          <a:p>
            <a:pPr marL="342900">
              <a:buNone/>
            </a:pPr>
            <a:r>
              <a:rPr lang="ru-RU" dirty="0" smtClean="0"/>
              <a:t>		</a:t>
            </a:r>
            <a:r>
              <a:rPr lang="en-US" dirty="0" smtClean="0"/>
              <a:t>m(new </a:t>
            </a:r>
            <a:r>
              <a:rPr lang="en-US" dirty="0" err="1" smtClean="0"/>
              <a:t>SomeClass</a:t>
            </a:r>
            <a:r>
              <a:rPr lang="en-US" dirty="0" smtClean="0"/>
              <a:t>() {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 smtClean="0">
                <a:solidFill>
                  <a:srgbClr val="92D050"/>
                </a:solidFill>
              </a:rPr>
              <a:t>ан. класс</a:t>
            </a:r>
          </a:p>
          <a:p>
            <a:pPr marL="342900">
              <a:buNone/>
            </a:pPr>
            <a:r>
              <a:rPr lang="en-US" dirty="0" smtClean="0"/>
              <a:t>		});</a:t>
            </a:r>
          </a:p>
          <a:p>
            <a:pPr marL="342900">
              <a:buNone/>
            </a:pPr>
            <a:r>
              <a:rPr lang="en-US" dirty="0" smtClean="0"/>
              <a:t>	}</a:t>
            </a:r>
          </a:p>
          <a:p>
            <a:pPr marL="34290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- элементы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Могут иметь модификаторы</a:t>
            </a:r>
            <a:r>
              <a:rPr lang="en-US" dirty="0" smtClean="0"/>
              <a:t>/</a:t>
            </a:r>
            <a:r>
              <a:rPr lang="ru-RU" dirty="0" smtClean="0"/>
              <a:t>спецификаторы:</a:t>
            </a:r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final</a:t>
            </a:r>
          </a:p>
          <a:p>
            <a:r>
              <a:rPr lang="en-US" dirty="0" smtClean="0"/>
              <a:t>private/protected/default/public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Классы, объявленные внутри методов, конструкторов, блоках инициализации.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Могут быть: </a:t>
            </a:r>
            <a:r>
              <a:rPr lang="en-US" dirty="0" smtClean="0"/>
              <a:t>abstract</a:t>
            </a:r>
            <a:r>
              <a:rPr lang="ru-RU" dirty="0" smtClean="0"/>
              <a:t>, </a:t>
            </a:r>
            <a:r>
              <a:rPr lang="en-US" dirty="0" smtClean="0"/>
              <a:t>final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Уровень доступа - </a:t>
            </a:r>
            <a:r>
              <a:rPr lang="en-US" dirty="0" smtClean="0"/>
              <a:t>default, </a:t>
            </a:r>
            <a:r>
              <a:rPr lang="ru-RU" dirty="0" smtClean="0"/>
              <a:t>по умолчанию, ограничен телом блока, в котором объявлен класс.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743</TotalTime>
  <Words>616</Words>
  <Application>Microsoft Office PowerPoint</Application>
  <PresentationFormat>Экран (4:3)</PresentationFormat>
  <Paragraphs>217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Метро</vt:lpstr>
      <vt:lpstr>Абстрактные классы, интерфейсы. Вложенные классы, анонимные, локальные.</vt:lpstr>
      <vt:lpstr>Абстрактные классы</vt:lpstr>
      <vt:lpstr>Свойства абстрактного класса</vt:lpstr>
      <vt:lpstr>Предназначение абстрактных классов</vt:lpstr>
      <vt:lpstr>Абстрактный метод</vt:lpstr>
      <vt:lpstr>Вложенные классы</vt:lpstr>
      <vt:lpstr>Примеры классов</vt:lpstr>
      <vt:lpstr>Классы - элементы классов</vt:lpstr>
      <vt:lpstr>Локальные классы</vt:lpstr>
      <vt:lpstr>Анонимные классы</vt:lpstr>
      <vt:lpstr>Пример анонимного класса</vt:lpstr>
      <vt:lpstr>Свойства внутренних классов</vt:lpstr>
      <vt:lpstr>Создание объектов внутреннего класса</vt:lpstr>
      <vt:lpstr>Создание объектов вложенных статических классов</vt:lpstr>
      <vt:lpstr>Доступ к объекту внешнего класса (this) из внутреннего</vt:lpstr>
      <vt:lpstr>Имя файла с байт-кодом вложенного класса</vt:lpstr>
      <vt:lpstr>Интерфейсы</vt:lpstr>
      <vt:lpstr>Использование интерфейсов</vt:lpstr>
      <vt:lpstr>Элементы интерфейса</vt:lpstr>
      <vt:lpstr>Поля интерфейса</vt:lpstr>
      <vt:lpstr>Методы интерфейса</vt:lpstr>
      <vt:lpstr>Вложенные классы и интерфейсы- элементы интерфейсов</vt:lpstr>
      <vt:lpstr>Множественное наследование интерфейсов</vt:lpstr>
      <vt:lpstr>Реализация интерфейса</vt:lpstr>
      <vt:lpstr>Реализация интерфейсов и расширение класса</vt:lpstr>
      <vt:lpstr>Оператор instanceof для интерфейсов</vt:lpstr>
      <vt:lpstr>Частичная реализация интерфейса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Dmitry Kolesnikov</cp:lastModifiedBy>
  <cp:revision>93</cp:revision>
  <dcterms:created xsi:type="dcterms:W3CDTF">2012-05-23T00:00:25Z</dcterms:created>
  <dcterms:modified xsi:type="dcterms:W3CDTF">2013-02-14T11:37:32Z</dcterms:modified>
</cp:coreProperties>
</file>