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1"/>
  </p:sldMasterIdLst>
  <p:notesMasterIdLst>
    <p:notesMasterId r:id="rId30"/>
  </p:notesMasterIdLst>
  <p:sldIdLst>
    <p:sldId id="601" r:id="rId2"/>
    <p:sldId id="725" r:id="rId3"/>
    <p:sldId id="771" r:id="rId4"/>
    <p:sldId id="773" r:id="rId5"/>
    <p:sldId id="772" r:id="rId6"/>
    <p:sldId id="761" r:id="rId7"/>
    <p:sldId id="774" r:id="rId8"/>
    <p:sldId id="762" r:id="rId9"/>
    <p:sldId id="604" r:id="rId10"/>
    <p:sldId id="763" r:id="rId11"/>
    <p:sldId id="775" r:id="rId12"/>
    <p:sldId id="605" r:id="rId13"/>
    <p:sldId id="609" r:id="rId14"/>
    <p:sldId id="767" r:id="rId15"/>
    <p:sldId id="769" r:id="rId16"/>
    <p:sldId id="776" r:id="rId17"/>
    <p:sldId id="770" r:id="rId18"/>
    <p:sldId id="778" r:id="rId19"/>
    <p:sldId id="785" r:id="rId20"/>
    <p:sldId id="786" r:id="rId21"/>
    <p:sldId id="768" r:id="rId22"/>
    <p:sldId id="780" r:id="rId23"/>
    <p:sldId id="782" r:id="rId24"/>
    <p:sldId id="610" r:id="rId25"/>
    <p:sldId id="787" r:id="rId26"/>
    <p:sldId id="788" r:id="rId27"/>
    <p:sldId id="789" r:id="rId28"/>
    <p:sldId id="784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FF"/>
    <a:srgbClr val="FF9900"/>
    <a:srgbClr val="00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01803-4A9A-4222-A4E7-52710A2B4DE2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ADF5A-1B7C-4FDC-B6D5-119A70B7E6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69A42-2603-4B28-9FF3-367DB41D6E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1F2D0-45D3-45EC-8795-EB90947ECE9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3678B-7BCE-4A9A-B897-7E9253334C7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6682-3A78-40B5-8938-61573B706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628C5-1526-433C-81D4-58F18DD687F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96F7C-9F83-42D1-9C9C-64414EA672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FE569-6F7B-454C-8ED3-F84D02BC7C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98453-1A4C-41E4-8728-14E220C8FC8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890CA1-1C13-427A-8482-439CDF82D6E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BFE05-2167-4745-906F-5A01207B91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24ADC538-B79C-418E-B18F-9D468F4FD8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BE8B3-CAC2-428E-BAB2-373D3C0A012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B3DFF1D-EE05-48C7-972F-7A187057E90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.vingrad.ru/faq/topic-157984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281738"/>
            <a:ext cx="8569325" cy="57626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1800" dirty="0" smtClean="0"/>
              <a:t>		</a:t>
            </a:r>
            <a:endParaRPr lang="ru-RU" sz="1800" dirty="0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50825" y="2636838"/>
            <a:ext cx="8713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44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i18n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l10n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Код </a:t>
            </a:r>
            <a:r>
              <a:rPr lang="ru-RU" dirty="0"/>
              <a:t>страны (</a:t>
            </a:r>
            <a:r>
              <a:rPr lang="en-US" dirty="0"/>
              <a:t>ISO 3166-1 alpha-2)</a:t>
            </a:r>
            <a:r>
              <a:rPr lang="ru-RU" dirty="0"/>
              <a:t>.</a:t>
            </a:r>
          </a:p>
          <a:p>
            <a:pPr algn="ctr"/>
            <a:endParaRPr lang="ru-RU" dirty="0"/>
          </a:p>
          <a:p>
            <a:r>
              <a:rPr lang="ru-RU" dirty="0"/>
              <a:t>ISO 3166 — международный стандарт ISO, определяющий кодовые обозначения государств и зависимых территорий, а также основных административных образований внутри государств.</a:t>
            </a:r>
          </a:p>
          <a:p>
            <a:pPr algn="just"/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73016"/>
            <a:ext cx="5357812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Стандарт состоит </a:t>
            </a:r>
            <a:r>
              <a:rPr lang="ru-RU" dirty="0"/>
              <a:t>из следующих частей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r>
              <a:rPr lang="ru-RU" dirty="0"/>
              <a:t>ISO 3166-1 — коды государств и зависимых территорий </a:t>
            </a:r>
          </a:p>
          <a:p>
            <a:pPr algn="just"/>
            <a:r>
              <a:rPr lang="ru-RU" dirty="0" smtClean="0">
                <a:solidFill>
                  <a:srgbClr val="FFC000"/>
                </a:solidFill>
              </a:rPr>
              <a:t>ISO </a:t>
            </a:r>
            <a:r>
              <a:rPr lang="ru-RU" dirty="0">
                <a:solidFill>
                  <a:srgbClr val="FFC000"/>
                </a:solidFill>
              </a:rPr>
              <a:t>3166-1 alpha-2 — </a:t>
            </a:r>
            <a:r>
              <a:rPr lang="ru-RU" dirty="0" err="1">
                <a:solidFill>
                  <a:srgbClr val="FFC000"/>
                </a:solidFill>
              </a:rPr>
              <a:t>двубуквенные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/>
              <a:t>ISO </a:t>
            </a:r>
            <a:r>
              <a:rPr lang="ru-RU" dirty="0"/>
              <a:t>3166-1 alpha-3 — трёхбуквенные</a:t>
            </a:r>
          </a:p>
          <a:p>
            <a:r>
              <a:rPr lang="ru-RU" dirty="0" smtClean="0"/>
              <a:t>ISO </a:t>
            </a:r>
            <a:r>
              <a:rPr lang="ru-RU" dirty="0"/>
              <a:t>3166-1 </a:t>
            </a:r>
            <a:r>
              <a:rPr lang="ru-RU" dirty="0" err="1"/>
              <a:t>numeric</a:t>
            </a:r>
            <a:r>
              <a:rPr lang="ru-RU" dirty="0"/>
              <a:t> — цифровые</a:t>
            </a:r>
          </a:p>
          <a:p>
            <a:r>
              <a:rPr lang="ru-RU" dirty="0" smtClean="0"/>
              <a:t>ISO </a:t>
            </a:r>
            <a:r>
              <a:rPr lang="ru-RU" dirty="0"/>
              <a:t>3166-2 — коды административных образований внутри государств (области, штаты, провинции и т. п.)</a:t>
            </a:r>
          </a:p>
          <a:p>
            <a:r>
              <a:rPr lang="ru-RU" dirty="0" smtClean="0"/>
              <a:t>ISO </a:t>
            </a:r>
            <a:r>
              <a:rPr lang="ru-RU" dirty="0"/>
              <a:t>3166-3 — коды уже несуществующих государств (объединение, разделение, смена названия и т. п.)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1438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Locale </a:t>
            </a:r>
            <a:r>
              <a:rPr lang="en-US" dirty="0"/>
              <a:t>by default</a:t>
            </a:r>
            <a:endParaRPr lang="ru-RU" u="sng" dirty="0"/>
          </a:p>
          <a:p>
            <a:endParaRPr lang="en-US" dirty="0"/>
          </a:p>
          <a:p>
            <a:r>
              <a:rPr lang="ru-RU" dirty="0"/>
              <a:t>Текущий вариант региональных настроек можно получить с помощью метода </a:t>
            </a:r>
            <a:r>
              <a:rPr lang="en-US" dirty="0" err="1"/>
              <a:t>getDefault</a:t>
            </a:r>
            <a:r>
              <a:rPr lang="ru-RU" dirty="0"/>
              <a:t>. Эти настройки определяет ОС в которой запущена </a:t>
            </a:r>
            <a:r>
              <a:rPr lang="en-US" dirty="0"/>
              <a:t>JVM.</a:t>
            </a:r>
            <a:endParaRPr lang="ru-RU" dirty="0"/>
          </a:p>
          <a:p>
            <a:endParaRPr lang="ru-RU" dirty="0"/>
          </a:p>
          <a:p>
            <a:r>
              <a:rPr lang="en-US" dirty="0"/>
              <a:t>Locale </a:t>
            </a:r>
            <a:r>
              <a:rPr lang="en-US" dirty="0" err="1"/>
              <a:t>locale</a:t>
            </a:r>
            <a:r>
              <a:rPr lang="en-US" dirty="0"/>
              <a:t> = </a:t>
            </a:r>
            <a:r>
              <a:rPr lang="en-US" dirty="0" err="1"/>
              <a:t>Locale.getDefault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Пакеты </a:t>
            </a:r>
            <a:r>
              <a:rPr lang="ru-RU" dirty="0"/>
              <a:t>ресурсов</a:t>
            </a:r>
          </a:p>
          <a:p>
            <a:pPr algn="ctr"/>
            <a:endParaRPr lang="ru-RU" b="1" dirty="0"/>
          </a:p>
          <a:p>
            <a:r>
              <a:rPr lang="ru-RU" dirty="0"/>
              <a:t>Для локализации приложений создаются так называемые пакеты ресурсов (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 smtClean="0"/>
              <a:t>bundle</a:t>
            </a:r>
            <a:r>
              <a:rPr lang="en-US" dirty="0" smtClean="0"/>
              <a:t>s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Каждый пакет представляет собой </a:t>
            </a:r>
            <a:r>
              <a:rPr lang="ru-RU" dirty="0">
                <a:solidFill>
                  <a:srgbClr val="FF0000"/>
                </a:solidFill>
              </a:rPr>
              <a:t>файл свойств или класс</a:t>
            </a:r>
            <a:r>
              <a:rPr lang="ru-RU" dirty="0"/>
              <a:t>, который описывает элементы, специфические для конкретного регионального стандарта (например, сообщения, надписи и т.д</a:t>
            </a:r>
            <a:r>
              <a:rPr lang="ru-RU" dirty="0" smtClean="0"/>
              <a:t>.).</a:t>
            </a:r>
          </a:p>
          <a:p>
            <a:endParaRPr lang="ru-RU" dirty="0" smtClean="0"/>
          </a:p>
          <a:p>
            <a:r>
              <a:rPr lang="ru-RU" dirty="0" smtClean="0"/>
              <a:t>Файл свойств имеет расширение </a:t>
            </a:r>
            <a:r>
              <a:rPr lang="en-US" dirty="0" smtClean="0">
                <a:solidFill>
                  <a:srgbClr val="FFC000"/>
                </a:solidFill>
              </a:rPr>
              <a:t>.properties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Имена </a:t>
            </a:r>
            <a:r>
              <a:rPr lang="ru-RU" dirty="0"/>
              <a:t>пакетов ресурсов</a:t>
            </a:r>
          </a:p>
          <a:p>
            <a:pPr algn="ctr"/>
            <a:endParaRPr lang="ru-RU" b="1" dirty="0"/>
          </a:p>
          <a:p>
            <a:r>
              <a:rPr lang="ru-RU" dirty="0" smtClean="0"/>
              <a:t>Для языка, страны и варианта: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ИМЯ-ПАКЕТА-РЕСУРСОВ</a:t>
            </a:r>
            <a:r>
              <a:rPr lang="ru-RU" dirty="0" smtClean="0">
                <a:solidFill>
                  <a:srgbClr val="FFC000"/>
                </a:solidFill>
              </a:rPr>
              <a:t>_ЯЗЫК</a:t>
            </a:r>
            <a:r>
              <a:rPr lang="ru-RU" dirty="0" smtClean="0">
                <a:solidFill>
                  <a:srgbClr val="FFFF00"/>
                </a:solidFill>
              </a:rPr>
              <a:t>_СТРАНА</a:t>
            </a:r>
            <a:r>
              <a:rPr lang="ru-RU" dirty="0" smtClean="0">
                <a:solidFill>
                  <a:srgbClr val="C00000"/>
                </a:solidFill>
              </a:rPr>
              <a:t>_ВАРИАНТ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Для языка и страны: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ИМЯ-ПАКЕТА-РЕСУРСОВ</a:t>
            </a:r>
            <a:r>
              <a:rPr lang="ru-RU" dirty="0" smtClean="0">
                <a:solidFill>
                  <a:srgbClr val="FFC000"/>
                </a:solidFill>
              </a:rPr>
              <a:t>_ЯЗЫК</a:t>
            </a:r>
            <a:r>
              <a:rPr lang="ru-RU" dirty="0" smtClean="0">
                <a:solidFill>
                  <a:srgbClr val="FFFF00"/>
                </a:solidFill>
              </a:rPr>
              <a:t>_СТРАНА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Для языка: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ИМЯ-ПАКЕТА-РЕСУРСОВ</a:t>
            </a:r>
            <a:r>
              <a:rPr lang="ru-RU" dirty="0" smtClean="0">
                <a:solidFill>
                  <a:srgbClr val="FFC000"/>
                </a:solidFill>
              </a:rPr>
              <a:t>_ЯЗЫК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/>
              <a:t>Без указания языка, страны и варианта </a:t>
            </a:r>
            <a:endParaRPr lang="en-US" dirty="0" smtClean="0"/>
          </a:p>
          <a:p>
            <a:r>
              <a:rPr lang="ru-RU" dirty="0" smtClean="0"/>
              <a:t>(в нем ресурсы, применяемые по умолчанию):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ИМЯ-ПАКЕТА-РЕСУРСОВ</a:t>
            </a:r>
          </a:p>
          <a:p>
            <a:endParaRPr lang="ru-RU" dirty="0" smtClean="0">
              <a:solidFill>
                <a:srgbClr val="92D05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Загрузка пакета ресурсов</a:t>
            </a:r>
            <a:endParaRPr lang="ru-RU" dirty="0"/>
          </a:p>
          <a:p>
            <a:pPr algn="ctr"/>
            <a:endParaRPr lang="ru-RU" b="1" dirty="0"/>
          </a:p>
          <a:p>
            <a:r>
              <a:rPr lang="ru-RU" dirty="0"/>
              <a:t>Для загрузки пакета ресурсов используется метод </a:t>
            </a:r>
            <a:r>
              <a:rPr lang="en-US" dirty="0" err="1"/>
              <a:t>getBundle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ResourceBundle</a:t>
            </a:r>
            <a:r>
              <a:rPr lang="en-US" dirty="0"/>
              <a:t> bundle = </a:t>
            </a:r>
            <a:r>
              <a:rPr lang="ru-RU" dirty="0"/>
              <a:t>	</a:t>
            </a:r>
            <a:r>
              <a:rPr lang="en-US" dirty="0" err="1"/>
              <a:t>ResourceBundle.getBundle</a:t>
            </a:r>
            <a:r>
              <a:rPr lang="en-US" dirty="0"/>
              <a:t>("</a:t>
            </a:r>
            <a:r>
              <a:rPr lang="en-US" dirty="0" err="1"/>
              <a:t>MyResources</a:t>
            </a:r>
            <a:r>
              <a:rPr lang="en-US" dirty="0"/>
              <a:t>",</a:t>
            </a:r>
            <a:r>
              <a:rPr lang="ru-RU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locale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ru-RU" dirty="0"/>
              <a:t>Поиск конкретной строки из пакета ресурсов выполняется следующим образом </a:t>
            </a:r>
            <a:r>
              <a:rPr lang="ru-RU" dirty="0" smtClean="0"/>
              <a:t>(значение по ключу): </a:t>
            </a:r>
            <a:endParaRPr lang="ru-RU" dirty="0"/>
          </a:p>
          <a:p>
            <a:r>
              <a:rPr lang="ru-RU" dirty="0"/>
              <a:t> </a:t>
            </a:r>
          </a:p>
          <a:p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en-US" dirty="0"/>
              <a:t>value1</a:t>
            </a:r>
            <a:r>
              <a:rPr lang="ru-RU" dirty="0"/>
              <a:t> = </a:t>
            </a:r>
            <a:r>
              <a:rPr lang="ru-RU" dirty="0" err="1"/>
              <a:t>bundle.getString</a:t>
            </a:r>
            <a:r>
              <a:rPr lang="ru-RU" dirty="0"/>
              <a:t> ("</a:t>
            </a:r>
            <a:r>
              <a:rPr lang="en-US" dirty="0"/>
              <a:t>key1</a:t>
            </a:r>
            <a:r>
              <a:rPr lang="ru-RU" dirty="0"/>
              <a:t>");</a:t>
            </a:r>
            <a:endParaRPr lang="en-US" dirty="0"/>
          </a:p>
          <a:p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en-US" dirty="0"/>
              <a:t>value2</a:t>
            </a:r>
            <a:r>
              <a:rPr lang="ru-RU" dirty="0"/>
              <a:t> = </a:t>
            </a:r>
            <a:r>
              <a:rPr lang="ru-RU" dirty="0" err="1"/>
              <a:t>bundle.getString</a:t>
            </a:r>
            <a:r>
              <a:rPr lang="ru-RU" dirty="0"/>
              <a:t> ("</a:t>
            </a:r>
            <a:r>
              <a:rPr lang="en-US" dirty="0"/>
              <a:t>key2</a:t>
            </a:r>
            <a:r>
              <a:rPr lang="ru-RU" dirty="0"/>
              <a:t>");</a:t>
            </a:r>
          </a:p>
          <a:p>
            <a:r>
              <a:rPr lang="en-US" dirty="0"/>
              <a:t>…</a:t>
            </a:r>
            <a:endParaRPr lang="ru-RU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не указать </a:t>
            </a:r>
            <a:r>
              <a:rPr lang="en-US" dirty="0" smtClean="0"/>
              <a:t>locale</a:t>
            </a:r>
            <a:r>
              <a:rPr lang="ru-RU" dirty="0" smtClean="0"/>
              <a:t>, то будет использована </a:t>
            </a:r>
            <a:r>
              <a:rPr lang="ru-RU" dirty="0" err="1" smtClean="0"/>
              <a:t>локаль</a:t>
            </a:r>
            <a:r>
              <a:rPr lang="ru-RU" dirty="0" smtClean="0"/>
              <a:t> по умолчанию (ее определяет </a:t>
            </a:r>
            <a:r>
              <a:rPr lang="en-US" dirty="0" smtClean="0"/>
              <a:t>JVM </a:t>
            </a:r>
            <a:r>
              <a:rPr lang="ru-RU" dirty="0" smtClean="0"/>
              <a:t>по операционной системе)</a:t>
            </a:r>
          </a:p>
          <a:p>
            <a:endParaRPr lang="en-US" dirty="0"/>
          </a:p>
          <a:p>
            <a:r>
              <a:rPr lang="en-US" dirty="0" err="1"/>
              <a:t>ResourceBundle</a:t>
            </a:r>
            <a:r>
              <a:rPr lang="en-US" dirty="0"/>
              <a:t> bundle = </a:t>
            </a:r>
            <a:r>
              <a:rPr lang="ru-RU" dirty="0"/>
              <a:t>	</a:t>
            </a:r>
            <a:r>
              <a:rPr lang="en-US" dirty="0" err="1"/>
              <a:t>ResourceBundle.getBundle</a:t>
            </a:r>
            <a:r>
              <a:rPr lang="en-US" dirty="0"/>
              <a:t>("</a:t>
            </a:r>
            <a:r>
              <a:rPr lang="en-US" dirty="0" err="1"/>
              <a:t>MyResources</a:t>
            </a:r>
            <a:r>
              <a:rPr lang="en-US" dirty="0" smtClean="0"/>
              <a:t>");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Алгоритм загрузки пакета ресурса</a:t>
            </a:r>
          </a:p>
          <a:p>
            <a:pPr algn="ctr"/>
            <a:endParaRPr lang="ru-RU" dirty="0" smtClean="0"/>
          </a:p>
          <a:p>
            <a:pPr algn="just"/>
            <a:r>
              <a:rPr lang="ru-RU" dirty="0" smtClean="0"/>
              <a:t>Если:</a:t>
            </a:r>
          </a:p>
          <a:p>
            <a:pPr algn="just"/>
            <a:r>
              <a:rPr lang="ru-RU" dirty="0" smtClean="0"/>
              <a:t>1) пакет ресурсов загружается с указанием </a:t>
            </a:r>
            <a:r>
              <a:rPr lang="ru-RU" dirty="0" err="1" smtClean="0"/>
              <a:t>локали</a:t>
            </a:r>
            <a:r>
              <a:rPr lang="ru-RU" dirty="0" smtClean="0"/>
              <a:t>:</a:t>
            </a:r>
          </a:p>
          <a:p>
            <a:pPr algn="ctr"/>
            <a:r>
              <a:rPr lang="en-US" dirty="0" err="1" smtClean="0"/>
              <a:t>ResourceBundle</a:t>
            </a:r>
            <a:r>
              <a:rPr lang="en-US" dirty="0" smtClean="0"/>
              <a:t> bundle =</a:t>
            </a:r>
            <a:endParaRPr lang="ru-RU" dirty="0" smtClean="0"/>
          </a:p>
          <a:p>
            <a:pPr algn="just"/>
            <a:r>
              <a:rPr lang="ru-RU" dirty="0" smtClean="0"/>
              <a:t>	</a:t>
            </a:r>
            <a:r>
              <a:rPr lang="en-US" dirty="0" err="1" smtClean="0"/>
              <a:t>ResourceBundle.getBundle</a:t>
            </a:r>
            <a:r>
              <a:rPr lang="en-US" dirty="0" smtClean="0"/>
              <a:t>("</a:t>
            </a:r>
            <a:r>
              <a:rPr lang="en-US" dirty="0" err="1" smtClean="0"/>
              <a:t>bundleName</a:t>
            </a:r>
            <a:r>
              <a:rPr lang="en-US" dirty="0" smtClean="0"/>
              <a:t>", locale);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en-US" dirty="0" smtClean="0"/>
              <a:t>2)</a:t>
            </a:r>
            <a:r>
              <a:rPr lang="ru-RU" dirty="0" smtClean="0"/>
              <a:t> </a:t>
            </a:r>
            <a:r>
              <a:rPr lang="ru-RU" dirty="0" err="1" smtClean="0"/>
              <a:t>локаль</a:t>
            </a:r>
            <a:r>
              <a:rPr lang="ru-RU" dirty="0" smtClean="0"/>
              <a:t> </a:t>
            </a:r>
            <a:r>
              <a:rPr lang="en-US" dirty="0" smtClean="0"/>
              <a:t>locale </a:t>
            </a:r>
            <a:r>
              <a:rPr lang="ru-RU" dirty="0" smtClean="0"/>
              <a:t>была определена так:</a:t>
            </a:r>
          </a:p>
          <a:p>
            <a:pPr algn="just"/>
            <a:r>
              <a:rPr lang="en-US" dirty="0" smtClean="0"/>
              <a:t>	Locale </a:t>
            </a:r>
            <a:r>
              <a:rPr lang="en-US" dirty="0" err="1" smtClean="0"/>
              <a:t>locale</a:t>
            </a:r>
            <a:r>
              <a:rPr lang="en-US" dirty="0" smtClean="0"/>
              <a:t> = new Locale("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");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 - </a:t>
            </a:r>
            <a:r>
              <a:rPr lang="ru-RU" dirty="0" smtClean="0"/>
              <a:t>код языка,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</a:t>
            </a:r>
            <a:r>
              <a:rPr lang="ru-RU" dirty="0" smtClean="0"/>
              <a:t>- код страны, 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 - </a:t>
            </a:r>
            <a:r>
              <a:rPr lang="ru-RU" dirty="0" smtClean="0"/>
              <a:t>вариант языка;</a:t>
            </a:r>
          </a:p>
          <a:p>
            <a:pPr algn="just"/>
            <a:endParaRPr lang="ru-RU" dirty="0" smtClean="0"/>
          </a:p>
          <a:p>
            <a:r>
              <a:rPr lang="en-US" dirty="0" smtClean="0"/>
              <a:t>3) </a:t>
            </a:r>
            <a:r>
              <a:rPr lang="ru-RU" dirty="0" err="1" smtClean="0"/>
              <a:t>Локаль</a:t>
            </a:r>
            <a:r>
              <a:rPr lang="ru-RU" dirty="0" smtClean="0"/>
              <a:t> по умолчанию определена с использованием кода языка </a:t>
            </a:r>
            <a:r>
              <a:rPr lang="en-US" dirty="0" smtClean="0">
                <a:solidFill>
                  <a:srgbClr val="FFC000"/>
                </a:solidFill>
              </a:rPr>
              <a:t>DL</a:t>
            </a:r>
            <a:r>
              <a:rPr lang="en-US" dirty="0" smtClean="0"/>
              <a:t>; </a:t>
            </a:r>
            <a:r>
              <a:rPr lang="ru-RU" dirty="0" smtClean="0"/>
              <a:t>кода страны </a:t>
            </a:r>
            <a:r>
              <a:rPr lang="en-US" dirty="0" smtClean="0">
                <a:solidFill>
                  <a:srgbClr val="FFFF00"/>
                </a:solidFill>
              </a:rPr>
              <a:t>DC</a:t>
            </a:r>
            <a:r>
              <a:rPr lang="en-US" dirty="0" smtClean="0"/>
              <a:t> </a:t>
            </a:r>
            <a:r>
              <a:rPr lang="ru-RU" dirty="0" smtClean="0"/>
              <a:t>и варианта языка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DV</a:t>
            </a:r>
            <a:endParaRPr lang="ru-RU" dirty="0" smtClean="0"/>
          </a:p>
          <a:p>
            <a:pPr algn="just"/>
            <a:r>
              <a:rPr lang="ru-RU" dirty="0" smtClean="0"/>
              <a:t>(эту </a:t>
            </a:r>
            <a:r>
              <a:rPr lang="ru-RU" dirty="0" err="1" smtClean="0"/>
              <a:t>локаль</a:t>
            </a:r>
            <a:r>
              <a:rPr lang="ru-RU" dirty="0" smtClean="0"/>
              <a:t> создает сама </a:t>
            </a:r>
            <a:r>
              <a:rPr lang="en-US" dirty="0" smtClean="0"/>
              <a:t>JVM)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dirty="0" smtClean="0"/>
          </a:p>
          <a:p>
            <a:r>
              <a:rPr lang="ru-RU" dirty="0" smtClean="0"/>
              <a:t>То при вызове метода </a:t>
            </a:r>
            <a:r>
              <a:rPr lang="en-US" dirty="0" err="1" smtClean="0"/>
              <a:t>getBundle</a:t>
            </a:r>
            <a:r>
              <a:rPr lang="en-US" dirty="0" smtClean="0"/>
              <a:t> </a:t>
            </a:r>
            <a:r>
              <a:rPr lang="ru-RU" dirty="0" smtClean="0"/>
              <a:t>искомый пакет ресурсов будет загружен из первого существующего файла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ru-RU" i="1" dirty="0" smtClean="0">
                <a:solidFill>
                  <a:srgbClr val="CC00CC"/>
                </a:solidFill>
              </a:rPr>
              <a:t>для загрузки пакетов ресурсов из классов - аналогично, при этом загрузка класса имеет приоритет над загрузкой файла свойств</a:t>
            </a:r>
            <a:r>
              <a:rPr lang="ru-RU" dirty="0" smtClean="0"/>
              <a:t>):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L_</a:t>
            </a:r>
            <a:r>
              <a:rPr lang="en-US" dirty="0" err="1" smtClean="0">
                <a:solidFill>
                  <a:srgbClr val="FFFF00"/>
                </a:solidFill>
              </a:rPr>
              <a:t>C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dirty="0" err="1" smtClean="0"/>
              <a:t>.properties</a:t>
            </a:r>
            <a:endParaRPr lang="en-US" dirty="0" smtClean="0"/>
          </a:p>
          <a:p>
            <a:pPr algn="just"/>
            <a:r>
              <a:rPr lang="en-US" dirty="0" smtClean="0"/>
              <a:t>2)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L_</a:t>
            </a:r>
            <a:r>
              <a:rPr lang="en-US" dirty="0" err="1" smtClean="0">
                <a:solidFill>
                  <a:srgbClr val="FFFF00"/>
                </a:solidFill>
              </a:rPr>
              <a:t>C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r>
              <a:rPr lang="en-US" dirty="0" smtClean="0"/>
              <a:t>3)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r>
              <a:rPr lang="en-US" dirty="0" smtClean="0"/>
              <a:t>4)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DL_</a:t>
            </a:r>
            <a:r>
              <a:rPr lang="en-US" dirty="0" err="1" smtClean="0">
                <a:solidFill>
                  <a:srgbClr val="FFFF00"/>
                </a:solidFill>
              </a:rPr>
              <a:t>DC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C00000"/>
                </a:solidFill>
              </a:rPr>
              <a:t>DV</a:t>
            </a:r>
            <a:r>
              <a:rPr lang="en-US" dirty="0" err="1" smtClean="0"/>
              <a:t>.properties</a:t>
            </a:r>
            <a:endParaRPr lang="en-US" dirty="0" smtClean="0"/>
          </a:p>
          <a:p>
            <a:pPr algn="just"/>
            <a:r>
              <a:rPr lang="en-US" dirty="0" smtClean="0"/>
              <a:t>5)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DL_</a:t>
            </a:r>
            <a:r>
              <a:rPr lang="en-US" dirty="0" err="1" smtClean="0">
                <a:solidFill>
                  <a:srgbClr val="FFFF00"/>
                </a:solidFill>
              </a:rPr>
              <a:t>DC</a:t>
            </a:r>
            <a:r>
              <a:rPr lang="en-US" dirty="0" err="1" smtClean="0"/>
              <a:t>.properties</a:t>
            </a:r>
            <a:endParaRPr lang="en-US" dirty="0" smtClean="0"/>
          </a:p>
          <a:p>
            <a:pPr algn="just"/>
            <a:r>
              <a:rPr lang="en-US" dirty="0" smtClean="0"/>
              <a:t>6)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DL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r>
              <a:rPr lang="en-US" dirty="0" smtClean="0"/>
              <a:t>7) </a:t>
            </a:r>
            <a:r>
              <a:rPr lang="en-US" dirty="0" err="1" smtClean="0"/>
              <a:t>bundleName.properties</a:t>
            </a:r>
            <a:endParaRPr lang="ru-RU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Алгоритм поиска ресурса по ключу</a:t>
            </a:r>
          </a:p>
          <a:p>
            <a:pPr algn="ctr"/>
            <a:endParaRPr lang="ru-RU" dirty="0" smtClean="0"/>
          </a:p>
          <a:p>
            <a:r>
              <a:rPr lang="ru-RU" dirty="0" smtClean="0"/>
              <a:t>Для загруженного пакета ресурсов формируется цепочка его предков (</a:t>
            </a:r>
            <a:r>
              <a:rPr lang="en-US" dirty="0" smtClean="0"/>
              <a:t>parents) </a:t>
            </a:r>
            <a:r>
              <a:rPr lang="ru-RU" dirty="0" smtClean="0"/>
              <a:t>путем последовательного отбрасывания элементов суффикса в имени пакета.</a:t>
            </a:r>
          </a:p>
          <a:p>
            <a:pPr algn="just"/>
            <a:endParaRPr lang="ru-RU" dirty="0" smtClean="0"/>
          </a:p>
          <a:p>
            <a:r>
              <a:rPr lang="ru-RU" dirty="0" smtClean="0"/>
              <a:t>Далее происходит поиск ресурса по ключу начиная с загруженного пакета ресурсов и последовательно во всех его предках, пока не будет найден заданный ключ.</a:t>
            </a:r>
          </a:p>
          <a:p>
            <a:pPr algn="just"/>
            <a:endParaRPr lang="ru-RU" dirty="0" smtClean="0"/>
          </a:p>
          <a:p>
            <a:r>
              <a:rPr lang="ru-RU" dirty="0" smtClean="0"/>
              <a:t>В случае, если во всей цепочке пакетов ресурсов ключ отсутствует, будет выброшено исключение:</a:t>
            </a:r>
            <a:r>
              <a:rPr lang="ru-RU" dirty="0" smtClean="0">
                <a:solidFill>
                  <a:srgbClr val="FF0000"/>
                </a:solidFill>
              </a:rPr>
              <a:t>	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MissingResourceException</a:t>
            </a:r>
            <a:r>
              <a:rPr lang="ru-RU" dirty="0" smtClean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cs typeface="Times New Roman" pitchFamily="18" charset="0"/>
              </a:rPr>
              <a:t>Интернационализация</a:t>
            </a:r>
          </a:p>
          <a:p>
            <a:pPr algn="ctr"/>
            <a:r>
              <a:rPr lang="en-US" dirty="0" smtClean="0">
                <a:cs typeface="Times New Roman" pitchFamily="18" charset="0"/>
              </a:rPr>
              <a:t>i18n = </a:t>
            </a:r>
            <a:r>
              <a:rPr lang="en-US" dirty="0" err="1" smtClean="0">
                <a:cs typeface="Times New Roman" pitchFamily="18" charset="0"/>
              </a:rPr>
              <a:t>i</a:t>
            </a:r>
            <a:r>
              <a:rPr lang="ru-RU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nternationalizatio</a:t>
            </a:r>
            <a:r>
              <a:rPr lang="ru-RU" dirty="0" smtClean="0">
                <a:cs typeface="Times New Roman" pitchFamily="18" charset="0"/>
              </a:rPr>
              <a:t>)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 smtClean="0">
              <a:solidFill>
                <a:srgbClr val="FFC000"/>
              </a:solidFill>
              <a:cs typeface="Times New Roman" pitchFamily="18" charset="0"/>
            </a:endParaRPr>
          </a:p>
          <a:p>
            <a:pPr algn="just"/>
            <a:endParaRPr lang="ru-RU" dirty="0">
              <a:cs typeface="Times New Roman" pitchFamily="18" charset="0"/>
            </a:endParaRPr>
          </a:p>
          <a:p>
            <a:r>
              <a:rPr lang="ru-RU" dirty="0">
                <a:cs typeface="Times New Roman" pitchFamily="18" charset="0"/>
              </a:rPr>
              <a:t>Поддержка вывода </a:t>
            </a:r>
            <a:r>
              <a:rPr lang="ru-RU" dirty="0" smtClean="0">
                <a:cs typeface="Times New Roman" pitchFamily="18" charset="0"/>
              </a:rPr>
              <a:t>значений параметров в виде, который принят в той или иной стране.</a:t>
            </a: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Параметры:</a:t>
            </a:r>
          </a:p>
          <a:p>
            <a:r>
              <a:rPr lang="ru-RU" dirty="0" smtClean="0">
                <a:cs typeface="Times New Roman" pitchFamily="18" charset="0"/>
              </a:rPr>
              <a:t>- денежные единицы;</a:t>
            </a:r>
          </a:p>
          <a:p>
            <a:r>
              <a:rPr lang="ru-RU" dirty="0" smtClean="0">
                <a:cs typeface="Times New Roman" pitchFamily="18" charset="0"/>
              </a:rPr>
              <a:t>- время, даты, часовой пояс;</a:t>
            </a:r>
          </a:p>
          <a:p>
            <a:r>
              <a:rPr lang="ru-RU" dirty="0" smtClean="0">
                <a:cs typeface="Times New Roman" pitchFamily="18" charset="0"/>
              </a:rPr>
              <a:t>- единицы мер;</a:t>
            </a:r>
          </a:p>
          <a:p>
            <a:r>
              <a:rPr lang="ru-RU" dirty="0" smtClean="0">
                <a:cs typeface="Times New Roman" pitchFamily="18" charset="0"/>
              </a:rPr>
              <a:t>- телефонные номера;</a:t>
            </a:r>
          </a:p>
          <a:p>
            <a:r>
              <a:rPr lang="ru-RU" dirty="0" smtClean="0">
                <a:cs typeface="Times New Roman" pitchFamily="18" charset="0"/>
              </a:rPr>
              <a:t>- заголовки;</a:t>
            </a:r>
          </a:p>
          <a:p>
            <a:r>
              <a:rPr lang="ru-RU" dirty="0" smtClean="0">
                <a:cs typeface="Times New Roman" pitchFamily="18" charset="0"/>
              </a:rPr>
              <a:t>- почтовые адреса и индексы.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Пример.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Если загружен пакет ресурсов</a:t>
            </a:r>
          </a:p>
          <a:p>
            <a:pPr algn="just"/>
            <a:r>
              <a:rPr lang="ru-RU" dirty="0" smtClean="0"/>
              <a:t>	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L_</a:t>
            </a:r>
            <a:r>
              <a:rPr lang="en-US" dirty="0" err="1" smtClean="0">
                <a:solidFill>
                  <a:srgbClr val="FFFF00"/>
                </a:solidFill>
              </a:rPr>
              <a:t>C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 - </a:t>
            </a:r>
            <a:r>
              <a:rPr lang="ru-RU" dirty="0" smtClean="0"/>
              <a:t>код языка,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</a:t>
            </a:r>
            <a:r>
              <a:rPr lang="ru-RU" dirty="0" smtClean="0"/>
              <a:t>- код страны, 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 - </a:t>
            </a:r>
            <a:r>
              <a:rPr lang="ru-RU" dirty="0" smtClean="0"/>
              <a:t>вариант языка.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То цепочка имеет следующий вид:</a:t>
            </a:r>
          </a:p>
          <a:p>
            <a:pPr algn="just"/>
            <a:r>
              <a:rPr lang="ru-RU" dirty="0" smtClean="0"/>
              <a:t>1)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L_</a:t>
            </a:r>
            <a:r>
              <a:rPr lang="en-US" dirty="0" err="1" smtClean="0">
                <a:solidFill>
                  <a:srgbClr val="FFFF00"/>
                </a:solidFill>
              </a:rPr>
              <a:t>C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r>
              <a:rPr lang="ru-RU" dirty="0" smtClean="0"/>
              <a:t>2)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L_</a:t>
            </a:r>
            <a:r>
              <a:rPr lang="en-US" dirty="0" err="1" smtClean="0">
                <a:solidFill>
                  <a:srgbClr val="FFFF00"/>
                </a:solidFill>
              </a:rPr>
              <a:t>C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r>
              <a:rPr lang="ru-RU" dirty="0" smtClean="0"/>
              <a:t>3) </a:t>
            </a:r>
            <a:r>
              <a:rPr lang="en-US" dirty="0" err="1" smtClean="0"/>
              <a:t>bundleName_</a:t>
            </a:r>
            <a:r>
              <a:rPr lang="en-US" dirty="0" err="1" smtClean="0">
                <a:solidFill>
                  <a:srgbClr val="FFC000"/>
                </a:solidFill>
              </a:rPr>
              <a:t>L</a:t>
            </a:r>
            <a:r>
              <a:rPr lang="en-US" dirty="0" err="1" smtClean="0"/>
              <a:t>.properties</a:t>
            </a:r>
            <a:endParaRPr lang="ru-RU" dirty="0" smtClean="0"/>
          </a:p>
          <a:p>
            <a:pPr algn="just"/>
            <a:r>
              <a:rPr lang="ru-RU" dirty="0" smtClean="0"/>
              <a:t>4) </a:t>
            </a:r>
            <a:r>
              <a:rPr lang="en-US" dirty="0" err="1" smtClean="0"/>
              <a:t>bundleName.properties</a:t>
            </a:r>
            <a:endParaRPr lang="ru-RU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Файлы </a:t>
            </a:r>
            <a:r>
              <a:rPr lang="ru-RU" dirty="0"/>
              <a:t>свойств</a:t>
            </a:r>
          </a:p>
          <a:p>
            <a:pPr algn="ctr"/>
            <a:endParaRPr lang="ru-RU" b="1" dirty="0"/>
          </a:p>
          <a:p>
            <a:r>
              <a:rPr lang="ru-RU" dirty="0"/>
              <a:t>Для локализации интерфейса приложения, а именно строк, </a:t>
            </a:r>
            <a:r>
              <a:rPr lang="ru-RU" dirty="0" smtClean="0"/>
              <a:t>обычно все строки, которые нужно локализовать, помещают в </a:t>
            </a:r>
            <a:r>
              <a:rPr lang="ru-RU" dirty="0"/>
              <a:t>соответствующие файлы свойств, например </a:t>
            </a:r>
          </a:p>
          <a:p>
            <a:r>
              <a:rPr lang="en-US" dirty="0" smtClean="0"/>
              <a:t>Task4_ua_UA</a:t>
            </a:r>
            <a:r>
              <a:rPr lang="ru-RU" dirty="0"/>
              <a:t>.</a:t>
            </a:r>
            <a:r>
              <a:rPr lang="ru-RU" dirty="0" err="1"/>
              <a:t>properties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Task4_ua_UA</a:t>
            </a:r>
            <a:r>
              <a:rPr lang="ru-RU" dirty="0" smtClean="0"/>
              <a:t>.</a:t>
            </a:r>
            <a:r>
              <a:rPr lang="ru-RU" dirty="0" err="1" smtClean="0"/>
              <a:t>properties</a:t>
            </a:r>
            <a:r>
              <a:rPr lang="ru-RU" dirty="0" smtClean="0"/>
              <a:t>.</a:t>
            </a:r>
          </a:p>
          <a:p>
            <a:r>
              <a:rPr lang="en-US" dirty="0" smtClean="0"/>
              <a:t>Task4_en_US</a:t>
            </a:r>
            <a:r>
              <a:rPr lang="ru-RU" dirty="0"/>
              <a:t>.</a:t>
            </a:r>
            <a:r>
              <a:rPr lang="ru-RU" dirty="0" err="1"/>
              <a:t>properties</a:t>
            </a:r>
            <a:endParaRPr lang="en-US" dirty="0"/>
          </a:p>
          <a:p>
            <a:endParaRPr lang="en-US" dirty="0"/>
          </a:p>
          <a:p>
            <a:r>
              <a:rPr lang="ru-RU" dirty="0"/>
              <a:t>Файл свойств - обычный текстовый файл, каждая строка которого содержит ключ и значение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key1=value1</a:t>
            </a:r>
          </a:p>
          <a:p>
            <a:r>
              <a:rPr lang="en-US" dirty="0"/>
              <a:t>key2=value2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Кодировка файлов свойств</a:t>
            </a:r>
            <a:endParaRPr lang="ru-RU" dirty="0"/>
          </a:p>
          <a:p>
            <a:pPr algn="ctr"/>
            <a:endParaRPr lang="ru-RU" b="1" dirty="0"/>
          </a:p>
          <a:p>
            <a:r>
              <a:rPr lang="ru-RU" dirty="0" smtClean="0"/>
              <a:t>Кодировка файлов свойств: </a:t>
            </a:r>
            <a:r>
              <a:rPr lang="en-US" dirty="0" smtClean="0"/>
              <a:t>ISO-8859-1.</a:t>
            </a:r>
          </a:p>
          <a:p>
            <a:r>
              <a:rPr lang="ru-RU" dirty="0" smtClean="0"/>
              <a:t>Это однобайтная кодировка, которая является подмножеством </a:t>
            </a:r>
            <a:r>
              <a:rPr lang="en-US" dirty="0" smtClean="0"/>
              <a:t>Unicode </a:t>
            </a:r>
            <a:r>
              <a:rPr lang="ru-RU" dirty="0" smtClean="0"/>
              <a:t>кодировки (первые 256 символов).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Метод </a:t>
            </a:r>
            <a:r>
              <a:rPr lang="en-US" dirty="0" err="1" smtClean="0"/>
              <a:t>getString</a:t>
            </a:r>
            <a:r>
              <a:rPr lang="en-US" dirty="0" smtClean="0"/>
              <a:t> </a:t>
            </a:r>
            <a:r>
              <a:rPr lang="ru-RU" dirty="0" smtClean="0"/>
              <a:t>класса </a:t>
            </a:r>
            <a:r>
              <a:rPr lang="en-US" dirty="0" err="1" smtClean="0"/>
              <a:t>ResourseBundle</a:t>
            </a:r>
            <a:r>
              <a:rPr lang="ru-RU" dirty="0" smtClean="0"/>
              <a:t> читает файлы свойств используя кодировку </a:t>
            </a:r>
            <a:r>
              <a:rPr lang="en-US" dirty="0" smtClean="0"/>
              <a:t>ISO-8859-1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Для записи символов, которые не представлены этой кодировкой (национальные алфавиты, отличающиеся от английского), следует использовать </a:t>
            </a:r>
            <a:r>
              <a:rPr lang="en-US" dirty="0" smtClean="0"/>
              <a:t>java Unicode escape </a:t>
            </a:r>
            <a:r>
              <a:rPr lang="ru-RU" dirty="0" smtClean="0"/>
              <a:t>последовательности.</a:t>
            </a:r>
            <a:endParaRPr lang="en-US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В стандартный набор поставки </a:t>
            </a:r>
            <a:r>
              <a:rPr lang="en-US" dirty="0" smtClean="0"/>
              <a:t>JDK </a:t>
            </a:r>
            <a:r>
              <a:rPr lang="ru-RU" dirty="0" smtClean="0"/>
              <a:t>(от </a:t>
            </a:r>
            <a:r>
              <a:rPr lang="en-US" dirty="0" smtClean="0"/>
              <a:t>Oracle) </a:t>
            </a:r>
            <a:r>
              <a:rPr lang="ru-RU" dirty="0" smtClean="0"/>
              <a:t>входит утилита </a:t>
            </a:r>
            <a:r>
              <a:rPr lang="en-US" dirty="0" smtClean="0">
                <a:solidFill>
                  <a:srgbClr val="92D050"/>
                </a:solidFill>
              </a:rPr>
              <a:t>native2ascii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/>
              <a:t>предназначенная для упрощения создания файлов свойств на национальных языках.</a:t>
            </a:r>
          </a:p>
          <a:p>
            <a:endParaRPr lang="ru-RU" dirty="0" smtClean="0"/>
          </a:p>
          <a:p>
            <a:r>
              <a:rPr lang="ru-RU" dirty="0" smtClean="0"/>
              <a:t>Примеры использования:</a:t>
            </a:r>
          </a:p>
          <a:p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native2ascii </a:t>
            </a:r>
            <a:r>
              <a:rPr lang="ru-RU" dirty="0" smtClean="0"/>
              <a:t> -</a:t>
            </a:r>
            <a:r>
              <a:rPr lang="en-US" dirty="0" smtClean="0"/>
              <a:t>encoding </a:t>
            </a:r>
            <a:r>
              <a:rPr lang="en-US" dirty="0" smtClean="0">
                <a:solidFill>
                  <a:srgbClr val="92D050"/>
                </a:solidFill>
              </a:rPr>
              <a:t>Cp866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C000"/>
                </a:solidFill>
              </a:rPr>
              <a:t>input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output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в файл </a:t>
            </a:r>
            <a:r>
              <a:rPr lang="en-US" dirty="0" smtClean="0">
                <a:solidFill>
                  <a:srgbClr val="FFFF00"/>
                </a:solidFill>
              </a:rPr>
              <a:t>output</a:t>
            </a:r>
            <a:r>
              <a:rPr lang="ru-RU" dirty="0" smtClean="0"/>
              <a:t> будут записаны строки файла </a:t>
            </a:r>
            <a:r>
              <a:rPr lang="en-US" dirty="0" smtClean="0">
                <a:solidFill>
                  <a:srgbClr val="FFC000"/>
                </a:solidFill>
              </a:rPr>
              <a:t>input</a:t>
            </a:r>
            <a:r>
              <a:rPr lang="en-US" dirty="0" smtClean="0"/>
              <a:t> </a:t>
            </a:r>
            <a:r>
              <a:rPr lang="ru-RU" dirty="0" smtClean="0"/>
              <a:t>в виде </a:t>
            </a:r>
            <a:r>
              <a:rPr lang="ru-RU" dirty="0" err="1" smtClean="0"/>
              <a:t>эскейп</a:t>
            </a:r>
            <a:r>
              <a:rPr lang="ru-RU" dirty="0" smtClean="0"/>
              <a:t> последовательностей; при этом символы исходного файла будут читаться при помощи кодировки </a:t>
            </a:r>
            <a:r>
              <a:rPr lang="en-US" dirty="0" smtClean="0">
                <a:solidFill>
                  <a:srgbClr val="92D050"/>
                </a:solidFill>
              </a:rPr>
              <a:t>Cp866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native2ascii 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input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output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то же что и в предыдущем примере, но вместо </a:t>
            </a:r>
            <a:r>
              <a:rPr lang="en-US" dirty="0" smtClean="0">
                <a:solidFill>
                  <a:srgbClr val="92D050"/>
                </a:solidFill>
              </a:rPr>
              <a:t>Cp866</a:t>
            </a:r>
            <a:r>
              <a:rPr lang="en-US" dirty="0" smtClean="0"/>
              <a:t> </a:t>
            </a:r>
            <a:r>
              <a:rPr lang="ru-RU" dirty="0" smtClean="0"/>
              <a:t>будет использована </a:t>
            </a:r>
            <a:r>
              <a:rPr lang="ru-RU" dirty="0" smtClean="0">
                <a:solidFill>
                  <a:srgbClr val="92D050"/>
                </a:solidFill>
              </a:rPr>
              <a:t>кодировка по умолчанию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Классы</a:t>
            </a:r>
            <a:r>
              <a:rPr lang="ru-RU" dirty="0"/>
              <a:t>, реализующие пакеты ресурсов</a:t>
            </a:r>
          </a:p>
          <a:p>
            <a:pPr algn="ctr"/>
            <a:endParaRPr lang="ru-RU" dirty="0"/>
          </a:p>
          <a:p>
            <a:r>
              <a:rPr lang="ru-RU" dirty="0"/>
              <a:t>Для поддержки ресурсов, не являющихся строками, необходимо определить классы, являющиеся </a:t>
            </a:r>
            <a:r>
              <a:rPr lang="ru-RU" dirty="0">
                <a:solidFill>
                  <a:srgbClr val="FFC000"/>
                </a:solidFill>
              </a:rPr>
              <a:t>подклассами класса </a:t>
            </a:r>
            <a:r>
              <a:rPr lang="ru-RU" dirty="0" err="1">
                <a:solidFill>
                  <a:srgbClr val="FFC000"/>
                </a:solidFill>
              </a:rPr>
              <a:t>ResourceBundle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Выбор имен таких классов осуществляется в соответствии с соглашениями об именовании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загрузки класса используется тот же метод </a:t>
            </a:r>
            <a:r>
              <a:rPr lang="ru-RU" dirty="0" err="1"/>
              <a:t>getBundle</a:t>
            </a:r>
            <a:r>
              <a:rPr lang="ru-RU" dirty="0"/>
              <a:t> (), что и для загрузки свойств.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 два пакета ресурсов, один из которых реализован в виде класса, а другой в виде файла свойств имеют одинаковые имена, то </a:t>
            </a:r>
            <a:r>
              <a:rPr lang="ru-RU" dirty="0">
                <a:solidFill>
                  <a:srgbClr val="FF0000"/>
                </a:solidFill>
              </a:rPr>
              <a:t>при загрузке предпочтение отдается классу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Примеры</a:t>
            </a:r>
            <a:endParaRPr lang="ru-RU" dirty="0"/>
          </a:p>
          <a:p>
            <a:pPr algn="ctr"/>
            <a:endParaRPr lang="ru-RU" dirty="0" smtClean="0"/>
          </a:p>
          <a:p>
            <a:pPr algn="just"/>
            <a:r>
              <a:rPr lang="ru-RU" dirty="0" err="1" smtClean="0"/>
              <a:t>Локаль</a:t>
            </a:r>
            <a:r>
              <a:rPr lang="ru-RU" dirty="0" smtClean="0"/>
              <a:t> по умолчанию: </a:t>
            </a:r>
            <a:r>
              <a:rPr lang="en-US" dirty="0" err="1" smtClean="0">
                <a:solidFill>
                  <a:srgbClr val="92D050"/>
                </a:solidFill>
              </a:rPr>
              <a:t>en_GB</a:t>
            </a:r>
            <a:r>
              <a:rPr lang="en-US" dirty="0" smtClean="0"/>
              <a:t>, </a:t>
            </a:r>
            <a:r>
              <a:rPr lang="ru-RU" dirty="0" smtClean="0"/>
              <a:t>пакеты ресурсов: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MyResources.class</a:t>
            </a:r>
            <a:r>
              <a:rPr lang="ru-RU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MyResources.properties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MyResources_fr.properties</a:t>
            </a: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MyResources_fr_CH.class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MyResources_fr_CH.properties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MyResources_en.properties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CC00CC"/>
                </a:solidFill>
              </a:rPr>
              <a:t>MyResources_es_ES.class</a:t>
            </a:r>
            <a:endParaRPr lang="ru-RU" dirty="0" smtClean="0">
              <a:solidFill>
                <a:srgbClr val="CC00CC"/>
              </a:solidFill>
            </a:endParaRPr>
          </a:p>
          <a:p>
            <a:endParaRPr lang="ru-RU" dirty="0" smtClean="0">
              <a:solidFill>
                <a:srgbClr val="92D050"/>
              </a:solidFill>
            </a:endParaRPr>
          </a:p>
          <a:p>
            <a:r>
              <a:rPr lang="ru-RU" dirty="0" smtClean="0"/>
              <a:t>Вызов </a:t>
            </a:r>
            <a:r>
              <a:rPr lang="en-US" dirty="0" err="1" smtClean="0"/>
              <a:t>getBundle</a:t>
            </a:r>
            <a:r>
              <a:rPr lang="en-US" dirty="0" smtClean="0"/>
              <a:t>("</a:t>
            </a:r>
            <a:r>
              <a:rPr lang="en-US" dirty="0" err="1" smtClean="0"/>
              <a:t>MyResources</a:t>
            </a:r>
            <a:r>
              <a:rPr lang="en-US" dirty="0" smtClean="0"/>
              <a:t>", new Locale("</a:t>
            </a:r>
            <a:r>
              <a:rPr lang="en-US" dirty="0" err="1" smtClean="0"/>
              <a:t>fr</a:t>
            </a:r>
            <a:r>
              <a:rPr lang="en-US" dirty="0" smtClean="0"/>
              <a:t>", "CH"))</a:t>
            </a:r>
            <a:r>
              <a:rPr lang="ru-RU" dirty="0" smtClean="0"/>
              <a:t> загружает пакет </a:t>
            </a:r>
            <a:r>
              <a:rPr lang="en-US" dirty="0" err="1" smtClean="0">
                <a:solidFill>
                  <a:srgbClr val="FFC000"/>
                </a:solidFill>
              </a:rPr>
              <a:t>MyResources_fr_CH.class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поиск значения по ключу будет вестись последовательно в: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1) </a:t>
            </a:r>
            <a:r>
              <a:rPr lang="en-US" dirty="0" err="1" smtClean="0">
                <a:solidFill>
                  <a:srgbClr val="FFC000"/>
                </a:solidFill>
              </a:rPr>
              <a:t>MyResources_fr_CH.class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C000"/>
                </a:solidFill>
              </a:rPr>
              <a:t>2) </a:t>
            </a:r>
            <a:r>
              <a:rPr lang="en-US" dirty="0" err="1" smtClean="0">
                <a:solidFill>
                  <a:srgbClr val="FFC000"/>
                </a:solidFill>
              </a:rPr>
              <a:t>MyResources_fr.properties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3) </a:t>
            </a:r>
            <a:r>
              <a:rPr lang="en-US" dirty="0" err="1" smtClean="0">
                <a:solidFill>
                  <a:srgbClr val="FF0000"/>
                </a:solidFill>
              </a:rPr>
              <a:t>MyResources.class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Локаль</a:t>
            </a:r>
            <a:r>
              <a:rPr lang="ru-RU" dirty="0" smtClean="0"/>
              <a:t> по умолчанию: </a:t>
            </a:r>
            <a:r>
              <a:rPr lang="en-US" dirty="0" err="1" smtClean="0">
                <a:solidFill>
                  <a:srgbClr val="92D050"/>
                </a:solidFill>
              </a:rPr>
              <a:t>en_GB</a:t>
            </a:r>
            <a:r>
              <a:rPr lang="en-US" dirty="0" smtClean="0"/>
              <a:t>, </a:t>
            </a:r>
            <a:r>
              <a:rPr lang="ru-RU" dirty="0" smtClean="0"/>
              <a:t>пакеты ресурсов: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MyResources.class</a:t>
            </a:r>
            <a:r>
              <a:rPr lang="ru-RU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MyResources.properties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MyResources_fr.properties</a:t>
            </a: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MyResources_fr_CH.class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MyResources_fr_CH.properties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MyResources_en.properties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CC00CC"/>
                </a:solidFill>
              </a:rPr>
              <a:t>MyResources_es_ES.class</a:t>
            </a:r>
            <a:endParaRPr lang="ru-RU" dirty="0" smtClean="0">
              <a:solidFill>
                <a:srgbClr val="CC00CC"/>
              </a:solidFill>
            </a:endParaRPr>
          </a:p>
          <a:p>
            <a:endParaRPr lang="ru-RU" dirty="0" smtClean="0">
              <a:solidFill>
                <a:srgbClr val="92D050"/>
              </a:solidFill>
            </a:endParaRPr>
          </a:p>
          <a:p>
            <a:r>
              <a:rPr lang="ru-RU" dirty="0" smtClean="0"/>
              <a:t>Вызов </a:t>
            </a:r>
            <a:r>
              <a:rPr lang="en-US" dirty="0" err="1" smtClean="0"/>
              <a:t>getBundle</a:t>
            </a:r>
            <a:r>
              <a:rPr lang="en-US" dirty="0" smtClean="0"/>
              <a:t>("</a:t>
            </a:r>
            <a:r>
              <a:rPr lang="en-US" dirty="0" err="1" smtClean="0"/>
              <a:t>MyResources</a:t>
            </a:r>
            <a:r>
              <a:rPr lang="en-US" dirty="0" smtClean="0"/>
              <a:t>", new Locale("</a:t>
            </a:r>
            <a:r>
              <a:rPr lang="en-US" dirty="0" err="1" smtClean="0"/>
              <a:t>fr</a:t>
            </a:r>
            <a:r>
              <a:rPr lang="en-US" dirty="0" smtClean="0"/>
              <a:t>", "FR"))</a:t>
            </a:r>
            <a:r>
              <a:rPr lang="ru-RU" dirty="0" smtClean="0"/>
              <a:t> загружает пакет </a:t>
            </a:r>
            <a:r>
              <a:rPr lang="en-US" dirty="0" err="1" smtClean="0">
                <a:solidFill>
                  <a:srgbClr val="FFC000"/>
                </a:solidFill>
              </a:rPr>
              <a:t>MyResources_fr.properties</a:t>
            </a:r>
            <a:r>
              <a:rPr lang="ru-RU" dirty="0" smtClean="0"/>
              <a:t> поиск значения по ключу будет вестись последовательно в: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ru-RU" dirty="0" smtClean="0">
                <a:solidFill>
                  <a:srgbClr val="FFC000"/>
                </a:solidFill>
              </a:rPr>
              <a:t>) </a:t>
            </a:r>
            <a:r>
              <a:rPr lang="en-US" dirty="0" err="1" smtClean="0">
                <a:solidFill>
                  <a:srgbClr val="FFC000"/>
                </a:solidFill>
              </a:rPr>
              <a:t>MyResources_fr.properties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2) </a:t>
            </a:r>
            <a:r>
              <a:rPr lang="en-US" dirty="0" err="1" smtClean="0">
                <a:solidFill>
                  <a:srgbClr val="FF0000"/>
                </a:solidFill>
              </a:rPr>
              <a:t>MyResources.class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Локаль</a:t>
            </a:r>
            <a:r>
              <a:rPr lang="ru-RU" dirty="0" smtClean="0"/>
              <a:t> по умолчанию: </a:t>
            </a:r>
            <a:r>
              <a:rPr lang="en-US" dirty="0" err="1" smtClean="0">
                <a:solidFill>
                  <a:srgbClr val="92D050"/>
                </a:solidFill>
              </a:rPr>
              <a:t>en_GB</a:t>
            </a:r>
            <a:r>
              <a:rPr lang="en-US" dirty="0" smtClean="0"/>
              <a:t>, </a:t>
            </a:r>
            <a:r>
              <a:rPr lang="ru-RU" dirty="0" smtClean="0"/>
              <a:t>пакеты ресурсов: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MyResources.class</a:t>
            </a:r>
            <a:r>
              <a:rPr lang="ru-RU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MyResources.properties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MyResources_fr.properties</a:t>
            </a: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MyResources_fr_CH.class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MyResources_fr_CH.properties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MyResources_en.properties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CC00CC"/>
                </a:solidFill>
              </a:rPr>
              <a:t>MyResources_es_ES.class</a:t>
            </a:r>
            <a:endParaRPr lang="ru-RU" dirty="0" smtClean="0">
              <a:solidFill>
                <a:srgbClr val="CC00CC"/>
              </a:solidFill>
            </a:endParaRPr>
          </a:p>
          <a:p>
            <a:endParaRPr lang="ru-RU" dirty="0" smtClean="0">
              <a:solidFill>
                <a:srgbClr val="92D050"/>
              </a:solidFill>
            </a:endParaRPr>
          </a:p>
          <a:p>
            <a:r>
              <a:rPr lang="ru-RU" dirty="0" smtClean="0"/>
              <a:t>Вызов </a:t>
            </a:r>
            <a:r>
              <a:rPr lang="en-US" dirty="0" err="1" smtClean="0"/>
              <a:t>getBundle</a:t>
            </a:r>
            <a:r>
              <a:rPr lang="en-US" dirty="0" smtClean="0"/>
              <a:t>("</a:t>
            </a:r>
            <a:r>
              <a:rPr lang="en-US" dirty="0" err="1" smtClean="0"/>
              <a:t>MyResources</a:t>
            </a:r>
            <a:r>
              <a:rPr lang="en-US" dirty="0" smtClean="0"/>
              <a:t>", new Locale("</a:t>
            </a:r>
            <a:r>
              <a:rPr lang="en-US" dirty="0" err="1" smtClean="0"/>
              <a:t>ru</a:t>
            </a:r>
            <a:r>
              <a:rPr lang="en-US" dirty="0" smtClean="0"/>
              <a:t>", "RU"))</a:t>
            </a:r>
            <a:r>
              <a:rPr lang="ru-RU" dirty="0" smtClean="0"/>
              <a:t> загружает пакет </a:t>
            </a:r>
            <a:r>
              <a:rPr lang="en-US" dirty="0" err="1" smtClean="0">
                <a:solidFill>
                  <a:srgbClr val="92D050"/>
                </a:solidFill>
              </a:rPr>
              <a:t>MyResources_en.properties</a:t>
            </a:r>
            <a:r>
              <a:rPr lang="ru-RU" dirty="0" smtClean="0"/>
              <a:t> поиск значения по ключу будет вестись последовательно в: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) </a:t>
            </a:r>
            <a:r>
              <a:rPr lang="en-US" dirty="0" err="1" smtClean="0">
                <a:solidFill>
                  <a:srgbClr val="92D050"/>
                </a:solidFill>
              </a:rPr>
              <a:t>MyResources_en.properties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2) </a:t>
            </a:r>
            <a:r>
              <a:rPr lang="en-US" dirty="0" err="1" smtClean="0">
                <a:solidFill>
                  <a:srgbClr val="FF0000"/>
                </a:solidFill>
              </a:rPr>
              <a:t>MyResources.class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Литература</a:t>
            </a:r>
            <a:endParaRPr lang="ru-RU" u="sng" dirty="0"/>
          </a:p>
          <a:p>
            <a:endParaRPr lang="ru-RU" b="1" dirty="0"/>
          </a:p>
          <a:p>
            <a:r>
              <a:rPr lang="en-US" dirty="0"/>
              <a:t>Java </a:t>
            </a:r>
            <a:r>
              <a:rPr lang="ru-RU" dirty="0"/>
              <a:t>промышленное программирование, стр. 200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forum.vingrad.ru/faq/topic-157984.html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Записки трезвого практика.</a:t>
            </a:r>
            <a:endParaRPr lang="en-US" dirty="0" smtClean="0"/>
          </a:p>
          <a:p>
            <a:r>
              <a:rPr lang="en-US" u="sng" dirty="0" smtClean="0">
                <a:solidFill>
                  <a:srgbClr val="FFC000"/>
                </a:solidFill>
              </a:rPr>
              <a:t>http://skipy.ru/technics/localization.html</a:t>
            </a:r>
            <a:endParaRPr lang="ru-RU" u="sng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Локализация</a:t>
            </a:r>
          </a:p>
          <a:p>
            <a:pPr algn="ctr"/>
            <a:r>
              <a:rPr lang="en-US" dirty="0" smtClean="0"/>
              <a:t>L10n = L</a:t>
            </a:r>
            <a:r>
              <a:rPr lang="ru-RU" dirty="0" smtClean="0"/>
              <a:t>(</a:t>
            </a:r>
            <a:r>
              <a:rPr lang="en-US" dirty="0" err="1" smtClean="0"/>
              <a:t>ocalizatio</a:t>
            </a:r>
            <a:r>
              <a:rPr lang="ru-RU" dirty="0" smtClean="0"/>
              <a:t>)</a:t>
            </a:r>
            <a:r>
              <a:rPr lang="en-US" dirty="0" smtClean="0"/>
              <a:t>n</a:t>
            </a:r>
            <a:endParaRPr lang="ru-RU" dirty="0" smtClean="0">
              <a:solidFill>
                <a:srgbClr val="FFC000"/>
              </a:solidFill>
            </a:endParaRPr>
          </a:p>
          <a:p>
            <a:pPr algn="just"/>
            <a:endParaRPr lang="ru-RU" dirty="0"/>
          </a:p>
          <a:p>
            <a:r>
              <a:rPr lang="ru-RU" dirty="0"/>
              <a:t>Локализация - приспособление приложения </a:t>
            </a:r>
            <a:r>
              <a:rPr lang="ru-RU" dirty="0">
                <a:solidFill>
                  <a:srgbClr val="FFC000"/>
                </a:solidFill>
              </a:rPr>
              <a:t>к языку</a:t>
            </a:r>
            <a:r>
              <a:rPr lang="ru-RU" dirty="0"/>
              <a:t> и рынку </a:t>
            </a:r>
            <a:r>
              <a:rPr lang="ru-RU" dirty="0">
                <a:solidFill>
                  <a:srgbClr val="FFC000"/>
                </a:solidFill>
              </a:rPr>
              <a:t>страны</a:t>
            </a:r>
            <a:r>
              <a:rPr lang="ru-RU" dirty="0"/>
              <a:t>, где оно будет продаваться или </a:t>
            </a:r>
            <a:r>
              <a:rPr lang="ru-RU" dirty="0" smtClean="0"/>
              <a:t>использоваться.</a:t>
            </a:r>
            <a:endParaRPr lang="en-US" dirty="0"/>
          </a:p>
          <a:p>
            <a:pPr algn="just"/>
            <a:endParaRPr lang="ru-RU" dirty="0" smtClean="0"/>
          </a:p>
          <a:p>
            <a:r>
              <a:rPr lang="ru-RU" dirty="0" smtClean="0"/>
              <a:t>Как правило, включает в себя:</a:t>
            </a:r>
            <a:endParaRPr lang="en-US" dirty="0"/>
          </a:p>
          <a:p>
            <a:r>
              <a:rPr lang="ru-RU" dirty="0" smtClean="0"/>
              <a:t>- перевод </a:t>
            </a:r>
            <a:r>
              <a:rPr lang="ru-RU" dirty="0"/>
              <a:t>документации, меню, сообщений, файлов онлайновой </a:t>
            </a:r>
            <a:r>
              <a:rPr lang="ru-RU" dirty="0" smtClean="0"/>
              <a:t>помощи;</a:t>
            </a:r>
          </a:p>
          <a:p>
            <a:r>
              <a:rPr lang="ru-RU" dirty="0" smtClean="0"/>
              <a:t>- изменение </a:t>
            </a:r>
            <a:r>
              <a:rPr lang="ru-RU" dirty="0"/>
              <a:t>цветов пользовательского интерфейса в соответствии с культурными традициями в соотв. </a:t>
            </a:r>
            <a:r>
              <a:rPr lang="ru-RU" dirty="0" smtClean="0"/>
              <a:t>стране;</a:t>
            </a:r>
          </a:p>
          <a:p>
            <a:r>
              <a:rPr lang="ru-RU" dirty="0" smtClean="0"/>
              <a:t>- изменение </a:t>
            </a:r>
            <a:r>
              <a:rPr lang="ru-RU" dirty="0"/>
              <a:t>алгоритмов алфавитной </a:t>
            </a:r>
            <a:r>
              <a:rPr lang="ru-RU" dirty="0" smtClean="0"/>
              <a:t>сортировки;</a:t>
            </a:r>
          </a:p>
          <a:p>
            <a:r>
              <a:rPr lang="ru-RU" dirty="0" smtClean="0"/>
              <a:t>- </a:t>
            </a:r>
            <a:r>
              <a:rPr lang="ru-RU" dirty="0"/>
              <a:t>добавление или изменение зависящих от регионального рынка </a:t>
            </a:r>
            <a:r>
              <a:rPr lang="ru-RU" dirty="0" smtClean="0"/>
              <a:t>компонентов.</a:t>
            </a:r>
            <a:endParaRPr lang="en-US" dirty="0" smtClean="0"/>
          </a:p>
          <a:p>
            <a:pPr algn="just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Различия между </a:t>
            </a:r>
            <a:r>
              <a:rPr lang="en-US" dirty="0" smtClean="0"/>
              <a:t>i18n </a:t>
            </a:r>
            <a:r>
              <a:rPr lang="ru-RU" dirty="0" smtClean="0"/>
              <a:t>и </a:t>
            </a:r>
            <a:r>
              <a:rPr lang="en-US" dirty="0" smtClean="0"/>
              <a:t>L10n</a:t>
            </a:r>
          </a:p>
          <a:p>
            <a:pPr algn="just"/>
            <a:endParaRPr lang="ru-RU" dirty="0"/>
          </a:p>
          <a:p>
            <a:r>
              <a:rPr lang="en-US" dirty="0" smtClean="0"/>
              <a:t>i18n - </a:t>
            </a:r>
            <a:r>
              <a:rPr lang="ru-RU" dirty="0" smtClean="0"/>
              <a:t>адаптация продукта для потенциального использования практически в любой стране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endParaRPr lang="ru-RU" dirty="0" smtClean="0"/>
          </a:p>
          <a:p>
            <a:r>
              <a:rPr lang="en-US" dirty="0" smtClean="0"/>
              <a:t>L10n - </a:t>
            </a:r>
            <a:r>
              <a:rPr lang="ru-RU" dirty="0" smtClean="0"/>
              <a:t>адаптация продукта для использования в конкретной стране.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Классы </a:t>
            </a:r>
            <a:r>
              <a:rPr lang="ru-RU" dirty="0"/>
              <a:t>для работы с </a:t>
            </a:r>
            <a:r>
              <a:rPr lang="en-US" dirty="0"/>
              <a:t>i18n &amp; l10n</a:t>
            </a:r>
            <a:endParaRPr lang="ru-RU" dirty="0"/>
          </a:p>
          <a:p>
            <a:pPr algn="just"/>
            <a:endParaRPr lang="ru-RU" dirty="0"/>
          </a:p>
          <a:p>
            <a:r>
              <a:rPr lang="ru-RU" dirty="0"/>
              <a:t>Основные классы для работы с локализацией и интернационализацией: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java.util.Locale</a:t>
            </a:r>
            <a:endParaRPr lang="ru-RU" dirty="0">
              <a:solidFill>
                <a:srgbClr val="FFC000"/>
              </a:solidFill>
            </a:endParaRPr>
          </a:p>
          <a:p>
            <a:pPr algn="just"/>
            <a:r>
              <a:rPr lang="ru-RU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java.util.ResourceBundle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/>
              <a:t>Locale</a:t>
            </a:r>
            <a:endParaRPr lang="ru-RU" dirty="0"/>
          </a:p>
          <a:p>
            <a:pPr algn="just"/>
            <a:endParaRPr lang="ru-RU" dirty="0"/>
          </a:p>
          <a:p>
            <a:r>
              <a:rPr lang="ru-RU" dirty="0" err="1" smtClean="0"/>
              <a:t>Локаль</a:t>
            </a:r>
            <a:r>
              <a:rPr lang="ru-RU" dirty="0" smtClean="0"/>
              <a:t> - это региональный стандарт: набор сведений связанных с определенным местом.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Сведения включают в себя:</a:t>
            </a:r>
          </a:p>
          <a:p>
            <a:pPr algn="just"/>
            <a:r>
              <a:rPr lang="ru-RU" dirty="0" smtClean="0"/>
              <a:t>- язык;</a:t>
            </a:r>
          </a:p>
          <a:p>
            <a:pPr algn="just"/>
            <a:r>
              <a:rPr lang="ru-RU" dirty="0" smtClean="0"/>
              <a:t>- страна;</a:t>
            </a:r>
          </a:p>
          <a:p>
            <a:pPr algn="just"/>
            <a:r>
              <a:rPr lang="ru-RU" dirty="0" smtClean="0"/>
              <a:t>- часовой пояс  и проч.</a:t>
            </a:r>
            <a:endParaRPr lang="ru-RU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Три конструктора: 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language</a:t>
            </a:r>
            <a:r>
              <a:rPr lang="ru-RU" dirty="0" smtClean="0"/>
              <a:t> - </a:t>
            </a:r>
            <a:r>
              <a:rPr lang="en-US" dirty="0" smtClean="0"/>
              <a:t>lowercase two-letter ISO-639 code.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country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uppercase two-letter ISO-3166 code.</a:t>
            </a:r>
            <a:endParaRPr lang="ru-RU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variant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- вариант языка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smtClean="0"/>
              <a:t>создание </a:t>
            </a:r>
            <a:r>
              <a:rPr lang="ru-RU" dirty="0" err="1" smtClean="0"/>
              <a:t>локали</a:t>
            </a:r>
            <a:r>
              <a:rPr lang="ru-RU" dirty="0" smtClean="0"/>
              <a:t> по языку :</a:t>
            </a:r>
            <a:endParaRPr lang="en-US" dirty="0" smtClean="0"/>
          </a:p>
          <a:p>
            <a:pPr algn="just"/>
            <a:r>
              <a:rPr lang="en-US" dirty="0" smtClean="0"/>
              <a:t>public Locale(String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  <a:r>
              <a:rPr lang="en-US" dirty="0" smtClean="0"/>
              <a:t>)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en-US" dirty="0" smtClean="0"/>
              <a:t>// </a:t>
            </a:r>
            <a:r>
              <a:rPr lang="ru-RU" dirty="0" smtClean="0"/>
              <a:t>создание </a:t>
            </a:r>
            <a:r>
              <a:rPr lang="ru-RU" dirty="0" err="1" smtClean="0"/>
              <a:t>локали</a:t>
            </a:r>
            <a:r>
              <a:rPr lang="ru-RU" dirty="0" smtClean="0"/>
              <a:t> по языку и стране:</a:t>
            </a:r>
            <a:endParaRPr lang="en-US" dirty="0" smtClean="0"/>
          </a:p>
          <a:p>
            <a:pPr algn="just"/>
            <a:r>
              <a:rPr lang="en-US" dirty="0" smtClean="0"/>
              <a:t>public Locale(String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  <a:r>
              <a:rPr lang="en-US" dirty="0" smtClean="0"/>
              <a:t>, String </a:t>
            </a:r>
            <a:r>
              <a:rPr lang="en-US" dirty="0" smtClean="0">
                <a:solidFill>
                  <a:srgbClr val="FFFF00"/>
                </a:solidFill>
              </a:rPr>
              <a:t>country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pPr algn="just"/>
            <a:r>
              <a:rPr lang="en-US" dirty="0" smtClean="0"/>
              <a:t>// </a:t>
            </a:r>
            <a:r>
              <a:rPr lang="ru-RU" dirty="0" smtClean="0"/>
              <a:t>создание </a:t>
            </a:r>
            <a:r>
              <a:rPr lang="ru-RU" dirty="0" err="1" smtClean="0"/>
              <a:t>локали</a:t>
            </a:r>
            <a:r>
              <a:rPr lang="ru-RU" dirty="0" smtClean="0"/>
              <a:t> по языку, стране и варианту языка</a:t>
            </a:r>
          </a:p>
          <a:p>
            <a:r>
              <a:rPr lang="en-US" dirty="0" smtClean="0"/>
              <a:t>public Locale(String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  <a:r>
              <a:rPr lang="en-US" dirty="0" smtClean="0"/>
              <a:t>, String </a:t>
            </a:r>
            <a:r>
              <a:rPr lang="en-US" dirty="0" smtClean="0">
                <a:solidFill>
                  <a:srgbClr val="FFFF00"/>
                </a:solidFill>
              </a:rPr>
              <a:t>country</a:t>
            </a:r>
            <a:r>
              <a:rPr lang="en-US" dirty="0" smtClean="0"/>
              <a:t>, String </a:t>
            </a:r>
            <a:r>
              <a:rPr lang="en-US" dirty="0" smtClean="0">
                <a:solidFill>
                  <a:srgbClr val="C00000"/>
                </a:solidFill>
              </a:rPr>
              <a:t>variant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smtClean="0">
                <a:solidFill>
                  <a:srgbClr val="FFFFFF"/>
                </a:solidFill>
              </a:rPr>
              <a:t>Название</a:t>
            </a:r>
            <a:r>
              <a:rPr lang="ru-RU" dirty="0" smtClean="0"/>
              <a:t> языка и стран должны быть по указанным стандартам (</a:t>
            </a:r>
            <a:r>
              <a:rPr lang="en-US" dirty="0" smtClean="0"/>
              <a:t>ISO-639</a:t>
            </a:r>
            <a:r>
              <a:rPr lang="ru-RU" dirty="0" smtClean="0"/>
              <a:t> - язык; </a:t>
            </a:r>
            <a:r>
              <a:rPr lang="en-US" dirty="0" smtClean="0"/>
              <a:t>ISO-3166 - </a:t>
            </a:r>
            <a:r>
              <a:rPr lang="ru-RU" dirty="0" smtClean="0"/>
              <a:t>страна). </a:t>
            </a:r>
          </a:p>
          <a:p>
            <a:pPr algn="just"/>
            <a:endParaRPr lang="ru-RU" dirty="0" smtClean="0"/>
          </a:p>
          <a:p>
            <a:r>
              <a:rPr lang="ru-RU" dirty="0" smtClean="0"/>
              <a:t>В то же время допускается использовать любые названия. Какие либо исключения такой подход не вызовет (так делать не нужно!).</a:t>
            </a:r>
          </a:p>
          <a:p>
            <a:pPr algn="just"/>
            <a:endParaRPr lang="ru-RU" dirty="0" smtClean="0"/>
          </a:p>
          <a:p>
            <a:r>
              <a:rPr lang="ru-RU" dirty="0" smtClean="0"/>
              <a:t>Название </a:t>
            </a:r>
            <a:r>
              <a:rPr lang="ru-RU" dirty="0" err="1" smtClean="0"/>
              <a:t>локали</a:t>
            </a:r>
            <a:r>
              <a:rPr lang="ru-RU" dirty="0" smtClean="0"/>
              <a:t> определяется значениями, которые были переданы в конструктор при ее создании:</a:t>
            </a:r>
          </a:p>
          <a:p>
            <a:pPr algn="just"/>
            <a:endParaRPr lang="ru-RU" dirty="0" smtClean="0"/>
          </a:p>
          <a:p>
            <a:r>
              <a:rPr lang="en-US" sz="2500" dirty="0" smtClean="0"/>
              <a:t>Locale </a:t>
            </a:r>
            <a:r>
              <a:rPr lang="en-US" sz="2500" dirty="0" err="1" smtClean="0"/>
              <a:t>locale</a:t>
            </a:r>
            <a:r>
              <a:rPr lang="en-US" sz="2500" dirty="0" smtClean="0"/>
              <a:t> = new Locale("</a:t>
            </a:r>
            <a:r>
              <a:rPr lang="ru-RU" sz="2500" dirty="0" smtClean="0"/>
              <a:t>язык", "СТРАНА", "вариант");</a:t>
            </a:r>
          </a:p>
          <a:p>
            <a:r>
              <a:rPr lang="en-US" sz="2500" dirty="0" err="1" smtClean="0"/>
              <a:t>System.out.println</a:t>
            </a:r>
            <a:r>
              <a:rPr lang="en-US" sz="2500" dirty="0" smtClean="0"/>
              <a:t>(locale); </a:t>
            </a:r>
            <a:r>
              <a:rPr lang="en-US" sz="2500" dirty="0" smtClean="0">
                <a:solidFill>
                  <a:srgbClr val="FFC000"/>
                </a:solidFill>
              </a:rPr>
              <a:t>// </a:t>
            </a:r>
            <a:r>
              <a:rPr lang="ru-RU" sz="2400" dirty="0" err="1" smtClean="0">
                <a:solidFill>
                  <a:srgbClr val="FFC000"/>
                </a:solidFill>
              </a:rPr>
              <a:t>язык_СТРАНА_вариант</a:t>
            </a:r>
            <a:endParaRPr lang="en-US" sz="2500" dirty="0" smtClean="0">
              <a:solidFill>
                <a:srgbClr val="FFC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Код </a:t>
            </a:r>
            <a:r>
              <a:rPr lang="ru-RU" dirty="0"/>
              <a:t>языка.</a:t>
            </a:r>
          </a:p>
          <a:p>
            <a:pPr algn="ctr"/>
            <a:endParaRPr lang="ru-RU" dirty="0"/>
          </a:p>
          <a:p>
            <a:r>
              <a:rPr lang="ru-RU" dirty="0"/>
              <a:t>Стандарт </a:t>
            </a:r>
            <a:r>
              <a:rPr lang="ru-RU" dirty="0">
                <a:solidFill>
                  <a:srgbClr val="FF0000"/>
                </a:solidFill>
              </a:rPr>
              <a:t>ISO 639 </a:t>
            </a:r>
            <a:r>
              <a:rPr lang="ru-RU" dirty="0"/>
              <a:t>определяет коды большинства языков:</a:t>
            </a:r>
          </a:p>
          <a:p>
            <a:r>
              <a:rPr lang="ru-RU" dirty="0"/>
              <a:t>ISO 639-1 (1998) содержит 2-буквенные сокращения;</a:t>
            </a:r>
          </a:p>
          <a:p>
            <a:r>
              <a:rPr lang="ru-RU" dirty="0"/>
              <a:t>ISO 639-2 (2002) содержит 3-буквенные сокращения;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3500437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3509</TotalTime>
  <Words>1164</Words>
  <Application>Microsoft Office PowerPoint</Application>
  <PresentationFormat>Экран (4:3)</PresentationFormat>
  <Paragraphs>281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Техническая</vt:lpstr>
      <vt:lpstr>i18n l10n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306</cp:revision>
  <cp:lastPrinted>2011-03-23T07:08:36Z</cp:lastPrinted>
  <dcterms:created xsi:type="dcterms:W3CDTF">2006-09-14T16:44:55Z</dcterms:created>
  <dcterms:modified xsi:type="dcterms:W3CDTF">2013-03-02T22:17:43Z</dcterms:modified>
</cp:coreProperties>
</file>