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7" r:id="rId1"/>
  </p:sldMasterIdLst>
  <p:notesMasterIdLst>
    <p:notesMasterId r:id="rId52"/>
  </p:notesMasterIdLst>
  <p:sldIdLst>
    <p:sldId id="488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758BB-EF64-410E-AEEB-565400E21D19}" type="datetimeFigureOut">
              <a:rPr lang="ru-RU" smtClean="0"/>
              <a:t>24.03.2013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C377-703D-457A-AF3C-9DD4053751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188AB-ABF4-4FB6-A65A-C9F09CF3055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CAD3-86D7-46A3-9902-081230E1D6B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F65C8-0E91-418B-B08D-189AC6DE29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2815-0432-4035-8A33-85ED1614DB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09AC0-0E86-4B57-9278-0ED24FBDE5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514ED-82A2-423F-9418-FB60956B03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4231-9562-43D3-A147-BB2A357CBF6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6E53E-7FB9-42FB-8D68-DE8862C8287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02257C-13EB-48EB-B164-9F40FDA65E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0CBBE-C79C-489E-8393-42E9749146A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BFC97553-20E8-4F25-8BF4-39545156EE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B5B04-77EC-477B-A32E-7E93F881017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2660E880-A869-48DB-B139-BCBA1B2EA9A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ile:///\\file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streams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Основное предназначение надстроек - наделение существующего потока </a:t>
            </a:r>
            <a:r>
              <a:rPr lang="ru-RU">
                <a:solidFill>
                  <a:srgbClr val="FFFF00"/>
                </a:solidFill>
              </a:rPr>
              <a:t>новыми свойствами</a:t>
            </a:r>
            <a:r>
              <a:rPr lang="ru-RU"/>
              <a:t>.</a:t>
            </a:r>
          </a:p>
          <a:p>
            <a:endParaRPr lang="ru-RU"/>
          </a:p>
          <a:p>
            <a:r>
              <a:rPr lang="ru-RU"/>
              <a:t>Комбинируя исходный поток и классы надстройки, можно создать </a:t>
            </a:r>
            <a:r>
              <a:rPr lang="ru-RU">
                <a:solidFill>
                  <a:srgbClr val="FFFF00"/>
                </a:solidFill>
              </a:rPr>
              <a:t>новый поток с заданным набором свойств</a:t>
            </a:r>
            <a:r>
              <a:rPr lang="ru-RU"/>
              <a:t>.</a:t>
            </a:r>
            <a:endParaRPr lang="ru-RU" b="1"/>
          </a:p>
          <a:p>
            <a:endParaRPr lang="ru-RU" b="1"/>
          </a:p>
          <a:p>
            <a:r>
              <a:rPr lang="ru-RU"/>
              <a:t>Если нужно наделить существующий поток некоторым свойством, достаточно надстроить его соответствующим классом надстройкой и работать с объектом последнего. 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5</a:t>
            </a:r>
            <a:r>
              <a:rPr lang="ru-RU" b="1" dirty="0"/>
              <a:t>. Класс </a:t>
            </a:r>
            <a:r>
              <a:rPr lang="en-US" b="1" dirty="0" err="1"/>
              <a:t>DataInputStream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/>
              <a:t>DataInputStream</a:t>
            </a:r>
            <a:r>
              <a:rPr lang="ru-RU" dirty="0"/>
              <a:t> наследует класс надстройку </a:t>
            </a:r>
            <a:r>
              <a:rPr lang="en-US" dirty="0" err="1"/>
              <a:t>FilterInputStream</a:t>
            </a:r>
            <a:r>
              <a:rPr lang="ru-RU" dirty="0"/>
              <a:t> и позволяет читать данные из входного байтового потока в формате примитивных типов данных: </a:t>
            </a:r>
            <a:r>
              <a:rPr lang="en-US" dirty="0"/>
              <a:t>double</a:t>
            </a:r>
            <a:r>
              <a:rPr lang="ru-RU" dirty="0"/>
              <a:t>, </a:t>
            </a:r>
            <a:r>
              <a:rPr lang="en-US" dirty="0" err="1"/>
              <a:t>boolean</a:t>
            </a:r>
            <a:r>
              <a:rPr lang="ru-RU" dirty="0"/>
              <a:t> и т.д.</a:t>
            </a:r>
          </a:p>
          <a:p>
            <a:endParaRPr lang="ru-RU" dirty="0"/>
          </a:p>
          <a:p>
            <a:r>
              <a:rPr lang="ru-RU" dirty="0"/>
              <a:t>Парный класс </a:t>
            </a:r>
            <a:r>
              <a:rPr lang="en-US" dirty="0" err="1"/>
              <a:t>DataOutputStream</a:t>
            </a:r>
            <a:r>
              <a:rPr lang="ru-RU" dirty="0"/>
              <a:t> наследует класс </a:t>
            </a:r>
            <a:r>
              <a:rPr lang="en-US" dirty="0" err="1"/>
              <a:t>FilterOutputStream</a:t>
            </a:r>
            <a:r>
              <a:rPr lang="ru-RU" dirty="0"/>
              <a:t> и позволяет записывать значения примитивных типов в выходной байтовый поток, который затем можно будет прочесть используя класс </a:t>
            </a:r>
            <a:r>
              <a:rPr lang="en-US" dirty="0" err="1"/>
              <a:t>DataInputStream</a:t>
            </a:r>
            <a:r>
              <a:rPr lang="ru-RU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Экземпляры классов </a:t>
            </a:r>
            <a:r>
              <a:rPr lang="en-US"/>
              <a:t>DataInputStream</a:t>
            </a:r>
            <a:r>
              <a:rPr lang="ru-RU"/>
              <a:t> и </a:t>
            </a:r>
            <a:r>
              <a:rPr lang="en-US"/>
              <a:t>DataOutputStream</a:t>
            </a:r>
            <a:r>
              <a:rPr lang="ru-RU"/>
              <a:t> надстраивают, соответственно, входной и выходной потоки, которые передаются им как параметры конструкторов при их создании.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6</a:t>
            </a:r>
            <a:r>
              <a:rPr lang="ru-RU" b="1" dirty="0"/>
              <a:t>. Класс </a:t>
            </a:r>
            <a:r>
              <a:rPr lang="en-US" b="1" dirty="0" err="1"/>
              <a:t>BufferedOutputStream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/>
              <a:t>BufferedOutputStream</a:t>
            </a:r>
            <a:r>
              <a:rPr lang="ru-RU" dirty="0"/>
              <a:t> наследует класс надстройку </a:t>
            </a:r>
            <a:r>
              <a:rPr lang="en-US" dirty="0" err="1"/>
              <a:t>FilterOutputStream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Объект этого класса надстраивает выходной байтовый поток и поддерживает буфер определенного размера. </a:t>
            </a:r>
          </a:p>
          <a:p>
            <a:endParaRPr lang="ru-RU" dirty="0"/>
          </a:p>
          <a:p>
            <a:r>
              <a:rPr lang="ru-RU" dirty="0"/>
              <a:t>Выходной поток и размер буфера передаются объекту </a:t>
            </a:r>
            <a:r>
              <a:rPr lang="en-US" dirty="0" err="1"/>
              <a:t>BufferedOutputStream</a:t>
            </a:r>
            <a:r>
              <a:rPr lang="ru-RU" dirty="0"/>
              <a:t> при его создании с помощью конструктора в качестве параметров (размер буфера по умолчанию как правило достаточен для решения большинства возникающих задач).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Парный класс </a:t>
            </a:r>
            <a:r>
              <a:rPr lang="en-US"/>
              <a:t>BufferedInputStream</a:t>
            </a:r>
            <a:r>
              <a:rPr lang="ru-RU"/>
              <a:t> наследует надстройку </a:t>
            </a:r>
            <a:r>
              <a:rPr lang="en-US"/>
              <a:t>FilterInputStream</a:t>
            </a:r>
            <a:r>
              <a:rPr lang="ru-RU"/>
              <a:t> и надстраивает входной поток, добавляя возможность использовать буфер.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7</a:t>
            </a:r>
            <a:r>
              <a:rPr lang="ru-RU" b="1" dirty="0"/>
              <a:t>. Класс </a:t>
            </a:r>
            <a:r>
              <a:rPr lang="en-US" b="1" dirty="0" err="1"/>
              <a:t>ByteArrayInputStream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>
                <a:solidFill>
                  <a:srgbClr val="FFFF00"/>
                </a:solidFill>
              </a:rPr>
              <a:t>ByteArrayInputStream</a:t>
            </a:r>
            <a:r>
              <a:rPr lang="ru-RU" dirty="0"/>
              <a:t> наследуется напрямую от класса </a:t>
            </a:r>
            <a:r>
              <a:rPr lang="en-US" dirty="0" err="1"/>
              <a:t>InputStream</a:t>
            </a:r>
            <a:r>
              <a:rPr lang="ru-RU" dirty="0"/>
              <a:t>, при этом байты считываются в массив байт, который передается конструктору объекта класса </a:t>
            </a:r>
            <a:r>
              <a:rPr lang="en-US" dirty="0" err="1"/>
              <a:t>ByteArrayInputStream</a:t>
            </a:r>
            <a:r>
              <a:rPr lang="ru-RU" dirty="0"/>
              <a:t> при его создании.</a:t>
            </a:r>
          </a:p>
          <a:p>
            <a:endParaRPr lang="ru-RU" dirty="0"/>
          </a:p>
          <a:p>
            <a:r>
              <a:rPr lang="ru-RU" dirty="0"/>
              <a:t>Парный класс </a:t>
            </a:r>
            <a:r>
              <a:rPr lang="en-US" dirty="0" err="1">
                <a:solidFill>
                  <a:srgbClr val="FFFF00"/>
                </a:solidFill>
              </a:rPr>
              <a:t>ByteArrayOutputStream</a:t>
            </a:r>
            <a:r>
              <a:rPr lang="ru-RU" dirty="0"/>
              <a:t> наследуется напрямую от класса </a:t>
            </a:r>
            <a:r>
              <a:rPr lang="en-US" dirty="0" err="1"/>
              <a:t>OutputStream</a:t>
            </a:r>
            <a:r>
              <a:rPr lang="ru-RU" dirty="0"/>
              <a:t>, при этом байты записываются в массив байт, который передается конструктору объекта класса </a:t>
            </a:r>
            <a:r>
              <a:rPr lang="en-US" dirty="0" err="1"/>
              <a:t>ByteArrayOutputStream</a:t>
            </a:r>
            <a:r>
              <a:rPr lang="ru-RU" dirty="0"/>
              <a:t> при его создании.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8</a:t>
            </a:r>
            <a:r>
              <a:rPr lang="ru-RU" b="1" dirty="0"/>
              <a:t>. Класс </a:t>
            </a:r>
            <a:r>
              <a:rPr lang="en-US" b="1" dirty="0" err="1"/>
              <a:t>FileOutputStream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>
                <a:solidFill>
                  <a:srgbClr val="FFFF00"/>
                </a:solidFill>
              </a:rPr>
              <a:t>FileOutputStream</a:t>
            </a:r>
            <a:r>
              <a:rPr lang="ru-RU" dirty="0"/>
              <a:t> наследуется напрямую от класса </a:t>
            </a:r>
            <a:r>
              <a:rPr lang="en-US" dirty="0" err="1"/>
              <a:t>OutputStream</a:t>
            </a:r>
            <a:r>
              <a:rPr lang="ru-RU" dirty="0"/>
              <a:t> и предназначен для записи байт в файл, имя файла передается конструктору при создании объекта.</a:t>
            </a:r>
          </a:p>
          <a:p>
            <a:endParaRPr lang="ru-RU" dirty="0"/>
          </a:p>
          <a:p>
            <a:r>
              <a:rPr lang="ru-RU" dirty="0"/>
              <a:t>Парный класс </a:t>
            </a:r>
            <a:r>
              <a:rPr lang="en-US" dirty="0" err="1"/>
              <a:t>FileInputStream</a:t>
            </a:r>
            <a:r>
              <a:rPr lang="ru-RU" dirty="0"/>
              <a:t> наследуется напрямую от класса </a:t>
            </a:r>
            <a:r>
              <a:rPr lang="en-US" dirty="0" err="1"/>
              <a:t>InputStream</a:t>
            </a:r>
            <a:r>
              <a:rPr lang="ru-RU" dirty="0"/>
              <a:t> и предназначен для чтения байт из файла, имя файла передается конструктору при создании объекта.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9</a:t>
            </a:r>
            <a:r>
              <a:rPr lang="ru-RU" b="1" dirty="0"/>
              <a:t>. Класс </a:t>
            </a:r>
            <a:r>
              <a:rPr lang="en-US" b="1" dirty="0" err="1"/>
              <a:t>PushbackInputStream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>
                <a:solidFill>
                  <a:srgbClr val="FFFF00"/>
                </a:solidFill>
              </a:rPr>
              <a:t>PushbackInputStream</a:t>
            </a:r>
            <a:r>
              <a:rPr lang="ru-RU" dirty="0"/>
              <a:t> надстраивает входной байтовый поток и позволяет кроме чтения осуществлять запись прочтенных байт обратно во входной поток.</a:t>
            </a:r>
          </a:p>
          <a:p>
            <a:endParaRPr lang="ru-RU" b="1" dirty="0"/>
          </a:p>
          <a:p>
            <a:r>
              <a:rPr lang="ru-RU" b="1" dirty="0"/>
              <a:t>Замечание.</a:t>
            </a:r>
            <a:r>
              <a:rPr lang="ru-RU" dirty="0"/>
              <a:t> Класс </a:t>
            </a:r>
            <a:r>
              <a:rPr lang="en-US" dirty="0" err="1"/>
              <a:t>PushbackInputStream</a:t>
            </a:r>
            <a:r>
              <a:rPr lang="en-US" dirty="0"/>
              <a:t> </a:t>
            </a:r>
            <a:r>
              <a:rPr lang="ru-RU" dirty="0"/>
              <a:t>не имеет парный класс.</a:t>
            </a:r>
          </a:p>
          <a:p>
            <a:endParaRPr lang="ru-RU" dirty="0"/>
          </a:p>
          <a:p>
            <a:r>
              <a:rPr lang="ru-RU" b="1" dirty="0"/>
              <a:t>Замечание.</a:t>
            </a:r>
            <a:r>
              <a:rPr lang="ru-RU" dirty="0"/>
              <a:t> Существует аналогичный класс для входных символьных потоков.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2700" algn="ctr"/>
            <a:r>
              <a:rPr lang="ru-RU" b="1" dirty="0" smtClean="0"/>
              <a:t>10</a:t>
            </a:r>
            <a:r>
              <a:rPr lang="ru-RU" b="1" dirty="0"/>
              <a:t>. Класс </a:t>
            </a:r>
            <a:r>
              <a:rPr lang="en-US" b="1" dirty="0" err="1"/>
              <a:t>RandomAccessFile</a:t>
            </a:r>
            <a:endParaRPr lang="ru-RU" b="1" dirty="0"/>
          </a:p>
          <a:p>
            <a:pPr indent="12700" algn="ctr"/>
            <a:endParaRPr lang="ru-RU" b="1" dirty="0"/>
          </a:p>
          <a:p>
            <a:pPr indent="12700"/>
            <a:r>
              <a:rPr lang="ru-RU" dirty="0"/>
              <a:t>Для создания объектов класса </a:t>
            </a:r>
            <a:r>
              <a:rPr lang="en-US" dirty="0" err="1"/>
              <a:t>RandomAccessFile</a:t>
            </a:r>
            <a:r>
              <a:rPr lang="ru-RU" dirty="0"/>
              <a:t> требуется передать конструктору класса имя файла, с которым предполагается работать, а также обязательно режим доступа к файлу:</a:t>
            </a:r>
          </a:p>
          <a:p>
            <a:pPr indent="12700"/>
            <a:endParaRPr lang="ru-RU" dirty="0"/>
          </a:p>
          <a:p>
            <a:pPr indent="12700"/>
            <a:r>
              <a:rPr lang="ru-RU" dirty="0"/>
              <a:t>	'</a:t>
            </a:r>
            <a:r>
              <a:rPr lang="en-US" dirty="0"/>
              <a:t>r</a:t>
            </a:r>
            <a:r>
              <a:rPr lang="ru-RU" dirty="0"/>
              <a:t>' (только чтение);</a:t>
            </a:r>
          </a:p>
          <a:p>
            <a:pPr indent="12700"/>
            <a:r>
              <a:rPr lang="ru-RU" dirty="0"/>
              <a:t>	'</a:t>
            </a:r>
            <a:r>
              <a:rPr lang="en-US" dirty="0" err="1"/>
              <a:t>rw</a:t>
            </a:r>
            <a:r>
              <a:rPr lang="ru-RU" dirty="0"/>
              <a:t>' (чтение и запись).</a:t>
            </a:r>
          </a:p>
          <a:p>
            <a:pPr indent="12700"/>
            <a:endParaRPr lang="ru-RU" dirty="0"/>
          </a:p>
          <a:p>
            <a:pPr indent="12700"/>
            <a:r>
              <a:rPr lang="ru-RU" dirty="0"/>
              <a:t>Вместо имени файла можно передать соответствующий объект класса </a:t>
            </a:r>
            <a:r>
              <a:rPr lang="en-US" dirty="0"/>
              <a:t>File</a:t>
            </a:r>
            <a:r>
              <a:rPr lang="ru-RU" dirty="0"/>
              <a:t>.</a:t>
            </a:r>
          </a:p>
          <a:p>
            <a:pPr indent="12700"/>
            <a:endParaRPr lang="ru-RU" b="1" dirty="0"/>
          </a:p>
          <a:p>
            <a:pPr indent="12700"/>
            <a:r>
              <a:rPr lang="ru-RU" b="1" dirty="0"/>
              <a:t>Замечание.</a:t>
            </a:r>
            <a:r>
              <a:rPr lang="ru-RU" dirty="0"/>
              <a:t> Отсутствует режим доступа "только запись".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/>
              <a:t>11</a:t>
            </a:r>
            <a:r>
              <a:rPr lang="ru-RU" b="1" dirty="0"/>
              <a:t>. Класс </a:t>
            </a:r>
            <a:r>
              <a:rPr lang="en-US" b="1" dirty="0" err="1"/>
              <a:t>OutputStreamWriter</a:t>
            </a:r>
            <a:endParaRPr lang="ru-RU" b="1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Класс </a:t>
            </a:r>
            <a:r>
              <a:rPr lang="en-US" dirty="0" err="1">
                <a:solidFill>
                  <a:srgbClr val="FF0000"/>
                </a:solidFill>
              </a:rPr>
              <a:t>OutputStreamWriter</a:t>
            </a:r>
            <a:r>
              <a:rPr lang="ru-RU" dirty="0"/>
              <a:t> наследуется от класса </a:t>
            </a:r>
            <a:r>
              <a:rPr lang="en-US" dirty="0"/>
              <a:t>Writer</a:t>
            </a:r>
            <a:r>
              <a:rPr lang="ru-RU" dirty="0"/>
              <a:t>, и преобразует выходной символьный поток в выходной байтовый поток. Класс имеет несколько конструкторов, каждый из которых принимает в качестве одного из своих параметров выходной символьный поток.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 err="1"/>
              <a:t>OutputStreamWriter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out)</a:t>
            </a:r>
          </a:p>
          <a:p>
            <a:pPr>
              <a:defRPr/>
            </a:pPr>
            <a:r>
              <a:rPr lang="en-US" dirty="0" err="1"/>
              <a:t>OutputStreamWriter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out, String </a:t>
            </a:r>
            <a:r>
              <a:rPr lang="en-US" dirty="0" err="1"/>
              <a:t>charsetName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Второй параметр </a:t>
            </a:r>
            <a:r>
              <a:rPr lang="ru-RU" dirty="0">
                <a:solidFill>
                  <a:srgbClr val="FF0000"/>
                </a:solidFill>
              </a:rPr>
              <a:t>указывает на кодировку</a:t>
            </a:r>
            <a:r>
              <a:rPr lang="ru-RU" dirty="0"/>
              <a:t>, при этом каждому символу ставится в соответствие совокупность байт, которая является числовым кодом символа в этой кодировке.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/>
              <a:t>1. Виды </a:t>
            </a:r>
            <a:r>
              <a:rPr lang="ru-RU" b="1" dirty="0"/>
              <a:t>потоков ввода/вывода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Всего существует 2 вида потоков ввода/вывода:</a:t>
            </a:r>
          </a:p>
          <a:p>
            <a:pPr>
              <a:defRPr/>
            </a:pPr>
            <a:r>
              <a:rPr lang="ru-RU" dirty="0"/>
              <a:t>- </a:t>
            </a:r>
            <a:r>
              <a:rPr lang="ru-RU" dirty="0">
                <a:solidFill>
                  <a:srgbClr val="FF0000"/>
                </a:solidFill>
              </a:rPr>
              <a:t>байтовые</a:t>
            </a:r>
            <a:r>
              <a:rPr lang="ru-RU" dirty="0"/>
              <a:t>;</a:t>
            </a:r>
          </a:p>
          <a:p>
            <a:pPr>
              <a:defRPr/>
            </a:pPr>
            <a:r>
              <a:rPr lang="ru-RU" dirty="0"/>
              <a:t>- </a:t>
            </a:r>
            <a:r>
              <a:rPr lang="ru-RU" dirty="0">
                <a:solidFill>
                  <a:srgbClr val="FF0000"/>
                </a:solidFill>
              </a:rPr>
              <a:t>символьные</a:t>
            </a:r>
            <a:r>
              <a:rPr lang="ru-RU" dirty="0"/>
              <a:t>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Байтовые потоки - последовательность байт (</a:t>
            </a:r>
            <a:r>
              <a:rPr lang="en-US" dirty="0"/>
              <a:t>byte</a:t>
            </a:r>
            <a:r>
              <a:rPr lang="ru-RU" dirty="0"/>
              <a:t>).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Символьные - последовательность двухбайтовых символов </a:t>
            </a:r>
            <a:r>
              <a:rPr lang="en-US" dirty="0"/>
              <a:t>Unicode </a:t>
            </a:r>
            <a:r>
              <a:rPr lang="ru-RU" dirty="0"/>
              <a:t>(</a:t>
            </a:r>
            <a:r>
              <a:rPr lang="en-US" dirty="0"/>
              <a:t>char</a:t>
            </a:r>
            <a:r>
              <a:rPr lang="ru-RU" dirty="0"/>
              <a:t>).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Если при создании объекта класса </a:t>
            </a:r>
            <a:r>
              <a:rPr lang="en-US"/>
              <a:t>OutputStreamWriter</a:t>
            </a:r>
            <a:r>
              <a:rPr lang="ru-RU"/>
              <a:t> используется конструктор без указания кодировки, то конвертирование осуществляется с использованием </a:t>
            </a:r>
            <a:r>
              <a:rPr lang="ru-RU">
                <a:solidFill>
                  <a:srgbClr val="FF0000"/>
                </a:solidFill>
              </a:rPr>
              <a:t>кодировки по умолчанию</a:t>
            </a:r>
            <a:r>
              <a:rPr lang="ru-RU"/>
              <a:t>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1</a:t>
            </a:r>
            <a:r>
              <a:rPr lang="en-US" b="1" dirty="0"/>
              <a:t>2</a:t>
            </a:r>
            <a:r>
              <a:rPr lang="ru-RU" b="1" dirty="0"/>
              <a:t>. Кодировка по умолчанию</a:t>
            </a:r>
          </a:p>
          <a:p>
            <a:pPr algn="ctr"/>
            <a:endParaRPr lang="ru-RU" b="1" dirty="0"/>
          </a:p>
          <a:p>
            <a:r>
              <a:rPr lang="ru-RU" dirty="0"/>
              <a:t>При запуске программы кодировку по умолчанию устанавливает </a:t>
            </a:r>
            <a:r>
              <a:rPr lang="en-US" dirty="0"/>
              <a:t>JVM</a:t>
            </a:r>
            <a:r>
              <a:rPr lang="ru-RU" dirty="0"/>
              <a:t> в зависимости от операционной системы в которой выполняется программа и ее настроек.</a:t>
            </a:r>
          </a:p>
          <a:p>
            <a:endParaRPr lang="ru-RU" dirty="0"/>
          </a:p>
          <a:p>
            <a:r>
              <a:rPr lang="ru-RU" dirty="0"/>
              <a:t>ОС </a:t>
            </a:r>
            <a:r>
              <a:rPr lang="en-US" dirty="0"/>
              <a:t>Windows</a:t>
            </a:r>
            <a:r>
              <a:rPr lang="ru-RU" dirty="0"/>
              <a:t> использует в качестве кодировки по умолчанию </a:t>
            </a:r>
            <a:r>
              <a:rPr lang="en-US" dirty="0"/>
              <a:t>Windows</a:t>
            </a:r>
            <a:r>
              <a:rPr lang="ru-RU" dirty="0"/>
              <a:t>-1251 (</a:t>
            </a:r>
            <a:r>
              <a:rPr lang="en-US" dirty="0"/>
              <a:t>Cp</a:t>
            </a:r>
            <a:r>
              <a:rPr lang="ru-RU" dirty="0"/>
              <a:t>1251), для вывода в консоль используется </a:t>
            </a:r>
            <a:r>
              <a:rPr lang="en-US" dirty="0"/>
              <a:t>DOS</a:t>
            </a:r>
            <a:r>
              <a:rPr lang="ru-RU" dirty="0"/>
              <a:t>-кодировка </a:t>
            </a:r>
            <a:r>
              <a:rPr lang="en-US" dirty="0"/>
              <a:t>Cp</a:t>
            </a:r>
            <a:r>
              <a:rPr lang="ru-RU" dirty="0"/>
              <a:t>866 (</a:t>
            </a:r>
            <a:r>
              <a:rPr lang="en-US" dirty="0"/>
              <a:t>Win OS </a:t>
            </a:r>
            <a:r>
              <a:rPr lang="ru-RU" dirty="0"/>
              <a:t>русской локализации).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13</a:t>
            </a:r>
            <a:r>
              <a:rPr lang="ru-RU" b="1" dirty="0"/>
              <a:t>. Указание кодировки при компиляции</a:t>
            </a:r>
          </a:p>
          <a:p>
            <a:pPr algn="ctr"/>
            <a:endParaRPr lang="ru-RU" b="1" dirty="0"/>
          </a:p>
          <a:p>
            <a:r>
              <a:rPr lang="ru-RU" dirty="0"/>
              <a:t>Для правильного отображения строковых литералов, записанных в программе, следует обеспечить правильное конвертирование этих символов в </a:t>
            </a:r>
            <a:r>
              <a:rPr lang="en-US" dirty="0"/>
              <a:t>Unicode</a:t>
            </a:r>
            <a:r>
              <a:rPr lang="ru-RU" dirty="0"/>
              <a:t> при компиляции с помощью </a:t>
            </a:r>
            <a:r>
              <a:rPr lang="en-US" dirty="0" err="1">
                <a:solidFill>
                  <a:srgbClr val="FF0000"/>
                </a:solidFill>
              </a:rPr>
              <a:t>javac</a:t>
            </a:r>
            <a:r>
              <a:rPr lang="ru-RU" dirty="0"/>
              <a:t>, указав это при помощи ключа 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encoding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если код программы записан в </a:t>
            </a:r>
            <a:r>
              <a:rPr lang="en-US" dirty="0"/>
              <a:t>DOS</a:t>
            </a:r>
            <a:r>
              <a:rPr lang="ru-RU" dirty="0"/>
              <a:t> кодировке </a:t>
            </a:r>
            <a:r>
              <a:rPr lang="en-US" dirty="0"/>
              <a:t>Cp</a:t>
            </a:r>
            <a:r>
              <a:rPr lang="ru-RU" dirty="0"/>
              <a:t>866, то компилировать необходимо так: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javac</a:t>
            </a:r>
            <a:r>
              <a:rPr lang="en-US" dirty="0"/>
              <a:t> –encoding Cp866 </a:t>
            </a:r>
            <a:r>
              <a:rPr lang="en-US" dirty="0" err="1"/>
              <a:t>NameOfJavaFile</a:t>
            </a:r>
            <a:r>
              <a:rPr lang="ru-RU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1</a:t>
            </a:r>
            <a:r>
              <a:rPr lang="ru-RU" b="1" dirty="0"/>
              <a:t>4. Перекодировка вывода</a:t>
            </a:r>
          </a:p>
          <a:p>
            <a:pPr algn="ctr"/>
            <a:endParaRPr lang="ru-RU" b="1" dirty="0"/>
          </a:p>
          <a:p>
            <a:r>
              <a:rPr lang="ru-RU" dirty="0"/>
              <a:t>Все строковые литералы в байт коде классов содержаться в формате </a:t>
            </a:r>
            <a:r>
              <a:rPr lang="en-US" dirty="0"/>
              <a:t>Unicode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При выводе таких строк на экран, в файл и т.д. осуществляется их перекодировка с использованием </a:t>
            </a:r>
            <a:r>
              <a:rPr lang="ru-RU" dirty="0">
                <a:solidFill>
                  <a:srgbClr val="FF0000"/>
                </a:solidFill>
              </a:rPr>
              <a:t>кодировки по умолчанию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в ОС </a:t>
            </a:r>
            <a:r>
              <a:rPr lang="en-US" dirty="0"/>
              <a:t>Windows </a:t>
            </a:r>
            <a:r>
              <a:rPr lang="ru-RU" dirty="0"/>
              <a:t>кодировкой по умолчанию является </a:t>
            </a:r>
            <a:r>
              <a:rPr lang="en-US" dirty="0"/>
              <a:t>Cp</a:t>
            </a:r>
            <a:r>
              <a:rPr lang="ru-RU" dirty="0"/>
              <a:t>1251, поэтому произойдет конвертирование </a:t>
            </a:r>
            <a:r>
              <a:rPr lang="en-US" dirty="0"/>
              <a:t>Unicode</a:t>
            </a:r>
            <a:r>
              <a:rPr lang="ru-RU" dirty="0"/>
              <a:t>-&gt;</a:t>
            </a:r>
            <a:r>
              <a:rPr lang="en-US" dirty="0"/>
              <a:t>Cp</a:t>
            </a:r>
            <a:r>
              <a:rPr lang="ru-RU" dirty="0"/>
              <a:t>1251.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 i="1">
              <a:solidFill>
                <a:srgbClr val="ABFE86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Если вывод осуществляется в консольное окно (с помощью метода </a:t>
            </a:r>
            <a:r>
              <a:rPr lang="en-US"/>
              <a:t>System</a:t>
            </a:r>
            <a:r>
              <a:rPr lang="ru-RU"/>
              <a:t>.</a:t>
            </a:r>
            <a:r>
              <a:rPr lang="en-US"/>
              <a:t>out</a:t>
            </a:r>
            <a:r>
              <a:rPr lang="ru-RU"/>
              <a:t>.</a:t>
            </a:r>
            <a:r>
              <a:rPr lang="en-US"/>
              <a:t>println</a:t>
            </a:r>
            <a:r>
              <a:rPr lang="ru-RU"/>
              <a:t>), то такие строки в общем случае будут отображены неправильно, т.к. </a:t>
            </a:r>
            <a:r>
              <a:rPr lang="en-US"/>
              <a:t>Windows </a:t>
            </a:r>
            <a:r>
              <a:rPr lang="ru-RU"/>
              <a:t>для отображения символов в консольном окне использует кодировку </a:t>
            </a:r>
            <a:r>
              <a:rPr lang="en-US">
                <a:solidFill>
                  <a:srgbClr val="FF0000"/>
                </a:solidFill>
              </a:rPr>
              <a:t>Cp</a:t>
            </a:r>
            <a:r>
              <a:rPr lang="ru-RU">
                <a:solidFill>
                  <a:srgbClr val="FF0000"/>
                </a:solidFill>
              </a:rPr>
              <a:t>866.</a:t>
            </a:r>
          </a:p>
          <a:p>
            <a:endParaRPr lang="ru-RU"/>
          </a:p>
          <a:p>
            <a:r>
              <a:rPr lang="ru-RU"/>
              <a:t>Чтобы избежать этого, необходимо явно указать в какой кодировке должны выводится символы.</a:t>
            </a:r>
            <a:endParaRPr lang="en-US"/>
          </a:p>
          <a:p>
            <a:endParaRPr lang="en-US"/>
          </a:p>
          <a:p>
            <a:r>
              <a:rPr lang="ru-RU"/>
              <a:t>Достигается это с помощью надстройки стандартного потока вывода.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 i="1">
              <a:solidFill>
                <a:srgbClr val="ABFE86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en-US">
                <a:solidFill>
                  <a:srgbClr val="FFC000"/>
                </a:solidFill>
              </a:rPr>
              <a:t>PrintWriter</a:t>
            </a:r>
            <a:r>
              <a:rPr lang="en-US"/>
              <a:t> out = new </a:t>
            </a:r>
            <a:r>
              <a:rPr lang="en-US">
                <a:solidFill>
                  <a:srgbClr val="FFC000"/>
                </a:solidFill>
              </a:rPr>
              <a:t>PrintWriter</a:t>
            </a:r>
            <a:r>
              <a:rPr lang="en-US"/>
              <a:t>(new</a:t>
            </a:r>
          </a:p>
          <a:p>
            <a:r>
              <a:rPr lang="en-US"/>
              <a:t>	</a:t>
            </a:r>
            <a:r>
              <a:rPr lang="en-US">
                <a:solidFill>
                  <a:srgbClr val="FFFF00"/>
                </a:solidFill>
              </a:rPr>
              <a:t>OutputStreamWriter</a:t>
            </a:r>
            <a:r>
              <a:rPr lang="en-US"/>
              <a:t>(System.out, "</a:t>
            </a:r>
            <a:r>
              <a:rPr lang="en-US">
                <a:solidFill>
                  <a:srgbClr val="FF0000"/>
                </a:solidFill>
              </a:rPr>
              <a:t>Cp866</a:t>
            </a:r>
            <a:r>
              <a:rPr lang="en-US"/>
              <a:t>"), true);</a:t>
            </a:r>
          </a:p>
          <a:p>
            <a:r>
              <a:rPr lang="en-US"/>
              <a:t>out</a:t>
            </a:r>
            <a:r>
              <a:rPr lang="ru-RU"/>
              <a:t>.</a:t>
            </a:r>
            <a:r>
              <a:rPr lang="en-US"/>
              <a:t>println</a:t>
            </a:r>
            <a:r>
              <a:rPr lang="ru-RU"/>
              <a:t>(</a:t>
            </a:r>
            <a:r>
              <a:rPr lang="en-US"/>
              <a:t>s</a:t>
            </a:r>
            <a:r>
              <a:rPr lang="ru-RU"/>
              <a:t>); // вывод на экран строки </a:t>
            </a:r>
            <a:r>
              <a:rPr lang="en-US"/>
              <a:t>s</a:t>
            </a:r>
            <a:r>
              <a:rPr lang="ru-RU"/>
              <a:t> в кодировке </a:t>
            </a:r>
            <a:r>
              <a:rPr lang="en-US"/>
              <a:t>Cp</a:t>
            </a:r>
            <a:r>
              <a:rPr lang="ru-RU"/>
              <a:t>866</a:t>
            </a:r>
            <a:endParaRPr lang="en-US"/>
          </a:p>
          <a:p>
            <a:endParaRPr lang="en-US"/>
          </a:p>
          <a:p>
            <a:r>
              <a:rPr lang="ru-RU" b="1"/>
              <a:t>Замечание.</a:t>
            </a:r>
            <a:r>
              <a:rPr lang="ru-RU"/>
              <a:t> Второй параметр конструктора </a:t>
            </a:r>
            <a:r>
              <a:rPr lang="en-US"/>
              <a:t>PrintWriter</a:t>
            </a:r>
            <a:r>
              <a:rPr lang="ru-RU"/>
              <a:t> указывает на то, что каждый вызов метода </a:t>
            </a:r>
            <a:r>
              <a:rPr lang="en-US"/>
              <a:t>println</a:t>
            </a:r>
            <a:r>
              <a:rPr lang="ru-RU"/>
              <a:t> будет принудительно сбрасывать буфер, т.е., после каждого вызова </a:t>
            </a:r>
            <a:r>
              <a:rPr lang="en-US"/>
              <a:t>println</a:t>
            </a:r>
            <a:r>
              <a:rPr lang="ru-RU"/>
              <a:t> будет происходить вывод на экран строкового значения параметра этого метода. В противном случае вывод на экран произойдет только тогда, когда буфер принудительно будет сброшен с помощью вызова метода </a:t>
            </a:r>
            <a:r>
              <a:rPr lang="en-US" i="1"/>
              <a:t>flush</a:t>
            </a:r>
            <a:r>
              <a:rPr lang="ru-RU"/>
              <a:t>.</a:t>
            </a:r>
            <a:endParaRPr lang="ru-RU" b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 i="1">
              <a:solidFill>
                <a:srgbClr val="ABFE86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 b="1"/>
              <a:t>Замечание. </a:t>
            </a:r>
            <a:r>
              <a:rPr lang="ru-RU"/>
              <a:t>Аналогично можно надстроить по сути любой поток, таким образом достигается возможность осуществлять перекодирование символов между любыми двумя допустимыми кодировками.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/>
              <a:t>15</a:t>
            </a:r>
            <a:r>
              <a:rPr lang="ru-RU" b="1" dirty="0"/>
              <a:t>. Кодировка по умолчанию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Строка с именем кодировки по умолчанию содержится в системном свойстве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encoding</a:t>
            </a:r>
            <a:r>
              <a:rPr lang="ru-RU" dirty="0"/>
              <a:t>. Свойство можно программно изменить, однако не для всех </a:t>
            </a:r>
            <a:r>
              <a:rPr lang="en-US" dirty="0"/>
              <a:t>JDK</a:t>
            </a:r>
            <a:r>
              <a:rPr lang="ru-RU" dirty="0"/>
              <a:t> это приведет к действительной смене кодировки по умолчанию.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/>
              <a:t>String encoding, s = "</a:t>
            </a:r>
            <a:r>
              <a:rPr lang="ru-RU" dirty="0" err="1"/>
              <a:t>абвгд</a:t>
            </a:r>
            <a:r>
              <a:rPr lang="en-US" dirty="0"/>
              <a:t>";</a:t>
            </a:r>
            <a:endParaRPr lang="ru-RU" dirty="0"/>
          </a:p>
          <a:p>
            <a:pPr>
              <a:defRPr/>
            </a:pPr>
            <a:r>
              <a:rPr lang="en-US" dirty="0"/>
              <a:t>encoding = </a:t>
            </a:r>
            <a:r>
              <a:rPr lang="en-US" dirty="0" err="1"/>
              <a:t>System.getProperty</a:t>
            </a:r>
            <a:r>
              <a:rPr lang="en-US" dirty="0"/>
              <a:t>("</a:t>
            </a:r>
            <a:r>
              <a:rPr lang="en-US" dirty="0" err="1"/>
              <a:t>file.encoding</a:t>
            </a:r>
            <a:r>
              <a:rPr lang="en-US" dirty="0"/>
              <a:t>");</a:t>
            </a:r>
            <a:endParaRPr lang="ru-RU" dirty="0"/>
          </a:p>
          <a:p>
            <a:pPr>
              <a:defRPr/>
            </a:pP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en-US" i="1" dirty="0">
                <a:solidFill>
                  <a:srgbClr val="ABFE86"/>
                </a:solidFill>
              </a:rPr>
              <a:t>encoding = Windows-1251</a:t>
            </a:r>
            <a:endParaRPr lang="en-US" dirty="0"/>
          </a:p>
          <a:p>
            <a:pPr>
              <a:defRPr/>
            </a:pPr>
            <a:r>
              <a:rPr lang="en-US" dirty="0" err="1"/>
              <a:t>System.setProperty</a:t>
            </a:r>
            <a:r>
              <a:rPr lang="en-US" dirty="0"/>
              <a:t>("</a:t>
            </a:r>
            <a:r>
              <a:rPr lang="en-US" dirty="0" err="1"/>
              <a:t>file.encoding</a:t>
            </a:r>
            <a:r>
              <a:rPr lang="en-US" dirty="0"/>
              <a:t>", "Cp866");</a:t>
            </a:r>
            <a:endParaRPr lang="ru-RU" dirty="0"/>
          </a:p>
          <a:p>
            <a:pPr>
              <a:defRPr/>
            </a:pPr>
            <a:r>
              <a:rPr lang="en-US" dirty="0"/>
              <a:t>encoding = </a:t>
            </a:r>
            <a:r>
              <a:rPr lang="en-US" dirty="0" err="1"/>
              <a:t>System.getProperty</a:t>
            </a:r>
            <a:r>
              <a:rPr lang="en-US" dirty="0"/>
              <a:t>("</a:t>
            </a:r>
            <a:r>
              <a:rPr lang="en-US" dirty="0" err="1"/>
              <a:t>file.encoding</a:t>
            </a:r>
            <a:r>
              <a:rPr lang="en-US" dirty="0"/>
              <a:t>"); </a:t>
            </a:r>
            <a:endParaRPr lang="ru-RU" dirty="0"/>
          </a:p>
          <a:p>
            <a:pPr>
              <a:defRPr/>
            </a:pP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en-US" i="1" dirty="0">
                <a:solidFill>
                  <a:srgbClr val="ABFE86"/>
                </a:solidFill>
              </a:rPr>
              <a:t>encoding = Cp866</a:t>
            </a:r>
            <a:endParaRPr lang="en-US" dirty="0">
              <a:solidFill>
                <a:srgbClr val="ABFE86"/>
              </a:solidFill>
            </a:endParaRPr>
          </a:p>
          <a:p>
            <a:pPr>
              <a:defRPr/>
            </a:pPr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вывод в кодировке </a:t>
            </a:r>
            <a:r>
              <a:rPr lang="en-US" i="1" dirty="0">
                <a:solidFill>
                  <a:srgbClr val="ABFE86"/>
                </a:solidFill>
              </a:rPr>
              <a:t>Windows</a:t>
            </a:r>
            <a:r>
              <a:rPr lang="ru-RU" i="1" dirty="0">
                <a:solidFill>
                  <a:srgbClr val="ABFE86"/>
                </a:solidFill>
              </a:rPr>
              <a:t>-1251 (</a:t>
            </a:r>
            <a:r>
              <a:rPr lang="en-US" i="1" dirty="0" err="1">
                <a:solidFill>
                  <a:srgbClr val="ABFE86"/>
                </a:solidFill>
              </a:rPr>
              <a:t>jdk</a:t>
            </a:r>
            <a:r>
              <a:rPr lang="ru-RU" i="1" dirty="0">
                <a:solidFill>
                  <a:srgbClr val="ABFE86"/>
                </a:solidFill>
              </a:rPr>
              <a:t>1.4/5.0)</a:t>
            </a:r>
            <a:r>
              <a:rPr lang="ru-RU" dirty="0">
                <a:solidFill>
                  <a:srgbClr val="ABFE86"/>
                </a:solidFill>
              </a:rPr>
              <a:t>:</a:t>
            </a:r>
            <a:endParaRPr lang="en-US" dirty="0">
              <a:solidFill>
                <a:srgbClr val="ABFE86"/>
              </a:solidFill>
            </a:endParaRPr>
          </a:p>
          <a:p>
            <a:pPr>
              <a:defRPr/>
            </a:pPr>
            <a:r>
              <a:rPr lang="en-US" dirty="0"/>
              <a:t>System</a:t>
            </a:r>
            <a:r>
              <a:rPr lang="ru-RU" dirty="0"/>
              <a:t>.</a:t>
            </a:r>
            <a:r>
              <a:rPr lang="en-US" dirty="0"/>
              <a:t>out</a:t>
            </a:r>
            <a:r>
              <a:rPr lang="ru-RU" dirty="0"/>
              <a:t>.</a:t>
            </a:r>
            <a:r>
              <a:rPr lang="en-US" dirty="0" err="1"/>
              <a:t>println</a:t>
            </a:r>
            <a:r>
              <a:rPr lang="ru-RU" dirty="0"/>
              <a:t>(</a:t>
            </a:r>
            <a:r>
              <a:rPr lang="en-US" dirty="0"/>
              <a:t>s</a:t>
            </a:r>
            <a:r>
              <a:rPr lang="ru-RU" dirty="0"/>
              <a:t>);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16</a:t>
            </a:r>
            <a:r>
              <a:rPr lang="ru-RU" b="1" dirty="0"/>
              <a:t>. Класс </a:t>
            </a:r>
            <a:r>
              <a:rPr lang="en-US" b="1" dirty="0" err="1"/>
              <a:t>InputStreamReader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Класс </a:t>
            </a:r>
            <a:r>
              <a:rPr lang="en-US" dirty="0" err="1">
                <a:solidFill>
                  <a:srgbClr val="FF0000"/>
                </a:solidFill>
              </a:rPr>
              <a:t>InputStreamReader</a:t>
            </a:r>
            <a:r>
              <a:rPr lang="ru-RU" dirty="0"/>
              <a:t> наследуется от класса </a:t>
            </a:r>
            <a:r>
              <a:rPr lang="en-US" dirty="0"/>
              <a:t>Reader</a:t>
            </a:r>
            <a:r>
              <a:rPr lang="ru-RU" dirty="0"/>
              <a:t>, и </a:t>
            </a:r>
            <a:r>
              <a:rPr lang="ru-RU" dirty="0">
                <a:solidFill>
                  <a:srgbClr val="FFFF00"/>
                </a:solidFill>
              </a:rPr>
              <a:t>преобразует входной байтовый поток в символь</a:t>
            </a:r>
            <a:r>
              <a:rPr lang="ru-RU" dirty="0"/>
              <a:t>ный используя заданную кодировку.</a:t>
            </a:r>
          </a:p>
          <a:p>
            <a:endParaRPr lang="ru-RU" dirty="0"/>
          </a:p>
          <a:p>
            <a:r>
              <a:rPr lang="en-US" dirty="0" err="1"/>
              <a:t>InputStreamReader</a:t>
            </a:r>
            <a:r>
              <a:rPr lang="en-US" dirty="0"/>
              <a:t> (</a:t>
            </a:r>
            <a:r>
              <a:rPr lang="en-US" dirty="0" err="1"/>
              <a:t>InputStream</a:t>
            </a:r>
            <a:r>
              <a:rPr lang="en-US" dirty="0"/>
              <a:t> in)</a:t>
            </a:r>
          </a:p>
          <a:p>
            <a:r>
              <a:rPr lang="en-US" dirty="0" err="1"/>
              <a:t>InputStreamReader</a:t>
            </a:r>
            <a:r>
              <a:rPr lang="en-US" dirty="0"/>
              <a:t> (</a:t>
            </a:r>
            <a:r>
              <a:rPr lang="en-US" dirty="0" err="1"/>
              <a:t>InputStream</a:t>
            </a:r>
            <a:r>
              <a:rPr lang="en-US" dirty="0"/>
              <a:t> in, String </a:t>
            </a:r>
            <a:r>
              <a:rPr lang="en-US" dirty="0" err="1"/>
              <a:t>charsetName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17</a:t>
            </a:r>
            <a:r>
              <a:rPr lang="ru-RU" b="1" dirty="0"/>
              <a:t>. Буферизация</a:t>
            </a:r>
          </a:p>
          <a:p>
            <a:pPr algn="ctr"/>
            <a:endParaRPr lang="ru-RU" b="1" dirty="0"/>
          </a:p>
          <a:p>
            <a:r>
              <a:rPr lang="ru-RU" dirty="0"/>
              <a:t>Для ускорения файловых операций чтения/записи следует использовать буферизированные классы: </a:t>
            </a:r>
            <a:r>
              <a:rPr lang="en-US" dirty="0" err="1">
                <a:solidFill>
                  <a:srgbClr val="FF0000"/>
                </a:solidFill>
              </a:rPr>
              <a:t>BufferedInputStream</a:t>
            </a:r>
            <a:r>
              <a:rPr lang="ru-RU" dirty="0"/>
              <a:t> и </a:t>
            </a:r>
            <a:r>
              <a:rPr lang="en-US" dirty="0" err="1">
                <a:solidFill>
                  <a:srgbClr val="FF0000"/>
                </a:solidFill>
              </a:rPr>
              <a:t>BufferedReader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err="1"/>
              <a:t>BufferedReader</a:t>
            </a:r>
            <a:r>
              <a:rPr lang="en-US" dirty="0"/>
              <a:t> in1 = 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>
                <a:solidFill>
                  <a:srgbClr val="FFC000"/>
                </a:solidFill>
              </a:rPr>
              <a:t>InputStreamReader</a:t>
            </a:r>
            <a:r>
              <a:rPr lang="en-US" dirty="0"/>
              <a:t>(new </a:t>
            </a:r>
            <a:r>
              <a:rPr lang="en-US" dirty="0" err="1">
                <a:solidFill>
                  <a:srgbClr val="FFFF00"/>
                </a:solidFill>
              </a:rPr>
              <a:t>FileInputStream</a:t>
            </a:r>
            <a:r>
              <a:rPr lang="en-US" dirty="0"/>
              <a:t>("file.txt")));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BufferedReader</a:t>
            </a:r>
            <a:r>
              <a:rPr lang="en-US" dirty="0"/>
              <a:t> in2 = 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>
                <a:solidFill>
                  <a:srgbClr val="FFC000"/>
                </a:solidFill>
              </a:rPr>
              <a:t>FileReader</a:t>
            </a:r>
            <a:r>
              <a:rPr lang="en-US" dirty="0"/>
              <a:t>("file.txt"));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BufferedInputStream</a:t>
            </a:r>
            <a:r>
              <a:rPr lang="en-US" dirty="0"/>
              <a:t> in3 = new </a:t>
            </a:r>
            <a:r>
              <a:rPr lang="en-US" dirty="0" err="1"/>
              <a:t>BufferedInputStream</a:t>
            </a:r>
            <a:r>
              <a:rPr lang="en-US" dirty="0"/>
              <a:t>(new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>
                <a:solidFill>
                  <a:srgbClr val="FFFF00"/>
                </a:solidFill>
              </a:rPr>
              <a:t>FileInputStream</a:t>
            </a:r>
            <a:r>
              <a:rPr lang="en-US" dirty="0"/>
              <a:t>("file.txt"));</a:t>
            </a:r>
            <a:r>
              <a:rPr lang="ru-RU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Все потоки ядра </a:t>
            </a:r>
            <a:r>
              <a:rPr lang="en-US"/>
              <a:t>Java </a:t>
            </a:r>
            <a:r>
              <a:rPr lang="ru-RU"/>
              <a:t>(стандартного </a:t>
            </a:r>
            <a:r>
              <a:rPr lang="en-US"/>
              <a:t>API</a:t>
            </a:r>
            <a:r>
              <a:rPr lang="ru-RU"/>
              <a:t>) являются потомками 4-х суперклассов, которые являются абстрактными и напрямую наследуются от класса </a:t>
            </a:r>
            <a:r>
              <a:rPr lang="en-US"/>
              <a:t>Object</a:t>
            </a:r>
            <a:r>
              <a:rPr lang="ru-RU"/>
              <a:t>.</a:t>
            </a:r>
          </a:p>
        </p:txBody>
      </p:sp>
      <p:graphicFrame>
        <p:nvGraphicFramePr>
          <p:cNvPr id="270339" name="Group 3"/>
          <p:cNvGraphicFramePr>
            <a:graphicFrameLocks noGrp="1"/>
          </p:cNvGraphicFramePr>
          <p:nvPr/>
        </p:nvGraphicFramePr>
        <p:xfrm>
          <a:off x="250825" y="2420938"/>
          <a:ext cx="8497888" cy="2899093"/>
        </p:xfrm>
        <a:graphic>
          <a:graphicData uri="http://schemas.openxmlformats.org/drawingml/2006/table">
            <a:tbl>
              <a:tblPr/>
              <a:tblGrid>
                <a:gridCol w="3600450"/>
                <a:gridCol w="4897438"/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Суперкласс иерархии</a:t>
                      </a:r>
                      <a:endPara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Потоки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java.io.InputStream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входные байтовые потоки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java.io.OutputStream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выходные байтовые потоки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java.io.Reader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входные символьные потоки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java.io.Writer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выходные символьные потоки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18</a:t>
            </a:r>
            <a:r>
              <a:rPr lang="ru-RU" b="1" dirty="0"/>
              <a:t>. Поле </a:t>
            </a:r>
            <a:r>
              <a:rPr lang="en-US" b="1" dirty="0"/>
              <a:t>in</a:t>
            </a:r>
            <a:r>
              <a:rPr lang="ru-RU" b="1" dirty="0"/>
              <a:t> класса </a:t>
            </a:r>
            <a:r>
              <a:rPr lang="en-US" b="1" dirty="0"/>
              <a:t>System</a:t>
            </a:r>
            <a:endParaRPr lang="ru-RU" b="1" dirty="0"/>
          </a:p>
          <a:p>
            <a:endParaRPr lang="ru-RU" dirty="0"/>
          </a:p>
          <a:p>
            <a:r>
              <a:rPr lang="ru-RU" dirty="0"/>
              <a:t>Статическое поле </a:t>
            </a:r>
            <a:r>
              <a:rPr lang="en-US" dirty="0"/>
              <a:t>in</a:t>
            </a:r>
            <a:r>
              <a:rPr lang="ru-RU" dirty="0"/>
              <a:t> класса </a:t>
            </a:r>
            <a:r>
              <a:rPr lang="en-US" dirty="0"/>
              <a:t>System</a:t>
            </a:r>
            <a:r>
              <a:rPr lang="ru-RU" dirty="0"/>
              <a:t> имеет тип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ru-RU" dirty="0"/>
              <a:t> и связано по умолчанию с консольным вводом (клавиатурой). Как правило, приходится надстраивать этот входной поток.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BufferedReader</a:t>
            </a:r>
            <a:r>
              <a:rPr lang="en-US" dirty="0"/>
              <a:t> in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</a:p>
          <a:p>
            <a:r>
              <a:rPr lang="en-US" dirty="0"/>
              <a:t>	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System.in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String s = null;</a:t>
            </a:r>
          </a:p>
          <a:p>
            <a:r>
              <a:rPr lang="en-US" dirty="0"/>
              <a:t>while (!(s=</a:t>
            </a:r>
            <a:r>
              <a:rPr lang="en-US" dirty="0" err="1"/>
              <a:t>in.readLine</a:t>
            </a:r>
            <a:r>
              <a:rPr lang="en-US" dirty="0"/>
              <a:t>()).equals(""))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  <a:r>
              <a:rPr lang="ru-RU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19</a:t>
            </a:r>
            <a:r>
              <a:rPr lang="ru-RU" b="1" dirty="0"/>
              <a:t>. Момент создания файла</a:t>
            </a:r>
          </a:p>
          <a:p>
            <a:pPr algn="ctr"/>
            <a:endParaRPr lang="ru-RU" b="1" dirty="0"/>
          </a:p>
          <a:p>
            <a:r>
              <a:rPr lang="ru-RU" dirty="0"/>
              <a:t>Физическое создание файла при помощи класса </a:t>
            </a:r>
            <a:r>
              <a:rPr lang="en-US" dirty="0" err="1"/>
              <a:t>FileOutputStream</a:t>
            </a:r>
            <a:r>
              <a:rPr lang="ru-RU" dirty="0"/>
              <a:t> происходит до того, как закончится выполняться конструктор, при помощи которого создавался соответствующий объект.</a:t>
            </a:r>
          </a:p>
          <a:p>
            <a:endParaRPr lang="ru-RU" dirty="0"/>
          </a:p>
          <a:p>
            <a:r>
              <a:rPr lang="en-US" dirty="0"/>
              <a:t>File f = new File("file");</a:t>
            </a:r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будет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создан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файл</a:t>
            </a:r>
            <a:r>
              <a:rPr lang="en-US" i="1" dirty="0">
                <a:solidFill>
                  <a:srgbClr val="ABFE86"/>
                </a:solidFill>
              </a:rPr>
              <a:t> "file"</a:t>
            </a:r>
          </a:p>
          <a:p>
            <a:r>
              <a:rPr lang="en-US" dirty="0" err="1"/>
              <a:t>FileOutputStream</a:t>
            </a:r>
            <a:r>
              <a:rPr lang="en-US" dirty="0"/>
              <a:t> out = new </a:t>
            </a:r>
            <a:r>
              <a:rPr lang="en-US" dirty="0" err="1"/>
              <a:t>FileOutputStream</a:t>
            </a:r>
            <a:r>
              <a:rPr lang="en-US" dirty="0"/>
              <a:t>(f);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 smtClean="0"/>
              <a:t>20</a:t>
            </a:r>
            <a:r>
              <a:rPr lang="ru-RU" b="1" dirty="0"/>
              <a:t>. Класс </a:t>
            </a:r>
            <a:r>
              <a:rPr lang="en-US" b="1" dirty="0"/>
              <a:t>File</a:t>
            </a:r>
            <a:endParaRPr lang="ru-RU" b="1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Класс </a:t>
            </a:r>
            <a:r>
              <a:rPr lang="en-US" dirty="0"/>
              <a:t>File</a:t>
            </a:r>
            <a:r>
              <a:rPr lang="ru-RU" dirty="0"/>
              <a:t> предназначен для работы с элементами файловой системы (ЭФС).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Представление пути к ЭФС зависит от операционной системы.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Объект класса </a:t>
            </a:r>
            <a:r>
              <a:rPr lang="en-US" dirty="0"/>
              <a:t>File</a:t>
            </a:r>
            <a:r>
              <a:rPr lang="ru-RU" dirty="0"/>
              <a:t> представляет собой </a:t>
            </a:r>
            <a:r>
              <a:rPr lang="ru-RU" i="1" dirty="0"/>
              <a:t>абстрактное</a:t>
            </a:r>
            <a:r>
              <a:rPr lang="ru-RU" dirty="0"/>
              <a:t> представление пути к ЭФС (файлу или каталогу), при этом </a:t>
            </a:r>
            <a:r>
              <a:rPr lang="ru-RU" dirty="0">
                <a:solidFill>
                  <a:srgbClr val="FFFF00"/>
                </a:solidFill>
              </a:rPr>
              <a:t>сам ЭФС может отсутствовать</a:t>
            </a:r>
            <a:r>
              <a:rPr lang="ru-RU" dirty="0"/>
              <a:t>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При создании объекта класса </a:t>
            </a:r>
            <a:r>
              <a:rPr lang="en-US"/>
              <a:t>File </a:t>
            </a:r>
            <a:r>
              <a:rPr lang="ru-RU"/>
              <a:t>всегда задают </a:t>
            </a:r>
            <a:r>
              <a:rPr lang="ru-RU" i="1"/>
              <a:t>абстрактный</a:t>
            </a:r>
            <a:r>
              <a:rPr lang="ru-RU"/>
              <a:t> путь к ЭФС.</a:t>
            </a:r>
          </a:p>
          <a:p>
            <a:endParaRPr lang="ru-RU"/>
          </a:p>
          <a:p>
            <a:r>
              <a:rPr lang="ru-RU"/>
              <a:t>	</a:t>
            </a:r>
            <a:r>
              <a:rPr lang="en-US"/>
              <a:t>public File(String pathname)</a:t>
            </a:r>
            <a:r>
              <a:rPr lang="ru-RU"/>
              <a:t> </a:t>
            </a:r>
          </a:p>
          <a:p>
            <a:endParaRPr lang="ru-RU"/>
          </a:p>
          <a:p>
            <a:r>
              <a:rPr lang="ru-RU"/>
              <a:t>Путь к ЭФС может быть задан путем сложения двух путей:</a:t>
            </a:r>
          </a:p>
          <a:p>
            <a:endParaRPr lang="ru-RU"/>
          </a:p>
          <a:p>
            <a:r>
              <a:rPr lang="ru-RU"/>
              <a:t>	</a:t>
            </a:r>
            <a:r>
              <a:rPr lang="en-US"/>
              <a:t>public File(String parent, String child)</a:t>
            </a:r>
          </a:p>
          <a:p>
            <a:r>
              <a:rPr lang="ru-RU"/>
              <a:t>	</a:t>
            </a:r>
            <a:r>
              <a:rPr lang="en-US"/>
              <a:t>public File(File parent, String child)</a:t>
            </a:r>
            <a:r>
              <a:rPr lang="ru-RU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Абстрактный путь состоит из необязательного системно-зависимого префикса и последовательности имен.</a:t>
            </a:r>
          </a:p>
          <a:p>
            <a:r>
              <a:rPr lang="ru-RU" dirty="0"/>
              <a:t>В ОС </a:t>
            </a:r>
            <a:r>
              <a:rPr lang="en-US" dirty="0"/>
              <a:t>Windows</a:t>
            </a:r>
            <a:r>
              <a:rPr lang="ru-RU" dirty="0"/>
              <a:t> префиксом является имя устройства (</a:t>
            </a:r>
            <a:r>
              <a:rPr lang="en-US" dirty="0" err="1"/>
              <a:t>hdd</a:t>
            </a:r>
            <a:r>
              <a:rPr lang="ru-RU" dirty="0"/>
              <a:t>, </a:t>
            </a:r>
            <a:r>
              <a:rPr lang="en-US" dirty="0"/>
              <a:t>CD</a:t>
            </a:r>
            <a:r>
              <a:rPr lang="ru-RU" dirty="0"/>
              <a:t>-</a:t>
            </a:r>
            <a:r>
              <a:rPr lang="en-US" dirty="0"/>
              <a:t>drive</a:t>
            </a:r>
            <a:r>
              <a:rPr lang="ru-RU" dirty="0"/>
              <a:t> и т.п.), на котором расположена файловая система, \ и \\.</a:t>
            </a:r>
          </a:p>
          <a:p>
            <a:endParaRPr lang="ru-RU" dirty="0"/>
          </a:p>
          <a:p>
            <a:r>
              <a:rPr lang="ru-RU" dirty="0"/>
              <a:t>Последовательность имен состоит из совокупности имен каталогов, причем последним именем последовательности может быть имя файла.</a:t>
            </a:r>
          </a:p>
          <a:p>
            <a:endParaRPr lang="ru-RU" dirty="0"/>
          </a:p>
          <a:p>
            <a:r>
              <a:rPr lang="ru-RU" dirty="0"/>
              <a:t>Имена разделяются </a:t>
            </a:r>
            <a:r>
              <a:rPr lang="ru-RU" i="1" dirty="0"/>
              <a:t>разделителем</a:t>
            </a:r>
            <a:r>
              <a:rPr lang="ru-RU" dirty="0"/>
              <a:t>, принятым в ОС в которой выполняется </a:t>
            </a:r>
            <a:r>
              <a:rPr lang="en-US" dirty="0"/>
              <a:t>JVM</a:t>
            </a:r>
            <a:r>
              <a:rPr lang="ru-RU" dirty="0"/>
              <a:t>. Сам разделитель хранится в системном свойстве </a:t>
            </a:r>
            <a:r>
              <a:rPr lang="en-US" i="1" dirty="0">
                <a:solidFill>
                  <a:srgbClr val="FF0000"/>
                </a:solidFill>
              </a:rPr>
              <a:t>file</a:t>
            </a:r>
            <a:r>
              <a:rPr lang="ru-RU" i="1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separator</a:t>
            </a:r>
            <a:r>
              <a:rPr lang="ru-RU" dirty="0"/>
              <a:t>, а также в статическом </a:t>
            </a:r>
            <a:r>
              <a:rPr lang="ru-RU" dirty="0">
                <a:solidFill>
                  <a:srgbClr val="FF0000"/>
                </a:solidFill>
              </a:rPr>
              <a:t>поле </a:t>
            </a:r>
            <a:r>
              <a:rPr lang="en-US" i="1" dirty="0">
                <a:solidFill>
                  <a:srgbClr val="FF0000"/>
                </a:solidFill>
              </a:rPr>
              <a:t>separator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класса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ru-RU" dirty="0"/>
              <a:t>.</a:t>
            </a:r>
          </a:p>
          <a:p>
            <a:r>
              <a:rPr lang="en-US" dirty="0" smtClean="0"/>
              <a:t>File </a:t>
            </a:r>
            <a:r>
              <a:rPr lang="en-US" dirty="0"/>
              <a:t>f = new File("folder"+</a:t>
            </a:r>
            <a:r>
              <a:rPr lang="en-US" dirty="0" err="1"/>
              <a:t>File.separator</a:t>
            </a:r>
            <a:r>
              <a:rPr lang="en-US" dirty="0"/>
              <a:t>+"file");</a:t>
            </a:r>
            <a:r>
              <a:rPr lang="ru-RU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В ОС </a:t>
            </a:r>
            <a:r>
              <a:rPr lang="en-US"/>
              <a:t>Windows</a:t>
            </a:r>
            <a:r>
              <a:rPr lang="ru-RU"/>
              <a:t> разделителем является символ</a:t>
            </a:r>
          </a:p>
          <a:p>
            <a:endParaRPr lang="ru-RU"/>
          </a:p>
          <a:p>
            <a:r>
              <a:rPr lang="ru-RU"/>
              <a:t>	\ (</a:t>
            </a:r>
            <a:r>
              <a:rPr lang="en-US"/>
              <a:t>backslash</a:t>
            </a:r>
            <a:r>
              <a:rPr lang="ru-RU"/>
              <a:t>)</a:t>
            </a:r>
          </a:p>
          <a:p>
            <a:endParaRPr lang="ru-RU"/>
          </a:p>
          <a:p>
            <a:r>
              <a:rPr lang="ru-RU"/>
              <a:t>При написании строкового литерала, содержащего путь к ЭФС, следует этот символ удваивать:</a:t>
            </a:r>
          </a:p>
          <a:p>
            <a:endParaRPr lang="ru-RU"/>
          </a:p>
          <a:p>
            <a:r>
              <a:rPr lang="en-US"/>
              <a:t>File f = new File("folder\\file");</a:t>
            </a:r>
            <a:r>
              <a:rPr lang="ru-RU"/>
              <a:t> </a:t>
            </a:r>
          </a:p>
          <a:p>
            <a:endParaRPr lang="ru-RU"/>
          </a:p>
          <a:p>
            <a:r>
              <a:rPr lang="ru-RU"/>
              <a:t>Также в ОС </a:t>
            </a:r>
            <a:r>
              <a:rPr lang="en-US"/>
              <a:t>Windows</a:t>
            </a:r>
            <a:r>
              <a:rPr lang="ru-RU"/>
              <a:t> допускается разделитель</a:t>
            </a:r>
          </a:p>
          <a:p>
            <a:endParaRPr lang="ru-RU"/>
          </a:p>
          <a:p>
            <a:r>
              <a:rPr lang="ru-RU"/>
              <a:t>	/ (</a:t>
            </a:r>
            <a:r>
              <a:rPr lang="en-US"/>
              <a:t>slash</a:t>
            </a:r>
            <a:r>
              <a:rPr lang="ru-RU"/>
              <a:t>).</a:t>
            </a:r>
          </a:p>
          <a:p>
            <a:endParaRPr lang="ru-RU"/>
          </a:p>
          <a:p>
            <a:r>
              <a:rPr lang="en-US"/>
              <a:t>File f = new File("folder/file");</a:t>
            </a:r>
            <a:r>
              <a:rPr lang="ru-RU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2</a:t>
            </a:r>
            <a:r>
              <a:rPr lang="ru-RU" b="1" dirty="0"/>
              <a:t>1. Пустой абстрактный путь</a:t>
            </a:r>
          </a:p>
          <a:p>
            <a:pPr algn="ctr"/>
            <a:endParaRPr lang="ru-RU" b="1" dirty="0"/>
          </a:p>
          <a:p>
            <a:r>
              <a:rPr lang="ru-RU" dirty="0"/>
              <a:t>При создании объекта </a:t>
            </a:r>
            <a:r>
              <a:rPr lang="en-US" dirty="0"/>
              <a:t>File</a:t>
            </a:r>
            <a:r>
              <a:rPr lang="ru-RU" dirty="0"/>
              <a:t> допускается указывать пустой абстрактный путь. 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>
                <a:solidFill>
                  <a:srgbClr val="FFFF00"/>
                </a:solidFill>
              </a:rPr>
              <a:t>File f = new File("");</a:t>
            </a:r>
            <a:r>
              <a:rPr lang="ru-RU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22</a:t>
            </a:r>
            <a:r>
              <a:rPr lang="ru-RU" b="1" dirty="0"/>
              <a:t>. Метод </a:t>
            </a:r>
            <a:r>
              <a:rPr lang="en-US" b="1" dirty="0" err="1"/>
              <a:t>getPath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Метод </a:t>
            </a:r>
            <a:r>
              <a:rPr lang="en-US" dirty="0" err="1"/>
              <a:t>getPath</a:t>
            </a:r>
            <a:r>
              <a:rPr lang="ru-RU" dirty="0"/>
              <a:t> класса </a:t>
            </a:r>
            <a:r>
              <a:rPr lang="en-US" dirty="0"/>
              <a:t>File</a:t>
            </a:r>
            <a:r>
              <a:rPr lang="ru-RU" dirty="0"/>
              <a:t> возвращает строковое представление абстрактного пути к ЭФС, который был задан при создании объекта </a:t>
            </a:r>
            <a:r>
              <a:rPr lang="en-US" dirty="0"/>
              <a:t>File</a:t>
            </a:r>
            <a:r>
              <a:rPr lang="ru-RU" dirty="0"/>
              <a:t>, при этом используется разделитель файловой системы ОС, в которой выполняется </a:t>
            </a:r>
            <a:r>
              <a:rPr lang="en-US" dirty="0"/>
              <a:t>JVM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i="1" dirty="0" err="1"/>
              <a:t>toString</a:t>
            </a:r>
            <a:r>
              <a:rPr lang="ru-RU" dirty="0"/>
              <a:t> класса </a:t>
            </a:r>
            <a:r>
              <a:rPr lang="en-US" dirty="0"/>
              <a:t>File</a:t>
            </a:r>
            <a:r>
              <a:rPr lang="ru-RU" dirty="0"/>
              <a:t> возвращает строку, которую генерирует метод </a:t>
            </a:r>
            <a:r>
              <a:rPr lang="en-US" dirty="0" err="1"/>
              <a:t>getPath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если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выполняется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в</a:t>
            </a:r>
            <a:r>
              <a:rPr lang="en-US" i="1" dirty="0">
                <a:solidFill>
                  <a:srgbClr val="ABFE86"/>
                </a:solidFill>
              </a:rPr>
              <a:t> Windows</a:t>
            </a:r>
          </a:p>
          <a:p>
            <a:r>
              <a:rPr lang="en-US" dirty="0"/>
              <a:t>File f2 = new File("folder/file");</a:t>
            </a:r>
          </a:p>
          <a:p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то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будет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выведено</a:t>
            </a:r>
            <a:r>
              <a:rPr lang="en-US" i="1" dirty="0">
                <a:solidFill>
                  <a:srgbClr val="ABFE86"/>
                </a:solidFill>
              </a:rPr>
              <a:t> folder\file</a:t>
            </a:r>
          </a:p>
          <a:p>
            <a:r>
              <a:rPr lang="en-US" dirty="0" err="1"/>
              <a:t>System.out.println</a:t>
            </a:r>
            <a:r>
              <a:rPr lang="en-US" dirty="0"/>
              <a:t>(f2); </a:t>
            </a:r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23</a:t>
            </a:r>
            <a:r>
              <a:rPr lang="ru-RU" b="1" dirty="0"/>
              <a:t>. Преобразование абстрактного пути</a:t>
            </a:r>
          </a:p>
          <a:p>
            <a:endParaRPr lang="ru-RU" dirty="0"/>
          </a:p>
          <a:p>
            <a:r>
              <a:rPr lang="ru-RU" dirty="0"/>
              <a:t>Абстрактный путь, который задается объекту </a:t>
            </a:r>
            <a:r>
              <a:rPr lang="en-US" dirty="0"/>
              <a:t>File</a:t>
            </a:r>
            <a:r>
              <a:rPr lang="ru-RU" dirty="0"/>
              <a:t> при его создании, преобразуется в строку по следующим правилам:</a:t>
            </a:r>
          </a:p>
          <a:p>
            <a:r>
              <a:rPr lang="ru-RU" dirty="0"/>
              <a:t>1) разделители за последним именем отбрасываются;</a:t>
            </a:r>
          </a:p>
          <a:p>
            <a:r>
              <a:rPr lang="ru-RU" dirty="0"/>
              <a:t>2) несколько подряд идущих разделителей </a:t>
            </a:r>
            <a:r>
              <a:rPr lang="ru-RU" i="1" dirty="0"/>
              <a:t>внутри</a:t>
            </a:r>
            <a:r>
              <a:rPr lang="ru-RU" dirty="0"/>
              <a:t> пути будут заменены на один;</a:t>
            </a:r>
          </a:p>
          <a:p>
            <a:r>
              <a:rPr lang="ru-RU" dirty="0"/>
              <a:t>3) несколько подряд идущих разделителей вначале пути интерпретируются в зависимости от ОС, в </a:t>
            </a:r>
            <a:r>
              <a:rPr lang="en-US" dirty="0"/>
              <a:t>Windows</a:t>
            </a:r>
            <a:r>
              <a:rPr lang="ru-RU" dirty="0"/>
              <a:t> они будут заменены на два разделителя.</a:t>
            </a:r>
          </a:p>
          <a:p>
            <a:endParaRPr lang="ru-RU" dirty="0"/>
          </a:p>
          <a:p>
            <a:r>
              <a:rPr lang="en-US" dirty="0"/>
              <a:t>File f = new File("\\/file//");</a:t>
            </a:r>
          </a:p>
          <a:p>
            <a:r>
              <a:rPr lang="en-US" dirty="0" err="1"/>
              <a:t>System.out.print</a:t>
            </a:r>
            <a:r>
              <a:rPr lang="en-US" dirty="0"/>
              <a:t>(f); </a:t>
            </a: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будет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выведено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en-US" i="1" dirty="0">
                <a:solidFill>
                  <a:srgbClr val="ABFE86"/>
                </a:solidFill>
                <a:hlinkClick r:id="rId2" action="ppaction://hlinkfile"/>
              </a:rPr>
              <a:t>\\file</a:t>
            </a:r>
            <a:r>
              <a:rPr lang="ru-RU" i="1" dirty="0"/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24</a:t>
            </a:r>
            <a:r>
              <a:rPr lang="ru-RU" b="1" dirty="0"/>
              <a:t>. Метод </a:t>
            </a:r>
            <a:r>
              <a:rPr lang="en-US" b="1" dirty="0" err="1"/>
              <a:t>getAbsolutePath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Метод </a:t>
            </a:r>
            <a:r>
              <a:rPr lang="en-US" dirty="0" err="1"/>
              <a:t>getAbsolutePath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File </a:t>
            </a:r>
            <a:r>
              <a:rPr lang="ru-RU" dirty="0"/>
              <a:t>возвращает т.н. </a:t>
            </a:r>
            <a:r>
              <a:rPr lang="ru-RU" i="1" dirty="0"/>
              <a:t>абсолютный</a:t>
            </a:r>
            <a:r>
              <a:rPr lang="ru-RU" dirty="0"/>
              <a:t> путь к ЭФС вид которого зависит от ОС. В </a:t>
            </a:r>
            <a:r>
              <a:rPr lang="en-US" dirty="0"/>
              <a:t>Windows</a:t>
            </a:r>
            <a:r>
              <a:rPr lang="ru-RU" dirty="0"/>
              <a:t> возможно два случая:</a:t>
            </a:r>
          </a:p>
          <a:p>
            <a:endParaRPr lang="ru-RU" dirty="0"/>
          </a:p>
          <a:p>
            <a:r>
              <a:rPr lang="ru-RU" dirty="0"/>
              <a:t>1) абстрактный путь не содержит префикса: в этом случае метод вернет строку, состоящую из пути к текущему пользовательскому каталогу, разделителя и абстрактного пути;</a:t>
            </a:r>
          </a:p>
          <a:p>
            <a:endParaRPr lang="ru-RU" dirty="0"/>
          </a:p>
          <a:p>
            <a:r>
              <a:rPr lang="ru-RU" dirty="0"/>
              <a:t>2) абстрактный путь содержит префикс, в этом случае метод вернет абстрактный путь.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 b="1"/>
              <a:t>Замечание.</a:t>
            </a:r>
            <a:r>
              <a:rPr lang="ru-RU"/>
              <a:t> В состав </a:t>
            </a:r>
            <a:r>
              <a:rPr lang="en-US"/>
              <a:t>API</a:t>
            </a:r>
            <a:r>
              <a:rPr lang="ru-RU"/>
              <a:t> входит класс </a:t>
            </a:r>
            <a:r>
              <a:rPr lang="en-US"/>
              <a:t>java</a:t>
            </a:r>
            <a:r>
              <a:rPr lang="ru-RU"/>
              <a:t>.</a:t>
            </a:r>
            <a:r>
              <a:rPr lang="en-US"/>
              <a:t>io</a:t>
            </a:r>
            <a:r>
              <a:rPr lang="ru-RU"/>
              <a:t>.</a:t>
            </a:r>
            <a:r>
              <a:rPr lang="en-US"/>
              <a:t>RandomAccessFile</a:t>
            </a:r>
            <a:r>
              <a:rPr lang="ru-RU"/>
              <a:t>, который не принадлежит приведенным выше иерархиям, наследуется непосредственно от класса </a:t>
            </a:r>
            <a:r>
              <a:rPr lang="en-US"/>
              <a:t>Object</a:t>
            </a:r>
            <a:r>
              <a:rPr lang="ru-RU"/>
              <a:t> и предназначен для работы с файлами, поддерживая произвольный доступ к их содержимому.</a:t>
            </a:r>
          </a:p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Большинство потоков ввода/вывода содержаться в пакете </a:t>
            </a:r>
            <a:r>
              <a:rPr lang="en-US">
                <a:solidFill>
                  <a:srgbClr val="FF0000"/>
                </a:solidFill>
              </a:rPr>
              <a:t>java</a:t>
            </a:r>
            <a:r>
              <a:rPr lang="ru-RU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io</a:t>
            </a:r>
            <a:r>
              <a:rPr lang="ru-RU"/>
              <a:t>, потоки для работы с архивами содержаться в пакете </a:t>
            </a:r>
            <a:r>
              <a:rPr lang="en-US"/>
              <a:t>java</a:t>
            </a:r>
            <a:r>
              <a:rPr lang="ru-RU"/>
              <a:t>.</a:t>
            </a:r>
            <a:r>
              <a:rPr lang="en-US"/>
              <a:t>util</a:t>
            </a:r>
            <a:r>
              <a:rPr lang="ru-RU"/>
              <a:t>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Текущий пользовательский каталог назначается каждой программе при ее выполнении и предназначен для разрешения относительных путей, его имя содержится в системном свойстве </a:t>
            </a:r>
            <a:r>
              <a:rPr lang="en-US" i="1">
                <a:solidFill>
                  <a:srgbClr val="FF0000"/>
                </a:solidFill>
              </a:rPr>
              <a:t>user</a:t>
            </a:r>
            <a:r>
              <a:rPr lang="ru-RU" i="1">
                <a:solidFill>
                  <a:srgbClr val="FF0000"/>
                </a:solidFill>
              </a:rPr>
              <a:t>.</a:t>
            </a:r>
            <a:r>
              <a:rPr lang="en-US" i="1">
                <a:solidFill>
                  <a:srgbClr val="FF0000"/>
                </a:solidFill>
              </a:rPr>
              <a:t>dir</a:t>
            </a:r>
            <a:endParaRPr lang="ru-RU" i="1">
              <a:solidFill>
                <a:srgbClr val="FF0000"/>
              </a:solidFill>
            </a:endParaRPr>
          </a:p>
          <a:p>
            <a:endParaRPr lang="ru-RU" i="1"/>
          </a:p>
          <a:p>
            <a:r>
              <a:rPr lang="en-US"/>
              <a:t>String s;</a:t>
            </a:r>
          </a:p>
          <a:p>
            <a:r>
              <a:rPr lang="en-US"/>
              <a:t>File f = new File("path\\file");</a:t>
            </a:r>
            <a:endParaRPr lang="ru-RU"/>
          </a:p>
          <a:p>
            <a:endParaRPr lang="ru-RU"/>
          </a:p>
          <a:p>
            <a:r>
              <a:rPr lang="en-US"/>
              <a:t>s = f.getAbsolutePath());</a:t>
            </a:r>
            <a:endParaRPr lang="ru-RU"/>
          </a:p>
          <a:p>
            <a:r>
              <a:rPr lang="en-US">
                <a:solidFill>
                  <a:srgbClr val="ABFE86"/>
                </a:solidFill>
              </a:rPr>
              <a:t>// </a:t>
            </a:r>
            <a:r>
              <a:rPr lang="en-US" i="1">
                <a:solidFill>
                  <a:srgbClr val="ABFE86"/>
                </a:solidFill>
              </a:rPr>
              <a:t>s = System.getProperty("user.dir") + "\\path\\file"</a:t>
            </a:r>
          </a:p>
          <a:p>
            <a:endParaRPr lang="en-US" i="1">
              <a:solidFill>
                <a:srgbClr val="ABFE86"/>
              </a:solidFill>
            </a:endParaRPr>
          </a:p>
          <a:p>
            <a:r>
              <a:rPr lang="en-US"/>
              <a:t>File f2 = new File("Z:\\path/file");</a:t>
            </a:r>
          </a:p>
          <a:p>
            <a:r>
              <a:rPr lang="en-US"/>
              <a:t>s = f.getAbsolutePath());</a:t>
            </a:r>
            <a:endParaRPr lang="ru-RU"/>
          </a:p>
          <a:p>
            <a:r>
              <a:rPr lang="en-US">
                <a:solidFill>
                  <a:srgbClr val="ABFE86"/>
                </a:solidFill>
              </a:rPr>
              <a:t>// </a:t>
            </a:r>
            <a:r>
              <a:rPr lang="en-US" i="1">
                <a:solidFill>
                  <a:srgbClr val="ABFE86"/>
                </a:solidFill>
              </a:rPr>
              <a:t>s = "Z:\\path\\file"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/>
          </a:p>
          <a:p>
            <a:r>
              <a:rPr lang="ru-RU" b="1"/>
              <a:t>Замечание.</a:t>
            </a:r>
            <a:r>
              <a:rPr lang="ru-RU"/>
              <a:t> Если абстрактный путь пустой, то будет выведено значение свойства </a:t>
            </a:r>
            <a:r>
              <a:rPr lang="en-US">
                <a:solidFill>
                  <a:srgbClr val="FF0000"/>
                </a:solidFill>
              </a:rPr>
              <a:t>user</a:t>
            </a:r>
            <a:r>
              <a:rPr lang="ru-RU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dir</a:t>
            </a:r>
            <a:r>
              <a:rPr lang="ru-RU"/>
              <a:t>.</a:t>
            </a:r>
            <a:endParaRPr lang="en-US"/>
          </a:p>
          <a:p>
            <a:endParaRPr lang="ru-RU" b="1"/>
          </a:p>
          <a:p>
            <a:r>
              <a:rPr lang="ru-RU" b="1"/>
              <a:t>Замечание. </a:t>
            </a:r>
            <a:r>
              <a:rPr lang="ru-RU"/>
              <a:t>Строка, которую возвращает метод </a:t>
            </a:r>
            <a:r>
              <a:rPr lang="en-US"/>
              <a:t>getAbsolutePath</a:t>
            </a:r>
            <a:r>
              <a:rPr lang="ru-RU"/>
              <a:t> объекта </a:t>
            </a:r>
            <a:r>
              <a:rPr lang="en-US"/>
              <a:t>File</a:t>
            </a:r>
            <a:r>
              <a:rPr lang="ru-RU"/>
              <a:t>, </a:t>
            </a:r>
            <a:r>
              <a:rPr lang="ru-RU" i="1">
                <a:solidFill>
                  <a:srgbClr val="FFFF00"/>
                </a:solidFill>
              </a:rPr>
              <a:t>не зависит </a:t>
            </a:r>
            <a:r>
              <a:rPr lang="ru-RU">
                <a:solidFill>
                  <a:srgbClr val="FFFF00"/>
                </a:solidFill>
              </a:rPr>
              <a:t>от того, существует или нет ЭФС</a:t>
            </a:r>
            <a:r>
              <a:rPr lang="ru-RU"/>
              <a:t> на который ссылается этот объект.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25</a:t>
            </a:r>
            <a:r>
              <a:rPr lang="ru-RU" b="1" dirty="0"/>
              <a:t>. Метод </a:t>
            </a:r>
            <a:r>
              <a:rPr lang="en-US" b="1" dirty="0" err="1"/>
              <a:t>listFiles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Метод </a:t>
            </a:r>
            <a:r>
              <a:rPr lang="en-US" dirty="0" err="1"/>
              <a:t>listFiles</a:t>
            </a:r>
            <a:r>
              <a:rPr lang="ru-RU" dirty="0"/>
              <a:t> класса </a:t>
            </a:r>
            <a:r>
              <a:rPr lang="en-US" dirty="0"/>
              <a:t>File</a:t>
            </a:r>
            <a:r>
              <a:rPr lang="ru-RU" dirty="0"/>
              <a:t> возвращает массив объектов </a:t>
            </a:r>
            <a:r>
              <a:rPr lang="en-US" dirty="0"/>
              <a:t>File</a:t>
            </a:r>
            <a:r>
              <a:rPr lang="ru-RU" dirty="0"/>
              <a:t>,  содержащихся в каталоге, на который указывает объект </a:t>
            </a:r>
            <a:r>
              <a:rPr lang="en-US" dirty="0"/>
              <a:t>this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File[] </a:t>
            </a:r>
            <a:r>
              <a:rPr lang="en-US" dirty="0" err="1">
                <a:solidFill>
                  <a:srgbClr val="FF0000"/>
                </a:solidFill>
              </a:rPr>
              <a:t>listFiles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/>
              <a:t>Возможны три случая:</a:t>
            </a:r>
            <a:endParaRPr lang="en-US"/>
          </a:p>
          <a:p>
            <a:endParaRPr lang="ru-RU"/>
          </a:p>
          <a:p>
            <a:r>
              <a:rPr lang="ru-RU"/>
              <a:t>1) </a:t>
            </a:r>
            <a:r>
              <a:rPr lang="en-US"/>
              <a:t>this</a:t>
            </a:r>
            <a:r>
              <a:rPr lang="ru-RU"/>
              <a:t> ссылается на непустой каталог: возвращаемый массив будет включать объекты </a:t>
            </a:r>
            <a:r>
              <a:rPr lang="en-US"/>
              <a:t>File</a:t>
            </a:r>
            <a:r>
              <a:rPr lang="ru-RU"/>
              <a:t>, соответствующие элементам файловой системы, которые содержатся в этом каталоге;</a:t>
            </a:r>
            <a:endParaRPr lang="en-US"/>
          </a:p>
          <a:p>
            <a:endParaRPr lang="ru-RU"/>
          </a:p>
          <a:p>
            <a:r>
              <a:rPr lang="ru-RU"/>
              <a:t>2) </a:t>
            </a:r>
            <a:r>
              <a:rPr lang="en-US"/>
              <a:t>this</a:t>
            </a:r>
            <a:r>
              <a:rPr lang="ru-RU"/>
              <a:t> ссылается на пустой каталог: возвращаемый массив будет иметь </a:t>
            </a:r>
            <a:r>
              <a:rPr lang="ru-RU">
                <a:solidFill>
                  <a:srgbClr val="FF0000"/>
                </a:solidFill>
              </a:rPr>
              <a:t>нулевую длину</a:t>
            </a:r>
            <a:r>
              <a:rPr lang="ru-RU"/>
              <a:t>;</a:t>
            </a:r>
            <a:endParaRPr lang="en-US"/>
          </a:p>
          <a:p>
            <a:endParaRPr lang="ru-RU"/>
          </a:p>
          <a:p>
            <a:r>
              <a:rPr lang="ru-RU"/>
              <a:t>3) </a:t>
            </a:r>
            <a:r>
              <a:rPr lang="en-US"/>
              <a:t>this</a:t>
            </a:r>
            <a:r>
              <a:rPr lang="ru-RU"/>
              <a:t> ссылается на файл (не каталог), в этом случае метод </a:t>
            </a:r>
            <a:r>
              <a:rPr lang="en-US"/>
              <a:t>listFiles</a:t>
            </a:r>
            <a:r>
              <a:rPr lang="ru-RU"/>
              <a:t> вернет значение </a:t>
            </a:r>
            <a:r>
              <a:rPr lang="en-US">
                <a:solidFill>
                  <a:srgbClr val="FF0000"/>
                </a:solidFill>
              </a:rPr>
              <a:t>null</a:t>
            </a:r>
            <a:r>
              <a:rPr lang="ru-RU"/>
              <a:t>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r>
              <a:rPr lang="ru-RU" b="1"/>
              <a:t>Замечание.</a:t>
            </a:r>
            <a:r>
              <a:rPr lang="ru-RU"/>
              <a:t> Вызов метода </a:t>
            </a:r>
            <a:r>
              <a:rPr lang="en-US"/>
              <a:t>listFiles</a:t>
            </a:r>
            <a:r>
              <a:rPr lang="ru-RU"/>
              <a:t> желательно предварять вызовом метода </a:t>
            </a:r>
            <a:r>
              <a:rPr lang="en-US"/>
              <a:t>isDirectory</a:t>
            </a:r>
            <a:r>
              <a:rPr lang="ru-RU"/>
              <a:t>, который возвращает </a:t>
            </a:r>
            <a:r>
              <a:rPr lang="en-US"/>
              <a:t>true</a:t>
            </a:r>
            <a:r>
              <a:rPr lang="ru-RU"/>
              <a:t> в том и только в том случае, когда объект </a:t>
            </a:r>
            <a:r>
              <a:rPr lang="en-US"/>
              <a:t>File</a:t>
            </a:r>
            <a:r>
              <a:rPr lang="ru-RU"/>
              <a:t>, на котором он вызывается, ссылается </a:t>
            </a:r>
            <a:r>
              <a:rPr lang="ru-RU">
                <a:solidFill>
                  <a:srgbClr val="FF0000"/>
                </a:solidFill>
              </a:rPr>
              <a:t>на </a:t>
            </a:r>
            <a:r>
              <a:rPr lang="ru-RU" i="1">
                <a:solidFill>
                  <a:srgbClr val="FF0000"/>
                </a:solidFill>
              </a:rPr>
              <a:t>существующий каталог</a:t>
            </a:r>
            <a:r>
              <a:rPr lang="ru-RU"/>
              <a:t>.</a:t>
            </a:r>
            <a:endParaRPr lang="en-US"/>
          </a:p>
          <a:p>
            <a:endParaRPr lang="en-US"/>
          </a:p>
          <a:p>
            <a:r>
              <a:rPr lang="en-US"/>
              <a:t>File[] list;</a:t>
            </a:r>
          </a:p>
          <a:p>
            <a:r>
              <a:rPr lang="en-US"/>
              <a:t>If (file.isDirectory()) list = file.listFiles();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26</a:t>
            </a:r>
            <a:r>
              <a:rPr lang="ru-RU" b="1" dirty="0"/>
              <a:t>. Интерфейс </a:t>
            </a:r>
            <a:r>
              <a:rPr lang="en-US" b="1" dirty="0" err="1"/>
              <a:t>FileFilter</a:t>
            </a:r>
            <a:r>
              <a:rPr lang="ru-RU" dirty="0"/>
              <a:t> 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Метод </a:t>
            </a:r>
            <a:r>
              <a:rPr lang="en-US" dirty="0" err="1"/>
              <a:t>listFiles</a:t>
            </a:r>
            <a:r>
              <a:rPr lang="ru-RU" dirty="0"/>
              <a:t> может принимать в качестве параметра объект класса, который реализует интерфейс </a:t>
            </a:r>
            <a:r>
              <a:rPr lang="en-US" dirty="0" err="1">
                <a:solidFill>
                  <a:srgbClr val="FF0000"/>
                </a:solidFill>
              </a:rPr>
              <a:t>FileFilter</a:t>
            </a:r>
            <a:r>
              <a:rPr lang="ru-RU" dirty="0"/>
              <a:t>. Этот интерфейс содержит один метод </a:t>
            </a:r>
            <a:r>
              <a:rPr lang="ru-RU" dirty="0" err="1"/>
              <a:t>accept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boolean</a:t>
            </a:r>
            <a:r>
              <a:rPr lang="en-US" dirty="0"/>
              <a:t> accept(File pathname) 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результирующий список, который возвращает </a:t>
            </a:r>
            <a:r>
              <a:rPr lang="en-US" dirty="0" err="1"/>
              <a:t>listFiles</a:t>
            </a:r>
            <a:r>
              <a:rPr lang="ru-RU" dirty="0"/>
              <a:t> будут включены те и только те объекты </a:t>
            </a:r>
            <a:r>
              <a:rPr lang="en-US" dirty="0"/>
              <a:t>File</a:t>
            </a:r>
            <a:r>
              <a:rPr lang="ru-RU" dirty="0"/>
              <a:t>, для которых метод </a:t>
            </a:r>
            <a:r>
              <a:rPr lang="en-US" dirty="0"/>
              <a:t>accept</a:t>
            </a:r>
            <a:r>
              <a:rPr lang="ru-RU" dirty="0"/>
              <a:t> возвращает </a:t>
            </a:r>
            <a:r>
              <a:rPr lang="en-US" dirty="0"/>
              <a:t>true</a:t>
            </a:r>
            <a:r>
              <a:rPr lang="ru-RU" dirty="0"/>
              <a:t>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import java.io.*;</a:t>
            </a:r>
            <a:endParaRPr lang="ru-RU" dirty="0"/>
          </a:p>
          <a:p>
            <a:endParaRPr lang="en-US" dirty="0"/>
          </a:p>
          <a:p>
            <a:r>
              <a:rPr lang="en-US" dirty="0"/>
              <a:t>public class Test implements </a:t>
            </a:r>
            <a:r>
              <a:rPr lang="en-US" dirty="0" err="1"/>
              <a:t>FileFilter</a:t>
            </a:r>
            <a:r>
              <a:rPr lang="en-US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accept(File f) {</a:t>
            </a:r>
          </a:p>
          <a:p>
            <a:r>
              <a:rPr lang="ru-RU" dirty="0"/>
              <a:t>		</a:t>
            </a:r>
            <a:r>
              <a:rPr lang="en-US" dirty="0"/>
              <a:t>return </a:t>
            </a:r>
            <a:r>
              <a:rPr lang="en-US" dirty="0" err="1"/>
              <a:t>f.getName</a:t>
            </a:r>
            <a:r>
              <a:rPr lang="en-US" dirty="0"/>
              <a:t>().length() &lt; 8;</a:t>
            </a:r>
          </a:p>
          <a:p>
            <a:r>
              <a:rPr lang="ru-RU" dirty="0"/>
              <a:t>	</a:t>
            </a:r>
            <a:r>
              <a:rPr lang="en-US" dirty="0"/>
              <a:t>}</a:t>
            </a:r>
            <a:endParaRPr lang="ru-RU" dirty="0"/>
          </a:p>
          <a:p>
            <a:endParaRPr lang="en-US" dirty="0"/>
          </a:p>
          <a:p>
            <a:r>
              <a:rPr lang="ru-RU" dirty="0"/>
              <a:t>	</a:t>
            </a:r>
            <a:r>
              <a:rPr lang="en-US" dirty="0"/>
              <a:t>public static void main(String[]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ru-RU" dirty="0"/>
              <a:t>		</a:t>
            </a:r>
            <a:r>
              <a:rPr lang="en-US" dirty="0"/>
              <a:t>File path = new File("");</a:t>
            </a:r>
          </a:p>
          <a:p>
            <a:r>
              <a:rPr lang="ru-RU" dirty="0"/>
              <a:t>		</a:t>
            </a:r>
            <a:r>
              <a:rPr lang="en-US" dirty="0"/>
              <a:t>File[] list = </a:t>
            </a:r>
            <a:r>
              <a:rPr lang="en-US" dirty="0" err="1"/>
              <a:t>path.listFiles</a:t>
            </a:r>
            <a:r>
              <a:rPr lang="en-US" dirty="0"/>
              <a:t>(this);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}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 smtClean="0">
                <a:solidFill>
                  <a:srgbClr val="ABFE86"/>
                </a:solidFill>
              </a:rPr>
              <a:t>// </a:t>
            </a:r>
            <a:r>
              <a:rPr lang="en-US" i="1" dirty="0">
                <a:solidFill>
                  <a:srgbClr val="ABFE86"/>
                </a:solidFill>
              </a:rPr>
              <a:t>list </a:t>
            </a:r>
            <a:r>
              <a:rPr lang="ru-RU" i="1" dirty="0">
                <a:solidFill>
                  <a:srgbClr val="ABFE86"/>
                </a:solidFill>
              </a:rPr>
              <a:t>содержит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только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те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ЭФС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из</a:t>
            </a:r>
            <a:r>
              <a:rPr lang="en-US" i="1" dirty="0">
                <a:solidFill>
                  <a:srgbClr val="ABFE86"/>
                </a:solidFill>
              </a:rPr>
              <a:t> </a:t>
            </a:r>
            <a:r>
              <a:rPr lang="ru-RU" i="1" dirty="0">
                <a:solidFill>
                  <a:srgbClr val="ABFE86"/>
                </a:solidFill>
              </a:rPr>
              <a:t>каталога</a:t>
            </a:r>
            <a:r>
              <a:rPr lang="en-US" i="1" dirty="0">
                <a:solidFill>
                  <a:srgbClr val="ABFE86"/>
                </a:solidFill>
              </a:rPr>
              <a:t> user.dir</a:t>
            </a:r>
            <a:endParaRPr lang="ru-RU" i="1" dirty="0">
              <a:solidFill>
                <a:srgbClr val="ABFE86"/>
              </a:solidFill>
            </a:endParaRPr>
          </a:p>
          <a:p>
            <a:r>
              <a:rPr lang="ru-RU" dirty="0">
                <a:solidFill>
                  <a:srgbClr val="ABFE86"/>
                </a:solidFill>
              </a:rPr>
              <a:t>// </a:t>
            </a:r>
            <a:r>
              <a:rPr lang="ru-RU" i="1" dirty="0">
                <a:solidFill>
                  <a:srgbClr val="ABFE86"/>
                </a:solidFill>
              </a:rPr>
              <a:t>имена которых имеют длину чьем имени менее 8 символов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27</a:t>
            </a:r>
            <a:r>
              <a:rPr lang="ru-RU" b="1" dirty="0"/>
              <a:t>. Метод </a:t>
            </a:r>
            <a:r>
              <a:rPr lang="en-US" b="1" dirty="0" err="1"/>
              <a:t>getParent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Метод </a:t>
            </a:r>
            <a:r>
              <a:rPr lang="en-US" dirty="0" err="1"/>
              <a:t>getParent</a:t>
            </a:r>
            <a:r>
              <a:rPr lang="ru-RU" dirty="0"/>
              <a:t> класса </a:t>
            </a:r>
            <a:r>
              <a:rPr lang="en-US" dirty="0"/>
              <a:t>File</a:t>
            </a:r>
            <a:r>
              <a:rPr lang="ru-RU" dirty="0"/>
              <a:t> возвращает часть абстрактного пути ЭФС.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Group 2"/>
          <p:cNvGraphicFramePr>
            <a:graphicFrameLocks noGrp="1"/>
          </p:cNvGraphicFramePr>
          <p:nvPr/>
        </p:nvGraphicFramePr>
        <p:xfrm>
          <a:off x="179388" y="188913"/>
          <a:ext cx="8785225" cy="6004560"/>
        </p:xfrm>
        <a:graphic>
          <a:graphicData uri="http://schemas.openxmlformats.org/drawingml/2006/table">
            <a:tbl>
              <a:tblPr/>
              <a:tblGrid>
                <a:gridCol w="3816350"/>
                <a:gridCol w="496887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Структура абстрактного пути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 возвращаемое getParent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только одно имя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только одно имя, предваренное разделителем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зависит от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OS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Windows – разделитель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только одно имя, предваренное двумя разделителями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зависит от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Windows – два разделителя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11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несколько имен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абстрактный путь без последнего имени и разделителя, который его предваряет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/>
              <a:t>28</a:t>
            </a:r>
            <a:r>
              <a:rPr lang="ru-RU" b="1" dirty="0"/>
              <a:t>. Метод </a:t>
            </a:r>
            <a:r>
              <a:rPr lang="en-US" b="1" dirty="0" err="1"/>
              <a:t>getCanonicalPath</a:t>
            </a:r>
            <a:endParaRPr lang="ru-RU" b="1" dirty="0"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ru-RU" dirty="0"/>
              <a:t>Метод </a:t>
            </a:r>
            <a:r>
              <a:rPr lang="en-US" dirty="0" err="1"/>
              <a:t>getCanonicalPath</a:t>
            </a:r>
            <a:r>
              <a:rPr lang="ru-RU" dirty="0"/>
              <a:t> класса </a:t>
            </a:r>
            <a:r>
              <a:rPr lang="en-US" dirty="0"/>
              <a:t>File</a:t>
            </a:r>
            <a:r>
              <a:rPr lang="ru-RU" dirty="0"/>
              <a:t> возвращает т.н. канонический путь к ЭФС.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ru-RU" dirty="0"/>
              <a:t>Данный метод пытается определить реальный путь к ЭФС в файловой системе ОС, на которой выполняется </a:t>
            </a:r>
            <a:r>
              <a:rPr lang="en-US" dirty="0"/>
              <a:t>JVM</a:t>
            </a:r>
            <a:r>
              <a:rPr lang="ru-RU" dirty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ru-RU" dirty="0"/>
              <a:t>Процесс определения зависит от ОС.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2</a:t>
            </a:r>
            <a:r>
              <a:rPr lang="ru-RU" b="1" dirty="0" smtClean="0"/>
              <a:t>. Парные </a:t>
            </a:r>
            <a:r>
              <a:rPr lang="ru-RU" b="1" dirty="0"/>
              <a:t>потоки</a:t>
            </a:r>
          </a:p>
          <a:p>
            <a:pPr algn="ctr"/>
            <a:endParaRPr lang="ru-RU" b="1" dirty="0"/>
          </a:p>
          <a:p>
            <a:r>
              <a:rPr lang="ru-RU" dirty="0"/>
              <a:t>Предназначение каждого класса-потока заключается в том, чтобы передать или принять последовательность символов или байт.</a:t>
            </a:r>
          </a:p>
          <a:p>
            <a:endParaRPr lang="ru-RU" dirty="0"/>
          </a:p>
          <a:p>
            <a:r>
              <a:rPr lang="en-US" dirty="0"/>
              <a:t>API Java</a:t>
            </a:r>
            <a:r>
              <a:rPr lang="ru-RU" dirty="0"/>
              <a:t> содержит более 60 потоков, каждый из которых содержит свой собственный набор методов для управлением процессом приема/передачи информации.</a:t>
            </a:r>
          </a:p>
          <a:p>
            <a:endParaRPr lang="ru-RU" dirty="0"/>
          </a:p>
          <a:p>
            <a:r>
              <a:rPr lang="ru-RU" dirty="0"/>
              <a:t>Для некоторых потоков существуют парные им в том смысле, что </a:t>
            </a:r>
            <a:r>
              <a:rPr lang="ru-RU" dirty="0">
                <a:solidFill>
                  <a:srgbClr val="FFFF00"/>
                </a:solidFill>
              </a:rPr>
              <a:t>парный поток содержит зеркальное отображение функциональности исходного потока </a:t>
            </a:r>
            <a:r>
              <a:rPr lang="ru-RU" dirty="0"/>
              <a:t>относительно направления передачи информации.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b="1" dirty="0"/>
          </a:p>
          <a:p>
            <a:r>
              <a:rPr lang="ru-RU" dirty="0"/>
              <a:t>Для </a:t>
            </a:r>
            <a:r>
              <a:rPr lang="en-US" dirty="0"/>
              <a:t>Windows</a:t>
            </a:r>
            <a:r>
              <a:rPr lang="ru-RU" dirty="0"/>
              <a:t> он заключается в следующем:</a:t>
            </a:r>
          </a:p>
          <a:p>
            <a:endParaRPr lang="ru-RU" dirty="0"/>
          </a:p>
          <a:p>
            <a:r>
              <a:rPr lang="ru-RU" dirty="0"/>
              <a:t>1) с помощью метода </a:t>
            </a:r>
            <a:r>
              <a:rPr lang="en-US" dirty="0" err="1"/>
              <a:t>getAbsolutePath</a:t>
            </a:r>
            <a:r>
              <a:rPr lang="ru-RU" dirty="0"/>
              <a:t> определяется абсолютный путь</a:t>
            </a:r>
          </a:p>
          <a:p>
            <a:endParaRPr lang="ru-RU" dirty="0"/>
          </a:p>
          <a:p>
            <a:r>
              <a:rPr lang="ru-RU" dirty="0"/>
              <a:t>2) соответствующим образом обрабатываются имена «.» (текущий каталог) и «..» (родительский каталог)</a:t>
            </a:r>
          </a:p>
          <a:p>
            <a:endParaRPr lang="ru-RU" dirty="0"/>
          </a:p>
          <a:p>
            <a:r>
              <a:rPr lang="ru-RU" dirty="0"/>
              <a:t>3) имя устройства (если оно есть в пути) приводится к верхнему регистру.</a:t>
            </a:r>
          </a:p>
          <a:p>
            <a:endParaRPr lang="en-US" dirty="0"/>
          </a:p>
          <a:p>
            <a:r>
              <a:rPr lang="en-US" dirty="0"/>
              <a:t>File f = new File("c:/java/test");</a:t>
            </a:r>
          </a:p>
          <a:p>
            <a:r>
              <a:rPr lang="en-US" dirty="0"/>
              <a:t>File f2 = new File(f, "..");</a:t>
            </a:r>
          </a:p>
          <a:p>
            <a:r>
              <a:rPr lang="en-US" dirty="0"/>
              <a:t>String s = f2.getCanonicalPath()); </a:t>
            </a:r>
            <a:r>
              <a:rPr lang="en-US" dirty="0">
                <a:solidFill>
                  <a:srgbClr val="ABFE86"/>
                </a:solidFill>
              </a:rPr>
              <a:t>// </a:t>
            </a:r>
            <a:r>
              <a:rPr lang="en-US" i="1" dirty="0">
                <a:solidFill>
                  <a:srgbClr val="ABFE86"/>
                </a:solidFill>
              </a:rPr>
              <a:t>s = c:\java</a:t>
            </a:r>
            <a:endParaRPr lang="ru-RU" i="1" dirty="0">
              <a:solidFill>
                <a:srgbClr val="ABFE86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/>
        </p:nvGraphicFramePr>
        <p:xfrm>
          <a:off x="179388" y="188913"/>
          <a:ext cx="8713787" cy="6482398"/>
        </p:xfrm>
        <a:graphic>
          <a:graphicData uri="http://schemas.openxmlformats.org/drawingml/2006/table">
            <a:tbl>
              <a:tblPr/>
              <a:tblGrid>
                <a:gridCol w="4321175"/>
                <a:gridCol w="4392612"/>
              </a:tblGrid>
              <a:tr h="360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Парные классы в иерархиях 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байтовых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потоков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ByteArray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ByteArray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Filter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Filter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Buffered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Buffered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Zip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Zip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Pushback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/>
          </a:p>
        </p:txBody>
      </p:sp>
      <p:graphicFrame>
        <p:nvGraphicFramePr>
          <p:cNvPr id="274435" name="Group 3"/>
          <p:cNvGraphicFramePr>
            <a:graphicFrameLocks noGrp="1"/>
          </p:cNvGraphicFramePr>
          <p:nvPr/>
        </p:nvGraphicFramePr>
        <p:xfrm>
          <a:off x="179388" y="188913"/>
          <a:ext cx="8713787" cy="6335714"/>
        </p:xfrm>
        <a:graphic>
          <a:graphicData uri="http://schemas.openxmlformats.org/drawingml/2006/table">
            <a:tbl>
              <a:tblPr/>
              <a:tblGrid>
                <a:gridCol w="3744912"/>
                <a:gridCol w="4968875"/>
              </a:tblGrid>
              <a:tr h="700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Парные классы в иерархиях 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символьных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потоков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Buffered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Buffered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Filter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Filter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Pushback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Stream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3. Поле </a:t>
            </a:r>
            <a:r>
              <a:rPr lang="en-US" b="1" dirty="0"/>
              <a:t>out </a:t>
            </a:r>
            <a:r>
              <a:rPr lang="ru-RU" b="1" dirty="0"/>
              <a:t>класса </a:t>
            </a:r>
            <a:r>
              <a:rPr lang="en-US" b="1" dirty="0"/>
              <a:t>System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/>
              <a:t>Статическое поле </a:t>
            </a:r>
            <a:r>
              <a:rPr lang="en-US" i="1" dirty="0">
                <a:solidFill>
                  <a:srgbClr val="FF0000"/>
                </a:solidFill>
              </a:rPr>
              <a:t>out</a:t>
            </a:r>
            <a:r>
              <a:rPr lang="ru-RU" dirty="0"/>
              <a:t> класса </a:t>
            </a:r>
            <a:r>
              <a:rPr lang="en-US" dirty="0"/>
              <a:t>System</a:t>
            </a:r>
            <a:r>
              <a:rPr lang="ru-RU" dirty="0"/>
              <a:t> имеет тип </a:t>
            </a:r>
            <a:r>
              <a:rPr lang="en-US" dirty="0"/>
              <a:t>java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.</a:t>
            </a:r>
            <a:r>
              <a:rPr lang="en-US" dirty="0" err="1">
                <a:solidFill>
                  <a:srgbClr val="FF0000"/>
                </a:solidFill>
              </a:rPr>
              <a:t>PrintStream</a:t>
            </a:r>
            <a:r>
              <a:rPr lang="ru-RU" dirty="0"/>
              <a:t>, который представляет собой надстройку над </a:t>
            </a:r>
            <a:r>
              <a:rPr lang="ru-RU" i="1" dirty="0">
                <a:solidFill>
                  <a:srgbClr val="FFFF00"/>
                </a:solidFill>
              </a:rPr>
              <a:t>байтовым</a:t>
            </a:r>
            <a:r>
              <a:rPr lang="ru-RU" dirty="0"/>
              <a:t> выходным потоком </a:t>
            </a:r>
            <a:r>
              <a:rPr lang="en-US" dirty="0" err="1">
                <a:solidFill>
                  <a:srgbClr val="FFFF00"/>
                </a:solidFill>
              </a:rPr>
              <a:t>OutputStream</a:t>
            </a:r>
            <a:r>
              <a:rPr lang="ru-RU" dirty="0"/>
              <a:t> и по умолчанию связан с консольным выводом (дисплеем).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Это, так называемый, </a:t>
            </a:r>
            <a:r>
              <a:rPr lang="ru-RU" dirty="0">
                <a:solidFill>
                  <a:srgbClr val="FFFF00"/>
                </a:solidFill>
              </a:rPr>
              <a:t>поток стандартного вывода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Программно он может быть надстроен для того, чтобы осуществлять </a:t>
            </a:r>
            <a:r>
              <a:rPr lang="ru-RU" dirty="0">
                <a:solidFill>
                  <a:srgbClr val="FFFF00"/>
                </a:solidFill>
              </a:rPr>
              <a:t>перекодировку</a:t>
            </a:r>
            <a:r>
              <a:rPr lang="ru-RU" dirty="0"/>
              <a:t> символов выводимых данных.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 smtClean="0"/>
              <a:t>4. Классы </a:t>
            </a:r>
            <a:r>
              <a:rPr lang="ru-RU" b="1" dirty="0"/>
              <a:t>надстройки</a:t>
            </a:r>
          </a:p>
          <a:p>
            <a:endParaRPr lang="ru-RU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	</a:t>
            </a:r>
            <a:r>
              <a:rPr lang="en-US" b="1" dirty="0" err="1"/>
              <a:t>FilterInputStream</a:t>
            </a:r>
            <a:r>
              <a:rPr lang="ru-RU" b="1" dirty="0"/>
              <a:t>, </a:t>
            </a:r>
            <a:r>
              <a:rPr lang="en-US" b="1" dirty="0" err="1"/>
              <a:t>FilterOutputStream</a:t>
            </a:r>
            <a:r>
              <a:rPr lang="ru-RU" b="1" dirty="0"/>
              <a:t>;</a:t>
            </a:r>
          </a:p>
          <a:p>
            <a:r>
              <a:rPr lang="ru-RU" b="1" dirty="0"/>
              <a:t>	</a:t>
            </a:r>
            <a:r>
              <a:rPr lang="en-US" b="1" dirty="0" err="1"/>
              <a:t>FilterReader</a:t>
            </a:r>
            <a:r>
              <a:rPr lang="ru-RU" b="1" dirty="0"/>
              <a:t>, </a:t>
            </a:r>
            <a:r>
              <a:rPr lang="en-US" b="1" dirty="0" err="1"/>
              <a:t>FilterWriter</a:t>
            </a:r>
            <a:endParaRPr lang="ru-RU" b="1" dirty="0"/>
          </a:p>
          <a:p>
            <a:r>
              <a:rPr lang="ru-RU" dirty="0"/>
              <a:t>являются, соответственно, классами надстройками над классами </a:t>
            </a:r>
          </a:p>
          <a:p>
            <a:r>
              <a:rPr lang="ru-RU" b="1" dirty="0"/>
              <a:t>	</a:t>
            </a:r>
            <a:r>
              <a:rPr lang="en-US" b="1" dirty="0" err="1"/>
              <a:t>InputStream</a:t>
            </a:r>
            <a:r>
              <a:rPr lang="ru-RU" b="1" dirty="0"/>
              <a:t>, </a:t>
            </a:r>
            <a:r>
              <a:rPr lang="en-US" b="1" dirty="0" err="1"/>
              <a:t>OutputStream</a:t>
            </a:r>
            <a:r>
              <a:rPr lang="ru-RU" b="1" dirty="0"/>
              <a:t>;</a:t>
            </a:r>
          </a:p>
          <a:p>
            <a:r>
              <a:rPr lang="ru-RU" b="1" dirty="0"/>
              <a:t>	</a:t>
            </a:r>
            <a:r>
              <a:rPr lang="en-US" b="1" dirty="0"/>
              <a:t>Reader</a:t>
            </a:r>
            <a:r>
              <a:rPr lang="ru-RU" b="1" dirty="0"/>
              <a:t> и </a:t>
            </a:r>
            <a:r>
              <a:rPr lang="en-US" b="1" dirty="0"/>
              <a:t>Writer</a:t>
            </a:r>
            <a:endParaRPr lang="ru-RU" b="1" dirty="0"/>
          </a:p>
          <a:p>
            <a:endParaRPr lang="ru-RU" b="1" dirty="0"/>
          </a:p>
          <a:p>
            <a:r>
              <a:rPr lang="ru-RU" dirty="0"/>
              <a:t>Суперклассы надстроек являются абстрактными классами.</a:t>
            </a:r>
          </a:p>
          <a:p>
            <a:endParaRPr lang="ru-RU" dirty="0"/>
          </a:p>
          <a:p>
            <a:r>
              <a:rPr lang="en-US" dirty="0"/>
              <a:t>API Java</a:t>
            </a:r>
            <a:r>
              <a:rPr lang="ru-RU" dirty="0"/>
              <a:t> содержит набор неабстрактных классов-надстроек, которые являются потомками базовых надстроек.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923</TotalTime>
  <Words>2421</Words>
  <Application>Microsoft Office PowerPoint</Application>
  <PresentationFormat>Экран (4:3)</PresentationFormat>
  <Paragraphs>438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Техническая</vt:lpstr>
      <vt:lpstr>IO streams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55</cp:revision>
  <cp:lastPrinted>2011-03-23T07:08:36Z</cp:lastPrinted>
  <dcterms:created xsi:type="dcterms:W3CDTF">2006-09-14T16:44:55Z</dcterms:created>
  <dcterms:modified xsi:type="dcterms:W3CDTF">2013-03-24T08:20:12Z</dcterms:modified>
</cp:coreProperties>
</file>