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2" r:id="rId1"/>
  </p:sldMasterIdLst>
  <p:notesMasterIdLst>
    <p:notesMasterId r:id="rId9"/>
  </p:notesMasterIdLst>
  <p:sldIdLst>
    <p:sldId id="601" r:id="rId2"/>
    <p:sldId id="725" r:id="rId3"/>
    <p:sldId id="771" r:id="rId4"/>
    <p:sldId id="773" r:id="rId5"/>
    <p:sldId id="772" r:id="rId6"/>
    <p:sldId id="761" r:id="rId7"/>
    <p:sldId id="762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FFFF"/>
    <a:srgbClr val="FF9900"/>
    <a:srgbClr val="0000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FDC29-FF54-4826-AF50-0894F4919ABD}" type="datetimeFigureOut">
              <a:rPr lang="ru-RU" smtClean="0"/>
              <a:t>02.04.2013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ADBD6-070C-4083-9C50-88C6A02544A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69A42-2603-4B28-9FF3-367DB41D6EA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1F2D0-45D3-45EC-8795-EB90947ECE9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73678B-7BCE-4A9A-B897-7E9253334C7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C6682-3A78-40B5-8938-61573B706D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628C5-1526-433C-81D4-58F18DD687F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96F7C-9F83-42D1-9C9C-64414EA672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FE569-6F7B-454C-8ED3-F84D02BC7C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598453-1A4C-41E4-8728-14E220C8FC8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890CA1-1C13-427A-8482-439CDF82D6E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BFE05-2167-4745-906F-5A01207B91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>
              <a:defRPr/>
            </a:pPr>
            <a:fld id="{24ADC538-B79C-418E-B18F-9D468F4FD89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BE8B3-CAC2-428E-BAB2-373D3C0A012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BB3DFF1D-EE05-48C7-972F-7A187057E90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java xml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/>
              <a:t>XML</a:t>
            </a:r>
            <a:r>
              <a:rPr lang="ru-RU" dirty="0" smtClean="0"/>
              <a:t> </a:t>
            </a:r>
            <a:r>
              <a:rPr lang="ru-RU" dirty="0" smtClean="0"/>
              <a:t>анализаторы (</a:t>
            </a:r>
            <a:r>
              <a:rPr lang="ru-RU" dirty="0" err="1" smtClean="0"/>
              <a:t>парсеры</a:t>
            </a:r>
            <a:r>
              <a:rPr lang="ru-RU" dirty="0" smtClean="0"/>
              <a:t>)</a:t>
            </a:r>
            <a:endParaRPr lang="ru-RU" dirty="0" smtClean="0">
              <a:solidFill>
                <a:srgbClr val="FFC000"/>
              </a:solidFill>
            </a:endParaRPr>
          </a:p>
          <a:p>
            <a:pPr algn="just"/>
            <a:endParaRPr lang="ru-RU" dirty="0"/>
          </a:p>
          <a:p>
            <a:r>
              <a:rPr lang="ru-RU" dirty="0" smtClean="0"/>
              <a:t>1) </a:t>
            </a:r>
            <a:r>
              <a:rPr lang="en-US" dirty="0" smtClean="0">
                <a:solidFill>
                  <a:srgbClr val="FFC000"/>
                </a:solidFill>
              </a:rPr>
              <a:t>DOM parser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B0F0"/>
                </a:solidFill>
              </a:rPr>
              <a:t>Document Object Model</a:t>
            </a:r>
            <a:r>
              <a:rPr lang="en-US" dirty="0" smtClean="0"/>
              <a:t>):</a:t>
            </a:r>
          </a:p>
          <a:p>
            <a:r>
              <a:rPr lang="ru-RU" dirty="0" smtClean="0"/>
              <a:t>представляет в памяти </a:t>
            </a:r>
            <a:r>
              <a:rPr lang="en-US" dirty="0" smtClean="0"/>
              <a:t>XML </a:t>
            </a:r>
            <a:r>
              <a:rPr lang="ru-RU" dirty="0" smtClean="0"/>
              <a:t>в виде древовидной структуры.</a:t>
            </a:r>
          </a:p>
          <a:p>
            <a:endParaRPr lang="en-US" dirty="0" smtClean="0"/>
          </a:p>
          <a:p>
            <a:r>
              <a:rPr lang="ru-RU" dirty="0" smtClean="0"/>
              <a:t>2) </a:t>
            </a:r>
            <a:r>
              <a:rPr lang="en-US" dirty="0" smtClean="0">
                <a:solidFill>
                  <a:srgbClr val="FFC000"/>
                </a:solidFill>
              </a:rPr>
              <a:t>SAX parser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F0"/>
                </a:solidFill>
              </a:rPr>
              <a:t>Simple API for XML</a:t>
            </a:r>
            <a:r>
              <a:rPr lang="en-US" dirty="0" smtClean="0"/>
              <a:t>):</a:t>
            </a:r>
          </a:p>
          <a:p>
            <a:r>
              <a:rPr lang="ru-RU" dirty="0" smtClean="0"/>
              <a:t>последовательно читает </a:t>
            </a:r>
            <a:r>
              <a:rPr lang="en-US" dirty="0" smtClean="0"/>
              <a:t>XML </a:t>
            </a:r>
            <a:r>
              <a:rPr lang="ru-RU" dirty="0" smtClean="0"/>
              <a:t>и вызывает </a:t>
            </a:r>
            <a:r>
              <a:rPr lang="en-US" dirty="0" smtClean="0"/>
              <a:t>callback functions.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3) </a:t>
            </a:r>
            <a:r>
              <a:rPr lang="en-US" dirty="0" err="1" smtClean="0">
                <a:solidFill>
                  <a:srgbClr val="FFC000"/>
                </a:solidFill>
              </a:rPr>
              <a:t>StAX</a:t>
            </a:r>
            <a:r>
              <a:rPr lang="en-US" dirty="0" smtClean="0">
                <a:solidFill>
                  <a:srgbClr val="FFC000"/>
                </a:solidFill>
              </a:rPr>
              <a:t> parser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B0F0"/>
                </a:solidFill>
              </a:rPr>
              <a:t>Streaming API for XML</a:t>
            </a:r>
            <a:r>
              <a:rPr lang="en-US" dirty="0" smtClean="0"/>
              <a:t>):</a:t>
            </a:r>
          </a:p>
          <a:p>
            <a:r>
              <a:rPr lang="ru-RU" dirty="0" smtClean="0"/>
              <a:t>как и </a:t>
            </a:r>
            <a:r>
              <a:rPr lang="en-US" dirty="0" smtClean="0"/>
              <a:t>SAX </a:t>
            </a:r>
            <a:r>
              <a:rPr lang="ru-RU" dirty="0" smtClean="0"/>
              <a:t>основан на событийной модели, но проход по </a:t>
            </a:r>
            <a:r>
              <a:rPr lang="en-US" dirty="0" smtClean="0"/>
              <a:t>XML </a:t>
            </a:r>
            <a:r>
              <a:rPr lang="ru-RU" dirty="0" smtClean="0"/>
              <a:t>возлагается на приложение.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Валидация </a:t>
            </a:r>
            <a:r>
              <a:rPr lang="en-US" dirty="0" smtClean="0"/>
              <a:t>XML</a:t>
            </a:r>
            <a:endParaRPr lang="ru-RU" dirty="0" smtClean="0">
              <a:solidFill>
                <a:srgbClr val="FFC000"/>
              </a:solidFill>
            </a:endParaRPr>
          </a:p>
          <a:p>
            <a:pPr algn="just"/>
            <a:endParaRPr lang="ru-RU" dirty="0"/>
          </a:p>
          <a:p>
            <a:pPr algn="just"/>
            <a:r>
              <a:rPr lang="ru-RU" dirty="0" err="1" smtClean="0"/>
              <a:t>Валидацию</a:t>
            </a:r>
            <a:r>
              <a:rPr lang="ru-RU" dirty="0" smtClean="0"/>
              <a:t> </a:t>
            </a:r>
            <a:r>
              <a:rPr lang="en-US" dirty="0" smtClean="0"/>
              <a:t>XML </a:t>
            </a:r>
            <a:r>
              <a:rPr lang="ru-RU" dirty="0" smtClean="0"/>
              <a:t>документа относительно </a:t>
            </a:r>
            <a:r>
              <a:rPr lang="en-US" dirty="0" smtClean="0"/>
              <a:t>XSD </a:t>
            </a:r>
            <a:r>
              <a:rPr lang="ru-RU" dirty="0" smtClean="0"/>
              <a:t>схемы (внешней или внутренней) можно осуществить: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1) средствами </a:t>
            </a:r>
            <a:r>
              <a:rPr lang="en-US" dirty="0" smtClean="0"/>
              <a:t>XML </a:t>
            </a:r>
            <a:r>
              <a:rPr lang="ru-RU" dirty="0" smtClean="0"/>
              <a:t>анализатора, если он предоставляет такую возможность;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2) пакет </a:t>
            </a:r>
            <a:r>
              <a:rPr lang="en-US" dirty="0" err="1" smtClean="0">
                <a:solidFill>
                  <a:srgbClr val="FF0000"/>
                </a:solidFill>
              </a:rPr>
              <a:t>javax.xml.validation</a:t>
            </a:r>
            <a:r>
              <a:rPr lang="ru-RU" dirty="0" smtClean="0"/>
              <a:t> содержит </a:t>
            </a:r>
            <a:r>
              <a:rPr lang="en-US" dirty="0" smtClean="0"/>
              <a:t>API </a:t>
            </a:r>
            <a:r>
              <a:rPr lang="ru-RU" dirty="0" smtClean="0"/>
              <a:t>для </a:t>
            </a:r>
            <a:r>
              <a:rPr lang="ru-RU" dirty="0" err="1" smtClean="0"/>
              <a:t>валидации</a:t>
            </a:r>
            <a:r>
              <a:rPr lang="ru-RU" dirty="0" smtClean="0"/>
              <a:t> </a:t>
            </a:r>
            <a:r>
              <a:rPr lang="en-US" dirty="0" smtClean="0"/>
              <a:t>XML </a:t>
            </a:r>
            <a:r>
              <a:rPr lang="ru-RU" dirty="0" smtClean="0"/>
              <a:t>документов.</a:t>
            </a:r>
            <a:endParaRPr lang="en-US" dirty="0" smtClean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Технология </a:t>
            </a:r>
            <a:r>
              <a:rPr lang="en-US" dirty="0" smtClean="0"/>
              <a:t>JAXB</a:t>
            </a:r>
            <a:endParaRPr lang="en-US" dirty="0" smtClean="0"/>
          </a:p>
          <a:p>
            <a:pPr algn="just"/>
            <a:endParaRPr lang="ru-RU" dirty="0"/>
          </a:p>
          <a:p>
            <a:pPr algn="just"/>
            <a:r>
              <a:rPr lang="en-US" dirty="0" smtClean="0"/>
              <a:t>JAXB (Java Architecture for XML Binding):</a:t>
            </a:r>
          </a:p>
          <a:p>
            <a:pPr algn="just"/>
            <a:r>
              <a:rPr lang="ru-RU" dirty="0" smtClean="0"/>
              <a:t>технология связывания </a:t>
            </a:r>
            <a:r>
              <a:rPr lang="en-US" dirty="0" smtClean="0"/>
              <a:t>XML </a:t>
            </a:r>
            <a:r>
              <a:rPr lang="ru-RU" dirty="0" smtClean="0"/>
              <a:t>документов и </a:t>
            </a:r>
            <a:r>
              <a:rPr lang="en-US" dirty="0" smtClean="0"/>
              <a:t>Java </a:t>
            </a:r>
            <a:r>
              <a:rPr lang="ru-RU" dirty="0" smtClean="0"/>
              <a:t>классов.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Содержит средства для преобразований:</a:t>
            </a:r>
          </a:p>
          <a:p>
            <a:pPr algn="just"/>
            <a:r>
              <a:rPr lang="ru-RU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XSD </a:t>
            </a:r>
            <a:r>
              <a:rPr lang="ru-RU" b="1" dirty="0" smtClean="0">
                <a:solidFill>
                  <a:srgbClr val="FF0000"/>
                </a:solidFill>
              </a:rPr>
              <a:t>документ</a:t>
            </a:r>
            <a:r>
              <a:rPr lang="ru-RU" b="1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&lt;===&gt;</a:t>
            </a:r>
            <a:r>
              <a:rPr lang="ru-RU" dirty="0" smtClean="0"/>
              <a:t> </a:t>
            </a:r>
            <a:r>
              <a:rPr lang="en-US" b="1" dirty="0" smtClean="0">
                <a:solidFill>
                  <a:srgbClr val="FFC000"/>
                </a:solidFill>
              </a:rPr>
              <a:t>Java </a:t>
            </a:r>
            <a:r>
              <a:rPr lang="en-US" b="1" dirty="0" smtClean="0">
                <a:solidFill>
                  <a:srgbClr val="FFC000"/>
                </a:solidFill>
              </a:rPr>
              <a:t>classes</a:t>
            </a:r>
            <a:endParaRPr lang="ru-RU" dirty="0" smtClean="0">
              <a:solidFill>
                <a:srgbClr val="FFC000"/>
              </a:solidFill>
            </a:endParaRPr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Процесс </a:t>
            </a:r>
            <a:r>
              <a:rPr lang="ru-RU" i="1" dirty="0" err="1" smtClean="0">
                <a:solidFill>
                  <a:srgbClr val="92D050"/>
                </a:solidFill>
              </a:rPr>
              <a:t>демаршаллинга</a:t>
            </a:r>
            <a:r>
              <a:rPr lang="ru-RU" dirty="0" smtClean="0"/>
              <a:t>:</a:t>
            </a:r>
          </a:p>
          <a:p>
            <a:pPr algn="just"/>
            <a:r>
              <a:rPr lang="ru-RU" dirty="0" smtClean="0"/>
              <a:t>процесс преобразования </a:t>
            </a:r>
            <a:r>
              <a:rPr lang="en-US" dirty="0" smtClean="0">
                <a:solidFill>
                  <a:srgbClr val="FF0000"/>
                </a:solidFill>
              </a:rPr>
              <a:t>XML</a:t>
            </a:r>
            <a:r>
              <a:rPr lang="en-US" dirty="0" smtClean="0"/>
              <a:t> ===&gt; </a:t>
            </a:r>
            <a:r>
              <a:rPr lang="en-US" dirty="0" smtClean="0">
                <a:solidFill>
                  <a:srgbClr val="FFC000"/>
                </a:solidFill>
              </a:rPr>
              <a:t>Java objects</a:t>
            </a:r>
            <a:endParaRPr lang="ru-RU" dirty="0" smtClean="0">
              <a:solidFill>
                <a:srgbClr val="FFC000"/>
              </a:solidFill>
            </a:endParaRP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Процесс </a:t>
            </a:r>
            <a:r>
              <a:rPr lang="ru-RU" i="1" dirty="0" err="1" smtClean="0">
                <a:solidFill>
                  <a:srgbClr val="92D050"/>
                </a:solidFill>
              </a:rPr>
              <a:t>маршаллинга</a:t>
            </a:r>
            <a:r>
              <a:rPr lang="ru-RU" dirty="0" smtClean="0"/>
              <a:t>: </a:t>
            </a:r>
          </a:p>
          <a:p>
            <a:pPr algn="just"/>
            <a:r>
              <a:rPr lang="ru-RU" dirty="0" smtClean="0"/>
              <a:t>процесс преобразования </a:t>
            </a:r>
            <a:r>
              <a:rPr lang="en-US" dirty="0" smtClean="0">
                <a:solidFill>
                  <a:srgbClr val="FF0000"/>
                </a:solidFill>
              </a:rPr>
              <a:t>XML </a:t>
            </a:r>
            <a:r>
              <a:rPr lang="en-US" dirty="0" smtClean="0"/>
              <a:t>&lt;===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Java </a:t>
            </a:r>
            <a:r>
              <a:rPr lang="en-US" dirty="0" smtClean="0">
                <a:solidFill>
                  <a:srgbClr val="FFC000"/>
                </a:solidFill>
              </a:rPr>
              <a:t>objects</a:t>
            </a:r>
            <a:endParaRPr lang="ru-RU" dirty="0" smtClean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0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Работа </a:t>
            </a:r>
            <a:r>
              <a:rPr lang="ru-RU" dirty="0" smtClean="0"/>
              <a:t>с </a:t>
            </a:r>
            <a:r>
              <a:rPr lang="en-US" dirty="0" smtClean="0"/>
              <a:t>DOM </a:t>
            </a:r>
            <a:r>
              <a:rPr lang="ru-RU" dirty="0" smtClean="0"/>
              <a:t>анализатором.</a:t>
            </a:r>
            <a:endParaRPr lang="ru-RU" dirty="0"/>
          </a:p>
          <a:p>
            <a:pPr algn="just"/>
            <a:endParaRPr lang="ru-RU" dirty="0" smtClean="0"/>
          </a:p>
          <a:p>
            <a:pPr algn="just"/>
            <a:r>
              <a:rPr lang="en-US" dirty="0" smtClean="0">
                <a:solidFill>
                  <a:srgbClr val="92D050"/>
                </a:solidFill>
              </a:rPr>
              <a:t>1) </a:t>
            </a:r>
            <a:r>
              <a:rPr lang="ru-RU" dirty="0" smtClean="0">
                <a:solidFill>
                  <a:srgbClr val="92D050"/>
                </a:solidFill>
              </a:rPr>
              <a:t>Вначале нужно получить фабрику </a:t>
            </a:r>
            <a:r>
              <a:rPr lang="en-US" dirty="0" smtClean="0">
                <a:solidFill>
                  <a:srgbClr val="92D050"/>
                </a:solidFill>
              </a:rPr>
              <a:t>document builder: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DocumentBuilderFactory</a:t>
            </a:r>
            <a:r>
              <a:rPr lang="en-US" dirty="0" smtClean="0">
                <a:solidFill>
                  <a:srgbClr val="FF0000"/>
                </a:solidFill>
              </a:rPr>
              <a:t> dbf</a:t>
            </a:r>
            <a:r>
              <a:rPr lang="en-US" dirty="0" smtClean="0"/>
              <a:t> =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DocumentBuilderFactory.</a:t>
            </a:r>
            <a:r>
              <a:rPr lang="en-US" dirty="0" err="1" smtClean="0">
                <a:solidFill>
                  <a:srgbClr val="FF0000"/>
                </a:solidFill>
              </a:rPr>
              <a:t>newInstance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ru-RU" dirty="0" smtClean="0">
                <a:solidFill>
                  <a:srgbClr val="92D050"/>
                </a:solidFill>
              </a:rPr>
              <a:t>2) Если необходимо сделать анализатор </a:t>
            </a:r>
            <a:r>
              <a:rPr lang="ru-RU" dirty="0" err="1" smtClean="0">
                <a:solidFill>
                  <a:srgbClr val="92D050"/>
                </a:solidFill>
              </a:rPr>
              <a:t>валидирующим</a:t>
            </a:r>
            <a:r>
              <a:rPr lang="ru-RU" dirty="0" smtClean="0">
                <a:solidFill>
                  <a:srgbClr val="92D050"/>
                </a:solidFill>
              </a:rPr>
              <a:t>, нужно установить свойства фабрики:</a:t>
            </a:r>
          </a:p>
          <a:p>
            <a:r>
              <a:rPr lang="en-US" sz="2400" dirty="0" err="1" smtClean="0"/>
              <a:t>dbf.</a:t>
            </a:r>
            <a:r>
              <a:rPr lang="en-US" sz="2400" dirty="0" err="1" smtClean="0">
                <a:solidFill>
                  <a:srgbClr val="FF0000"/>
                </a:solidFill>
              </a:rPr>
              <a:t>setFeature</a:t>
            </a:r>
            <a:r>
              <a:rPr lang="en-US" sz="2400" dirty="0" smtClean="0"/>
              <a:t>(</a:t>
            </a:r>
            <a:r>
              <a:rPr lang="ru-RU" sz="2400" dirty="0" smtClean="0">
                <a:solidFill>
                  <a:srgbClr val="FFC000"/>
                </a:solidFill>
              </a:rPr>
              <a:t>"</a:t>
            </a:r>
            <a:r>
              <a:rPr lang="en-US" sz="2400" dirty="0" smtClean="0">
                <a:solidFill>
                  <a:srgbClr val="FFC000"/>
                </a:solidFill>
              </a:rPr>
              <a:t>http://xml.org/sax/features/validation</a:t>
            </a:r>
            <a:r>
              <a:rPr lang="ru-RU" sz="2400" dirty="0" smtClean="0">
                <a:solidFill>
                  <a:srgbClr val="FFC000"/>
                </a:solidFill>
              </a:rPr>
              <a:t>"</a:t>
            </a:r>
            <a:r>
              <a:rPr lang="en-US" sz="2400" dirty="0" smtClean="0">
                <a:solidFill>
                  <a:srgbClr val="FFC000"/>
                </a:solidFill>
              </a:rPr>
              <a:t>, </a:t>
            </a:r>
            <a:r>
              <a:rPr lang="en-US" sz="2400" b="1" dirty="0" smtClean="0">
                <a:solidFill>
                  <a:srgbClr val="FFC000"/>
                </a:solidFill>
              </a:rPr>
              <a:t>true</a:t>
            </a:r>
            <a:r>
              <a:rPr lang="en-US" sz="2400" b="1" dirty="0" smtClean="0"/>
              <a:t>);</a:t>
            </a:r>
          </a:p>
          <a:p>
            <a:r>
              <a:rPr lang="en-US" sz="2400" dirty="0" err="1" smtClean="0"/>
              <a:t>dbf.</a:t>
            </a:r>
            <a:r>
              <a:rPr lang="en-US" sz="2400" dirty="0" err="1" smtClean="0">
                <a:solidFill>
                  <a:srgbClr val="FF0000"/>
                </a:solidFill>
              </a:rPr>
              <a:t>setFeature</a:t>
            </a:r>
            <a:r>
              <a:rPr lang="en-US" sz="2400" dirty="0" smtClean="0"/>
              <a:t>(</a:t>
            </a:r>
            <a:r>
              <a:rPr lang="ru-RU" sz="2400" dirty="0" smtClean="0">
                <a:solidFill>
                  <a:srgbClr val="FFC000"/>
                </a:solidFill>
              </a:rPr>
              <a:t>"</a:t>
            </a:r>
            <a:r>
              <a:rPr lang="en-US" sz="2400" dirty="0" smtClean="0">
                <a:solidFill>
                  <a:srgbClr val="FFC000"/>
                </a:solidFill>
              </a:rPr>
              <a:t>http://apache.org/xml/features/validation/schema</a:t>
            </a:r>
            <a:r>
              <a:rPr lang="ru-RU" sz="2400" dirty="0" smtClean="0">
                <a:solidFill>
                  <a:srgbClr val="FFC000"/>
                </a:solidFill>
              </a:rPr>
              <a:t>"</a:t>
            </a:r>
            <a:r>
              <a:rPr lang="en-US" sz="2400" dirty="0" smtClean="0">
                <a:solidFill>
                  <a:srgbClr val="FFC000"/>
                </a:solidFill>
              </a:rPr>
              <a:t>, </a:t>
            </a:r>
            <a:r>
              <a:rPr lang="en-US" sz="2400" b="1" dirty="0" smtClean="0">
                <a:solidFill>
                  <a:srgbClr val="FFC000"/>
                </a:solidFill>
              </a:rPr>
              <a:t>true</a:t>
            </a:r>
            <a:r>
              <a:rPr lang="en-US" sz="2400" b="1" dirty="0" smtClean="0"/>
              <a:t>);</a:t>
            </a:r>
          </a:p>
          <a:p>
            <a:endParaRPr lang="en-US" sz="2400" b="1" dirty="0" smtClean="0"/>
          </a:p>
          <a:p>
            <a:r>
              <a:rPr lang="en-US" dirty="0" smtClean="0">
                <a:solidFill>
                  <a:srgbClr val="92D050"/>
                </a:solidFill>
              </a:rPr>
              <a:t>3) </a:t>
            </a:r>
            <a:r>
              <a:rPr lang="ru-RU" dirty="0" smtClean="0">
                <a:solidFill>
                  <a:srgbClr val="92D050"/>
                </a:solidFill>
              </a:rPr>
              <a:t>Если </a:t>
            </a:r>
            <a:r>
              <a:rPr lang="en-US" dirty="0" smtClean="0">
                <a:solidFill>
                  <a:srgbClr val="92D050"/>
                </a:solidFill>
              </a:rPr>
              <a:t>XML </a:t>
            </a:r>
            <a:r>
              <a:rPr lang="ru-RU" dirty="0" smtClean="0">
                <a:solidFill>
                  <a:srgbClr val="92D050"/>
                </a:solidFill>
              </a:rPr>
              <a:t>объявляет пространства имен:</a:t>
            </a:r>
          </a:p>
          <a:p>
            <a:r>
              <a:rPr lang="en-US" dirty="0" err="1" smtClean="0"/>
              <a:t>dbf.</a:t>
            </a:r>
            <a:r>
              <a:rPr lang="en-US" dirty="0" err="1" smtClean="0">
                <a:solidFill>
                  <a:srgbClr val="FF0000"/>
                </a:solidFill>
              </a:rPr>
              <a:t>setNamespaceAware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C000"/>
                </a:solidFill>
              </a:rPr>
              <a:t>true</a:t>
            </a:r>
            <a:r>
              <a:rPr lang="en-US" b="1" dirty="0" smtClean="0"/>
              <a:t>);</a:t>
            </a:r>
            <a:endParaRPr lang="ru-RU" b="1" dirty="0" smtClean="0"/>
          </a:p>
          <a:p>
            <a:endParaRPr lang="ru-RU" b="1" dirty="0" smtClean="0"/>
          </a:p>
          <a:p>
            <a:pPr algn="just"/>
            <a:r>
              <a:rPr lang="ru-RU" dirty="0" smtClean="0">
                <a:solidFill>
                  <a:srgbClr val="92D050"/>
                </a:solidFill>
              </a:rPr>
              <a:t>4) Получить с помощью фабрики </a:t>
            </a:r>
            <a:r>
              <a:rPr lang="en-US" dirty="0" smtClean="0">
                <a:solidFill>
                  <a:srgbClr val="92D050"/>
                </a:solidFill>
              </a:rPr>
              <a:t>document builder:</a:t>
            </a:r>
          </a:p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DocumentBuilder</a:t>
            </a:r>
            <a:r>
              <a:rPr lang="en-US" dirty="0" smtClean="0">
                <a:solidFill>
                  <a:srgbClr val="FF0000"/>
                </a:solidFill>
              </a:rPr>
              <a:t> db</a:t>
            </a:r>
            <a:r>
              <a:rPr lang="en-US" dirty="0" smtClean="0"/>
              <a:t> = </a:t>
            </a:r>
            <a:r>
              <a:rPr lang="en-US" dirty="0" err="1" smtClean="0"/>
              <a:t>dbf.</a:t>
            </a:r>
            <a:r>
              <a:rPr lang="en-US" dirty="0" err="1" smtClean="0">
                <a:solidFill>
                  <a:srgbClr val="FF0000"/>
                </a:solidFill>
              </a:rPr>
              <a:t>newDocumentBuilder</a:t>
            </a:r>
            <a:r>
              <a:rPr lang="en-US" dirty="0" smtClean="0"/>
              <a:t>();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ru-RU" dirty="0" smtClean="0"/>
          </a:p>
          <a:p>
            <a:pPr algn="just"/>
            <a:r>
              <a:rPr lang="en-US" dirty="0" smtClean="0">
                <a:solidFill>
                  <a:srgbClr val="92D050"/>
                </a:solidFill>
              </a:rPr>
              <a:t>5) </a:t>
            </a:r>
            <a:r>
              <a:rPr lang="ru-RU" dirty="0" smtClean="0">
                <a:solidFill>
                  <a:srgbClr val="92D050"/>
                </a:solidFill>
              </a:rPr>
              <a:t>Установить обработчик для определения реакции на инвалидность </a:t>
            </a:r>
            <a:r>
              <a:rPr lang="en-US" dirty="0" smtClean="0">
                <a:solidFill>
                  <a:srgbClr val="92D050"/>
                </a:solidFill>
              </a:rPr>
              <a:t>XML:</a:t>
            </a:r>
          </a:p>
          <a:p>
            <a:r>
              <a:rPr lang="en-US" dirty="0" err="1" smtClean="0"/>
              <a:t>db.</a:t>
            </a:r>
            <a:r>
              <a:rPr lang="en-US" dirty="0" err="1" smtClean="0">
                <a:solidFill>
                  <a:srgbClr val="FF0000"/>
                </a:solidFill>
              </a:rPr>
              <a:t>setErrorHandler</a:t>
            </a:r>
            <a:r>
              <a:rPr lang="en-US" dirty="0" smtClean="0"/>
              <a:t>(new </a:t>
            </a:r>
            <a:r>
              <a:rPr lang="en-US" dirty="0" err="1" smtClean="0"/>
              <a:t>DefaultHandler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	public void error(</a:t>
            </a:r>
            <a:r>
              <a:rPr lang="en-US" dirty="0" err="1" smtClean="0"/>
              <a:t>SAXParseException</a:t>
            </a:r>
            <a:r>
              <a:rPr lang="en-US" dirty="0" smtClean="0"/>
              <a:t> e)</a:t>
            </a:r>
          </a:p>
          <a:p>
            <a:r>
              <a:rPr lang="en-US" dirty="0" smtClean="0"/>
              <a:t>			throws </a:t>
            </a:r>
            <a:r>
              <a:rPr lang="en-US" dirty="0" err="1" smtClean="0"/>
              <a:t>SAXException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// </a:t>
            </a:r>
            <a:r>
              <a:rPr lang="ru-RU" dirty="0" smtClean="0">
                <a:solidFill>
                  <a:srgbClr val="FF0000"/>
                </a:solidFill>
              </a:rPr>
              <a:t>реакция на </a:t>
            </a:r>
            <a:r>
              <a:rPr lang="ru-RU" dirty="0" err="1" smtClean="0">
                <a:solidFill>
                  <a:srgbClr val="FF0000"/>
                </a:solidFill>
              </a:rPr>
              <a:t>невалидность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	}</a:t>
            </a:r>
          </a:p>
          <a:p>
            <a:r>
              <a:rPr lang="ru-RU" dirty="0" smtClean="0"/>
              <a:t>});</a:t>
            </a:r>
          </a:p>
          <a:p>
            <a:endParaRPr lang="ru-RU" dirty="0" smtClean="0"/>
          </a:p>
          <a:p>
            <a:pPr algn="just"/>
            <a:r>
              <a:rPr lang="ru-RU" dirty="0" smtClean="0">
                <a:solidFill>
                  <a:srgbClr val="92D050"/>
                </a:solidFill>
              </a:rPr>
              <a:t>6) Разобрать документ:</a:t>
            </a:r>
          </a:p>
          <a:p>
            <a:pPr algn="just"/>
            <a:r>
              <a:rPr lang="en-US" dirty="0" smtClean="0"/>
              <a:t>Document </a:t>
            </a:r>
            <a:r>
              <a:rPr lang="en-US" dirty="0" err="1" smtClean="0"/>
              <a:t>document</a:t>
            </a:r>
            <a:r>
              <a:rPr lang="en-US" dirty="0" smtClean="0"/>
              <a:t> = </a:t>
            </a:r>
            <a:r>
              <a:rPr lang="en-US" dirty="0" err="1" smtClean="0"/>
              <a:t>db.</a:t>
            </a:r>
            <a:r>
              <a:rPr lang="en-US" dirty="0" err="1" smtClean="0">
                <a:solidFill>
                  <a:srgbClr val="FF0000"/>
                </a:solidFill>
              </a:rPr>
              <a:t>parse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C000"/>
                </a:solidFill>
              </a:rPr>
              <a:t>xmlFileName</a:t>
            </a:r>
            <a:r>
              <a:rPr lang="en-US" dirty="0" smtClean="0"/>
              <a:t>);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>
                <a:solidFill>
                  <a:srgbClr val="92D050"/>
                </a:solidFill>
              </a:rPr>
              <a:t>7) Получить корневой элемент: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Element root </a:t>
            </a:r>
            <a:r>
              <a:rPr lang="en-US" dirty="0" smtClean="0"/>
              <a:t>= </a:t>
            </a:r>
            <a:r>
              <a:rPr lang="en-US" dirty="0" err="1" smtClean="0"/>
              <a:t>document.</a:t>
            </a:r>
            <a:r>
              <a:rPr lang="en-US" dirty="0" err="1" smtClean="0">
                <a:solidFill>
                  <a:srgbClr val="FF0000"/>
                </a:solidFill>
              </a:rPr>
              <a:t>getDocumentElement</a:t>
            </a:r>
            <a:r>
              <a:rPr lang="en-US" dirty="0" smtClean="0"/>
              <a:t>();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dirty="0" smtClean="0"/>
          </a:p>
          <a:p>
            <a:r>
              <a:rPr lang="ru-RU" dirty="0" smtClean="0">
                <a:solidFill>
                  <a:srgbClr val="92D050"/>
                </a:solidFill>
              </a:rPr>
              <a:t>8) Получить список нужных узлов-элементов: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NodeList</a:t>
            </a:r>
            <a:r>
              <a:rPr lang="en-US" dirty="0" smtClean="0">
                <a:solidFill>
                  <a:srgbClr val="FF0000"/>
                </a:solidFill>
              </a:rPr>
              <a:t> nodes</a:t>
            </a:r>
            <a:r>
              <a:rPr lang="en-US" dirty="0" smtClean="0"/>
              <a:t> = 	</a:t>
            </a:r>
            <a:r>
              <a:rPr lang="en-US" dirty="0" err="1" smtClean="0"/>
              <a:t>root.</a:t>
            </a:r>
            <a:r>
              <a:rPr lang="en-US" dirty="0" err="1" smtClean="0">
                <a:solidFill>
                  <a:srgbClr val="FF0000"/>
                </a:solidFill>
              </a:rPr>
              <a:t>getElementsByTagName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C000"/>
                </a:solidFill>
              </a:rPr>
              <a:t>"NAME"</a:t>
            </a:r>
            <a:r>
              <a:rPr lang="en-US" dirty="0" smtClean="0"/>
              <a:t>);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rgbClr val="92D050"/>
                </a:solidFill>
              </a:rPr>
              <a:t>9) Пройти по списку узлов, извлечь узел:</a:t>
            </a:r>
          </a:p>
          <a:p>
            <a:endParaRPr lang="ru-RU" dirty="0" smtClean="0"/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</a:t>
            </a:r>
            <a:r>
              <a:rPr lang="en-US" dirty="0" err="1" smtClean="0"/>
              <a:t>nodes.getLength</a:t>
            </a:r>
            <a:r>
              <a:rPr lang="en-US" dirty="0" smtClean="0"/>
              <a:t>(); j++) {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Node </a:t>
            </a:r>
            <a:r>
              <a:rPr lang="en-US" dirty="0" err="1" smtClean="0">
                <a:solidFill>
                  <a:srgbClr val="FF0000"/>
                </a:solidFill>
              </a:rPr>
              <a:t>node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nodes.item</a:t>
            </a:r>
            <a:r>
              <a:rPr lang="en-US" dirty="0" smtClean="0">
                <a:solidFill>
                  <a:srgbClr val="FF0000"/>
                </a:solidFill>
              </a:rPr>
              <a:t>(j));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// </a:t>
            </a:r>
            <a:r>
              <a:rPr lang="ru-RU" dirty="0" smtClean="0">
                <a:solidFill>
                  <a:srgbClr val="FF0000"/>
                </a:solidFill>
              </a:rPr>
              <a:t>работа с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</a:p>
          <a:p>
            <a:r>
              <a:rPr lang="ru-RU" dirty="0" smtClean="0"/>
              <a:t>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92D050"/>
                </a:solidFill>
              </a:rPr>
              <a:t>10) </a:t>
            </a:r>
            <a:r>
              <a:rPr lang="ru-RU" dirty="0" smtClean="0">
                <a:solidFill>
                  <a:srgbClr val="92D050"/>
                </a:solidFill>
              </a:rPr>
              <a:t>Обработать узел:</a:t>
            </a:r>
          </a:p>
          <a:p>
            <a:r>
              <a:rPr lang="en-US" dirty="0" smtClean="0"/>
              <a:t>node. </a:t>
            </a:r>
            <a:r>
              <a:rPr lang="en-US" dirty="0" err="1" smtClean="0"/>
              <a:t>getTextContent</a:t>
            </a:r>
            <a:r>
              <a:rPr lang="en-US" dirty="0" smtClean="0"/>
              <a:t>()</a:t>
            </a:r>
            <a:r>
              <a:rPr lang="ru-RU" dirty="0" smtClean="0"/>
              <a:t> - текст элемента</a:t>
            </a:r>
            <a:endParaRPr lang="en-US" dirty="0" smtClean="0"/>
          </a:p>
          <a:p>
            <a:r>
              <a:rPr lang="en-US" dirty="0" err="1" smtClean="0"/>
              <a:t>node.getElementsByTagName</a:t>
            </a:r>
            <a:r>
              <a:rPr lang="ru-RU" dirty="0" smtClean="0"/>
              <a:t>() - список дочерних узлов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3663</TotalTime>
  <Words>203</Words>
  <Application>Microsoft Office PowerPoint</Application>
  <PresentationFormat>Экран (4:3)</PresentationFormat>
  <Paragraphs>80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Техническая</vt:lpstr>
      <vt:lpstr>java xml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Company>self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кросс-платформенного программирования  Лекция №2 Операции и операторы</dc:title>
  <dc:creator>flier</dc:creator>
  <cp:lastModifiedBy>Dmitry Kolesnikov</cp:lastModifiedBy>
  <cp:revision>325</cp:revision>
  <cp:lastPrinted>2011-03-23T07:08:36Z</cp:lastPrinted>
  <dcterms:created xsi:type="dcterms:W3CDTF">2006-09-14T16:44:55Z</dcterms:created>
  <dcterms:modified xsi:type="dcterms:W3CDTF">2013-04-01T22:22:27Z</dcterms:modified>
</cp:coreProperties>
</file>