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33"/>
  </p:notesMasterIdLst>
  <p:sldIdLst>
    <p:sldId id="601" r:id="rId2"/>
    <p:sldId id="769" r:id="rId3"/>
    <p:sldId id="813" r:id="rId4"/>
    <p:sldId id="814" r:id="rId5"/>
    <p:sldId id="770" r:id="rId6"/>
    <p:sldId id="799" r:id="rId7"/>
    <p:sldId id="794" r:id="rId8"/>
    <p:sldId id="796" r:id="rId9"/>
    <p:sldId id="797" r:id="rId10"/>
    <p:sldId id="795" r:id="rId11"/>
    <p:sldId id="815" r:id="rId12"/>
    <p:sldId id="800" r:id="rId13"/>
    <p:sldId id="801" r:id="rId14"/>
    <p:sldId id="802" r:id="rId15"/>
    <p:sldId id="803" r:id="rId16"/>
    <p:sldId id="804" r:id="rId17"/>
    <p:sldId id="805" r:id="rId18"/>
    <p:sldId id="811" r:id="rId19"/>
    <p:sldId id="776" r:id="rId20"/>
    <p:sldId id="816" r:id="rId21"/>
    <p:sldId id="812" r:id="rId22"/>
    <p:sldId id="808" r:id="rId23"/>
    <p:sldId id="817" r:id="rId24"/>
    <p:sldId id="810" r:id="rId25"/>
    <p:sldId id="778" r:id="rId26"/>
    <p:sldId id="787" r:id="rId27"/>
    <p:sldId id="788" r:id="rId28"/>
    <p:sldId id="789" r:id="rId29"/>
    <p:sldId id="790" r:id="rId30"/>
    <p:sldId id="818" r:id="rId31"/>
    <p:sldId id="819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33CCFF"/>
    <a:srgbClr val="FF9900"/>
    <a:srgbClr val="FF99CC"/>
    <a:srgbClr val="009900"/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9497B-DC32-4D8E-B174-6E62330D67C3}" type="datetimeFigureOut">
              <a:rPr lang="ru-RU" smtClean="0"/>
              <a:t>29.03.2013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25123-DB39-49CA-B53B-840BD07A5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40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1379-EA7A-4252-9D66-26F56F2E18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2E589CAC-25C9-4BD2-BC94-F2CCB67A90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schema-2/#built-in-datatypes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3.org/TR/xmlschema-2/#cos-applicable-facets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forum.ru/internet/xml/scheme/" TargetMode="External"/><Relationship Id="rId2" Type="http://schemas.openxmlformats.org/officeDocument/2006/relationships/hyperlink" Target="http://khpi-iip.mipk.kharkiv.edu/library/extent/prog/iipXML/x-valid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lap.ru/home.asp?artId=72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-1/" TargetMode="External"/><Relationship Id="rId2" Type="http://schemas.openxmlformats.org/officeDocument/2006/relationships/hyperlink" Target="http://www.w3.org/TR/xmlschema-0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w3.org/TR/xmlschema-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281738"/>
            <a:ext cx="8569325" cy="57626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1800" dirty="0" smtClean="0"/>
              <a:t>	</a:t>
            </a:r>
            <a:endParaRPr lang="ru-RU" sz="18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xml schema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Определение элементов</a:t>
            </a:r>
            <a:endParaRPr lang="en-US" dirty="0"/>
          </a:p>
          <a:p>
            <a:pPr algn="ctr"/>
            <a:endParaRPr lang="en-US" dirty="0"/>
          </a:p>
          <a:p>
            <a:pPr algn="just"/>
            <a:r>
              <a:rPr lang="en-US" dirty="0"/>
              <a:t>XML </a:t>
            </a:r>
            <a:r>
              <a:rPr lang="ru-RU" dirty="0"/>
              <a:t>документы </a:t>
            </a:r>
            <a:r>
              <a:rPr lang="ru-RU" dirty="0" smtClean="0"/>
              <a:t>строят </a:t>
            </a:r>
            <a:r>
              <a:rPr lang="ru-RU" dirty="0"/>
              <a:t>из элементов. В </a:t>
            </a:r>
            <a:r>
              <a:rPr lang="en-US" dirty="0"/>
              <a:t>XML </a:t>
            </a:r>
            <a:r>
              <a:rPr lang="ru-RU" dirty="0"/>
              <a:t>схеме</a:t>
            </a:r>
            <a:r>
              <a:rPr lang="en-US" dirty="0"/>
              <a:t> </a:t>
            </a:r>
            <a:r>
              <a:rPr lang="ru-RU" dirty="0"/>
              <a:t>определение элемента заключается в придании элементу </a:t>
            </a:r>
            <a:r>
              <a:rPr lang="ru-RU" dirty="0">
                <a:solidFill>
                  <a:srgbClr val="FF9900"/>
                </a:solidFill>
              </a:rPr>
              <a:t>имени</a:t>
            </a:r>
            <a:r>
              <a:rPr lang="ru-RU" dirty="0"/>
              <a:t> и </a:t>
            </a:r>
            <a:r>
              <a:rPr lang="ru-RU" dirty="0">
                <a:solidFill>
                  <a:srgbClr val="00FF00"/>
                </a:solidFill>
              </a:rPr>
              <a:t>типа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Примеры: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name="deadline"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type="</a:t>
            </a:r>
            <a:r>
              <a:rPr lang="en-US" dirty="0" err="1">
                <a:solidFill>
                  <a:srgbClr val="00FF00"/>
                </a:solidFill>
              </a:rPr>
              <a:t>xsd:date</a:t>
            </a:r>
            <a:r>
              <a:rPr lang="en-US" dirty="0">
                <a:solidFill>
                  <a:srgbClr val="00FF00"/>
                </a:solidFill>
              </a:rPr>
              <a:t>"</a:t>
            </a:r>
            <a:r>
              <a:rPr lang="en-US" dirty="0"/>
              <a:t>/&gt;</a:t>
            </a:r>
          </a:p>
          <a:p>
            <a:pPr algn="just"/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name="</a:t>
            </a:r>
            <a:r>
              <a:rPr lang="en-US" dirty="0" err="1">
                <a:solidFill>
                  <a:srgbClr val="FFC000"/>
                </a:solidFill>
              </a:rPr>
              <a:t>firstName</a:t>
            </a:r>
            <a:r>
              <a:rPr lang="en-US" dirty="0">
                <a:solidFill>
                  <a:srgbClr val="FFC000"/>
                </a:solidFill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type="</a:t>
            </a:r>
            <a:r>
              <a:rPr lang="en-US" dirty="0" err="1">
                <a:solidFill>
                  <a:srgbClr val="00FF00"/>
                </a:solidFill>
              </a:rPr>
              <a:t>xsd:string</a:t>
            </a:r>
            <a:r>
              <a:rPr lang="en-US" dirty="0">
                <a:solidFill>
                  <a:srgbClr val="00FF00"/>
                </a:solidFill>
              </a:rPr>
              <a:t>"</a:t>
            </a:r>
            <a:r>
              <a:rPr lang="en-US" dirty="0"/>
              <a:t>/&gt;</a:t>
            </a:r>
          </a:p>
          <a:p>
            <a:pPr algn="just"/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name="salary"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type="</a:t>
            </a:r>
            <a:r>
              <a:rPr lang="en-US" dirty="0" err="1">
                <a:solidFill>
                  <a:srgbClr val="00FF00"/>
                </a:solidFill>
              </a:rPr>
              <a:t>xsd:integer</a:t>
            </a:r>
            <a:r>
              <a:rPr lang="en-US" dirty="0">
                <a:solidFill>
                  <a:srgbClr val="00FF00"/>
                </a:solidFill>
              </a:rPr>
              <a:t>"</a:t>
            </a:r>
            <a:r>
              <a:rPr lang="en-US" dirty="0"/>
              <a:t>/&gt;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Категории типов в </a:t>
            </a:r>
            <a:r>
              <a:rPr lang="en-US" dirty="0" smtClean="0"/>
              <a:t>XSD</a:t>
            </a:r>
            <a:endParaRPr lang="en-US" dirty="0"/>
          </a:p>
          <a:p>
            <a:pPr algn="ctr"/>
            <a:endParaRPr lang="en-US" dirty="0" smtClean="0"/>
          </a:p>
          <a:p>
            <a:pPr algn="just"/>
            <a:r>
              <a:rPr lang="ru-RU" dirty="0" smtClean="0"/>
              <a:t>В языке </a:t>
            </a:r>
            <a:r>
              <a:rPr lang="en-US" dirty="0" smtClean="0"/>
              <a:t>XML </a:t>
            </a:r>
            <a:r>
              <a:rPr lang="ru-RU" dirty="0" smtClean="0"/>
              <a:t>схем есть две категории типов:</a:t>
            </a:r>
          </a:p>
          <a:p>
            <a:pPr algn="just"/>
            <a:endParaRPr lang="ru-RU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dirty="0"/>
              <a:t>Простые (</a:t>
            </a:r>
            <a:r>
              <a:rPr lang="en-US" dirty="0"/>
              <a:t>simple </a:t>
            </a:r>
            <a:r>
              <a:rPr lang="en-US" dirty="0" smtClean="0"/>
              <a:t>types)</a:t>
            </a:r>
            <a:endParaRPr lang="ru-RU" dirty="0" smtClean="0"/>
          </a:p>
          <a:p>
            <a:pPr marL="0" lvl="1"/>
            <a:r>
              <a:rPr lang="ru-RU" dirty="0" smtClean="0"/>
              <a:t>	1</a:t>
            </a:r>
            <a:r>
              <a:rPr lang="ru-RU" dirty="0"/>
              <a:t>) </a:t>
            </a:r>
            <a:r>
              <a:rPr lang="ru-RU" dirty="0">
                <a:solidFill>
                  <a:srgbClr val="FF0000"/>
                </a:solidFill>
              </a:rPr>
              <a:t>не могут </a:t>
            </a:r>
            <a:r>
              <a:rPr lang="ru-RU" dirty="0"/>
              <a:t>содержать другие элементы внутри себя;</a:t>
            </a:r>
            <a:br>
              <a:rPr lang="ru-RU" dirty="0"/>
            </a:br>
            <a:r>
              <a:rPr lang="ru-RU" dirty="0" smtClean="0"/>
              <a:t>	2</a:t>
            </a:r>
            <a:r>
              <a:rPr lang="ru-RU" dirty="0"/>
              <a:t>) </a:t>
            </a:r>
            <a:r>
              <a:rPr lang="ru-RU" dirty="0">
                <a:solidFill>
                  <a:srgbClr val="FF0000"/>
                </a:solidFill>
              </a:rPr>
              <a:t>не могут </a:t>
            </a:r>
            <a:r>
              <a:rPr lang="ru-RU" dirty="0"/>
              <a:t>иметь атрибуты.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Составные </a:t>
            </a:r>
            <a:r>
              <a:rPr lang="ru-RU" dirty="0"/>
              <a:t>(</a:t>
            </a:r>
            <a:r>
              <a:rPr lang="en-US" dirty="0"/>
              <a:t>complex types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	1</a:t>
            </a:r>
            <a:r>
              <a:rPr lang="ru-RU" dirty="0"/>
              <a:t>) </a:t>
            </a:r>
            <a:r>
              <a:rPr lang="ru-RU" dirty="0" smtClean="0">
                <a:solidFill>
                  <a:srgbClr val="00FF00"/>
                </a:solidFill>
              </a:rPr>
              <a:t>могут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содержать </a:t>
            </a:r>
            <a:r>
              <a:rPr lang="ru-RU" dirty="0"/>
              <a:t>другие элементы внутри себя;</a:t>
            </a:r>
            <a:br>
              <a:rPr lang="ru-RU" dirty="0"/>
            </a:br>
            <a:r>
              <a:rPr lang="ru-RU" dirty="0" smtClean="0"/>
              <a:t>	2</a:t>
            </a:r>
            <a:r>
              <a:rPr lang="ru-RU" dirty="0"/>
              <a:t>) </a:t>
            </a:r>
            <a:r>
              <a:rPr lang="ru-RU" dirty="0" smtClean="0">
                <a:solidFill>
                  <a:srgbClr val="00FF00"/>
                </a:solidFill>
              </a:rPr>
              <a:t>могут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иметь </a:t>
            </a:r>
            <a:r>
              <a:rPr lang="ru-RU" dirty="0"/>
              <a:t>атрибуты.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Встроенные </a:t>
            </a:r>
            <a:r>
              <a:rPr lang="ru-RU" dirty="0"/>
              <a:t>примитивные </a:t>
            </a:r>
            <a:r>
              <a:rPr lang="ru-RU" dirty="0" smtClean="0"/>
              <a:t>типы</a:t>
            </a:r>
            <a:endParaRPr lang="en-US" dirty="0"/>
          </a:p>
          <a:p>
            <a:pPr algn="ctr"/>
            <a:endParaRPr lang="en-US" dirty="0"/>
          </a:p>
          <a:p>
            <a:r>
              <a:rPr lang="ru-RU" dirty="0"/>
              <a:t>В текущем стандарте </a:t>
            </a:r>
            <a:r>
              <a:rPr lang="en-US" dirty="0"/>
              <a:t>XML </a:t>
            </a:r>
            <a:r>
              <a:rPr lang="ru-RU" dirty="0"/>
              <a:t>схемы существует 44 встроенных примитивных типа.</a:t>
            </a:r>
          </a:p>
          <a:p>
            <a:endParaRPr lang="ru-RU" dirty="0"/>
          </a:p>
          <a:p>
            <a:r>
              <a:rPr lang="ru-RU" dirty="0"/>
              <a:t>Данные типы можно использовать как есть или же с их помощью строить новые типы путем ввода ограничений или перечислений.</a:t>
            </a:r>
          </a:p>
          <a:p>
            <a:endParaRPr lang="ru-RU" dirty="0"/>
          </a:p>
          <a:p>
            <a:r>
              <a:rPr lang="ru-RU" dirty="0"/>
              <a:t>Полный перечень встроенных </a:t>
            </a:r>
            <a:r>
              <a:rPr lang="ru-RU" dirty="0" smtClean="0"/>
              <a:t>типов:</a:t>
            </a:r>
            <a:endParaRPr lang="ru-RU" dirty="0"/>
          </a:p>
          <a:p>
            <a:r>
              <a:rPr lang="en-US" dirty="0">
                <a:hlinkClick r:id="rId2"/>
              </a:rPr>
              <a:t>http://www.w3.org/TR/xmlschema-2/#built-in-datatypes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Ограничение </a:t>
            </a:r>
            <a:r>
              <a:rPr lang="ru-RU" dirty="0"/>
              <a:t>примитивных типов</a:t>
            </a:r>
            <a:endParaRPr lang="en-US" dirty="0"/>
          </a:p>
          <a:p>
            <a:pPr algn="ctr"/>
            <a:endParaRPr lang="en-US" dirty="0"/>
          </a:p>
          <a:p>
            <a:pPr algn="just"/>
            <a:r>
              <a:rPr lang="ru-RU" dirty="0"/>
              <a:t>На базе </a:t>
            </a:r>
            <a:r>
              <a:rPr lang="ru-RU" dirty="0">
                <a:solidFill>
                  <a:srgbClr val="FFFF00"/>
                </a:solidFill>
              </a:rPr>
              <a:t>примитивных типов </a:t>
            </a:r>
            <a:r>
              <a:rPr lang="ru-RU" dirty="0"/>
              <a:t>могут быть созданы новые </a:t>
            </a:r>
            <a:r>
              <a:rPr lang="ru-RU" dirty="0">
                <a:solidFill>
                  <a:srgbClr val="FFC000"/>
                </a:solidFill>
              </a:rPr>
              <a:t>простые типы</a:t>
            </a:r>
            <a:r>
              <a:rPr lang="ru-RU" dirty="0"/>
              <a:t> при помощи ввода ограничений.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Ограничение </a:t>
            </a:r>
          </a:p>
          <a:p>
            <a:pPr algn="just"/>
            <a:r>
              <a:rPr lang="ru-RU" dirty="0"/>
              <a:t>по границам: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Ограничение </a:t>
            </a:r>
          </a:p>
          <a:p>
            <a:pPr algn="just"/>
            <a:r>
              <a:rPr lang="ru-RU" dirty="0"/>
              <a:t>перечисление: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7100" y="2636838"/>
            <a:ext cx="5676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2338" y="5013325"/>
            <a:ext cx="52863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Ограничение </a:t>
            </a:r>
          </a:p>
          <a:p>
            <a:pPr algn="just"/>
            <a:r>
              <a:rPr lang="ru-RU" dirty="0"/>
              <a:t>шаблон: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Полный список возможных </a:t>
            </a:r>
            <a:r>
              <a:rPr lang="ru-RU" dirty="0" smtClean="0"/>
              <a:t>ограничений:</a:t>
            </a:r>
            <a:endParaRPr lang="ru-RU" dirty="0"/>
          </a:p>
          <a:p>
            <a:pPr algn="just"/>
            <a:r>
              <a:rPr lang="en-US" dirty="0">
                <a:hlinkClick r:id="rId2"/>
              </a:rPr>
              <a:t>http://www.w3.org/TR/xmlschema-2/#cos-applicable-facets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Каждое ограничение применимо </a:t>
            </a:r>
            <a:r>
              <a:rPr lang="ru-RU" i="1" dirty="0">
                <a:solidFill>
                  <a:srgbClr val="33CCFF"/>
                </a:solidFill>
              </a:rPr>
              <a:t>только </a:t>
            </a:r>
            <a:r>
              <a:rPr lang="ru-RU" dirty="0"/>
              <a:t>для определенной совокупности типов.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836613"/>
            <a:ext cx="6267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/>
          </a:p>
          <a:p>
            <a:pPr algn="just"/>
            <a:r>
              <a:rPr lang="ru-RU"/>
              <a:t>Если определен новый тип, то можно создать элемент этого типа:</a:t>
            </a:r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r>
              <a:rPr lang="ru-RU"/>
              <a:t>Тип и имя элемента могут иметь одно и тоже именование.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213"/>
            <a:ext cx="81343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/>
          </a:p>
          <a:p>
            <a:pPr algn="just"/>
            <a:r>
              <a:rPr lang="en-US"/>
              <a:t>XML </a:t>
            </a:r>
            <a:r>
              <a:rPr lang="ru-RU"/>
              <a:t>документ, валидный относительно данной схемы</a:t>
            </a:r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r>
              <a:rPr lang="ru-RU"/>
              <a:t>Если добавить хотя бы один элемент </a:t>
            </a:r>
            <a:r>
              <a:rPr lang="en-US"/>
              <a:t>hex-string</a:t>
            </a:r>
            <a:r>
              <a:rPr lang="ru-RU"/>
              <a:t>, </a:t>
            </a:r>
            <a:r>
              <a:rPr lang="en-US"/>
              <a:t>XML </a:t>
            </a:r>
            <a:r>
              <a:rPr lang="ru-RU"/>
              <a:t>станет невалидным.</a:t>
            </a:r>
          </a:p>
          <a:p>
            <a:pPr algn="just"/>
            <a:r>
              <a:rPr lang="ru-RU"/>
              <a:t>Если изменить содержимое одного из элементов, чтобы оно не удовлетворяло регулярному выражению из схемы:</a:t>
            </a:r>
          </a:p>
          <a:p>
            <a:pPr algn="just"/>
            <a:r>
              <a:rPr lang="en-US">
                <a:solidFill>
                  <a:srgbClr val="FFC000"/>
                </a:solidFill>
              </a:rPr>
              <a:t>0[x|X][\dA-Fa-f]+</a:t>
            </a:r>
            <a:endParaRPr lang="ru-RU">
              <a:solidFill>
                <a:srgbClr val="FFC000"/>
              </a:solidFill>
            </a:endParaRPr>
          </a:p>
          <a:p>
            <a:pPr algn="just"/>
            <a:r>
              <a:rPr lang="ru-RU"/>
              <a:t>документ также станет невалидным.</a:t>
            </a:r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  <a:p>
            <a:pPr algn="just"/>
            <a:endParaRPr lang="ru-RU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975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r>
              <a:rPr lang="ru-RU"/>
              <a:t>Типы данных</a:t>
            </a:r>
          </a:p>
          <a:p>
            <a:r>
              <a:rPr lang="ru-RU"/>
              <a:t>в </a:t>
            </a:r>
            <a:r>
              <a:rPr lang="en-US"/>
              <a:t>XML </a:t>
            </a:r>
            <a:r>
              <a:rPr lang="ru-RU"/>
              <a:t>схемах</a:t>
            </a:r>
            <a:endParaRPr lang="de-DE"/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775" y="28575"/>
            <a:ext cx="5991225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Конструирование </a:t>
            </a:r>
            <a:r>
              <a:rPr lang="ru-RU" dirty="0"/>
              <a:t>сложных типов</a:t>
            </a:r>
          </a:p>
          <a:p>
            <a:pPr algn="just"/>
            <a:endParaRPr lang="ru-RU" dirty="0"/>
          </a:p>
          <a:p>
            <a:r>
              <a:rPr lang="ru-RU" dirty="0" err="1">
                <a:solidFill>
                  <a:srgbClr val="FF9900"/>
                </a:solidFill>
              </a:rPr>
              <a:t>xsd:sequence</a:t>
            </a:r>
            <a:endParaRPr lang="ru-RU" dirty="0">
              <a:solidFill>
                <a:srgbClr val="FF9900"/>
              </a:solidFill>
            </a:endParaRPr>
          </a:p>
          <a:p>
            <a:r>
              <a:rPr lang="ru-RU" dirty="0"/>
              <a:t>упорядоченная последовательность содержащихся частей</a:t>
            </a:r>
          </a:p>
          <a:p>
            <a:endParaRPr lang="ru-RU" dirty="0"/>
          </a:p>
          <a:p>
            <a:r>
              <a:rPr lang="ru-RU" dirty="0" err="1">
                <a:solidFill>
                  <a:srgbClr val="FF9900"/>
                </a:solidFill>
              </a:rPr>
              <a:t>xsd:choice</a:t>
            </a:r>
            <a:endParaRPr lang="ru-RU" dirty="0">
              <a:solidFill>
                <a:srgbClr val="FF9900"/>
              </a:solidFill>
            </a:endParaRPr>
          </a:p>
          <a:p>
            <a:r>
              <a:rPr lang="ru-RU" dirty="0"/>
              <a:t>выбор содержащихся частей</a:t>
            </a:r>
          </a:p>
          <a:p>
            <a:endParaRPr lang="ru-RU" dirty="0"/>
          </a:p>
          <a:p>
            <a:r>
              <a:rPr lang="ru-RU" dirty="0" err="1">
                <a:solidFill>
                  <a:srgbClr val="FF9900"/>
                </a:solidFill>
              </a:rPr>
              <a:t>xsd:all</a:t>
            </a:r>
            <a:endParaRPr lang="ru-RU" dirty="0">
              <a:solidFill>
                <a:srgbClr val="FF9900"/>
              </a:solidFill>
            </a:endParaRPr>
          </a:p>
          <a:p>
            <a:r>
              <a:rPr lang="ru-RU" dirty="0"/>
              <a:t>все содержащиеся части в любом </a:t>
            </a:r>
            <a:r>
              <a:rPr lang="ru-RU" dirty="0" smtClean="0"/>
              <a:t>порядке</a:t>
            </a:r>
          </a:p>
          <a:p>
            <a:endParaRPr lang="ru-RU" dirty="0"/>
          </a:p>
          <a:p>
            <a:r>
              <a:rPr lang="ru-RU" dirty="0">
                <a:solidFill>
                  <a:srgbClr val="FF9900"/>
                </a:solidFill>
              </a:rPr>
              <a:t>xsd:group</a:t>
            </a:r>
            <a:r>
              <a:rPr lang="ru-RU" dirty="0">
                <a:solidFill>
                  <a:srgbClr val="FFC000"/>
                </a:solidFill>
              </a:rPr>
              <a:t/>
            </a:r>
            <a:br>
              <a:rPr lang="ru-RU" dirty="0">
                <a:solidFill>
                  <a:srgbClr val="FFC000"/>
                </a:solidFill>
              </a:rPr>
            </a:br>
            <a:r>
              <a:rPr lang="ru-RU" dirty="0"/>
              <a:t>группирует компоненты для многократного использования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9900"/>
                </a:solidFill>
              </a:rPr>
              <a:t>xsd:attribute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определяет атрибут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Глобальные и локальные компоненты </a:t>
            </a:r>
            <a:r>
              <a:rPr lang="ru-RU" dirty="0" smtClean="0"/>
              <a:t>XSD</a:t>
            </a:r>
          </a:p>
          <a:p>
            <a:pPr algn="ctr"/>
            <a:endParaRPr lang="ru-RU" dirty="0"/>
          </a:p>
          <a:p>
            <a:r>
              <a:rPr lang="ru-RU" dirty="0"/>
              <a:t>Компоненты XSD документа (объявления </a:t>
            </a:r>
            <a:r>
              <a:rPr lang="ru-RU" dirty="0">
                <a:solidFill>
                  <a:srgbClr val="FF9900"/>
                </a:solidFill>
              </a:rPr>
              <a:t>элементов</a:t>
            </a:r>
            <a:r>
              <a:rPr lang="ru-RU" dirty="0"/>
              <a:t>, </a:t>
            </a:r>
            <a:r>
              <a:rPr lang="ru-RU" dirty="0" smtClean="0">
                <a:solidFill>
                  <a:srgbClr val="FF9900"/>
                </a:solidFill>
              </a:rPr>
              <a:t>атрибутов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>
                <a:solidFill>
                  <a:srgbClr val="FF9900"/>
                </a:solidFill>
              </a:rPr>
              <a:t>типов</a:t>
            </a:r>
            <a:r>
              <a:rPr lang="ru-RU" dirty="0"/>
              <a:t>), которые непосредственно вложены в элемент </a:t>
            </a:r>
            <a:r>
              <a:rPr lang="ru-RU" dirty="0">
                <a:solidFill>
                  <a:srgbClr val="00FF00"/>
                </a:solidFill>
              </a:rPr>
              <a:t>schema</a:t>
            </a:r>
            <a:r>
              <a:rPr lang="ru-RU" dirty="0">
                <a:solidFill>
                  <a:srgbClr val="00FF00"/>
                </a:solidFill>
              </a:rPr>
              <a:t> </a:t>
            </a:r>
            <a:r>
              <a:rPr lang="ru-RU" dirty="0"/>
              <a:t>называются </a:t>
            </a:r>
            <a:r>
              <a:rPr lang="ru-RU" b="1" dirty="0">
                <a:solidFill>
                  <a:srgbClr val="FF0000"/>
                </a:solidFill>
              </a:rPr>
              <a:t>глобальными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компонентами.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Все остальные компоненты называются </a:t>
            </a:r>
            <a:r>
              <a:rPr lang="ru-RU" b="1" dirty="0">
                <a:solidFill>
                  <a:srgbClr val="FF0000"/>
                </a:solidFill>
              </a:rPr>
              <a:t>локальными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Назначение </a:t>
            </a:r>
            <a:r>
              <a:rPr lang="en-US" dirty="0"/>
              <a:t>XSD</a:t>
            </a:r>
            <a:endParaRPr lang="ru-RU" dirty="0"/>
          </a:p>
          <a:p>
            <a:pPr algn="ctr"/>
            <a:endParaRPr lang="ru-RU" dirty="0"/>
          </a:p>
          <a:p>
            <a:pPr algn="just"/>
            <a:r>
              <a:rPr lang="ru-RU" dirty="0"/>
              <a:t>Назначение XML-схемы состоит в том, чтобы определить класс </a:t>
            </a:r>
            <a:r>
              <a:rPr lang="ru-RU" dirty="0" smtClean="0"/>
              <a:t>XML-документов.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Позиционируется </a:t>
            </a:r>
            <a:r>
              <a:rPr lang="ru-RU" dirty="0"/>
              <a:t>как замена </a:t>
            </a:r>
            <a:r>
              <a:rPr lang="en-US" dirty="0"/>
              <a:t>DTD</a:t>
            </a:r>
            <a:r>
              <a:rPr lang="ru-RU" dirty="0"/>
              <a:t>, который первоначально использовался для описания правил построения диалектов </a:t>
            </a:r>
            <a:r>
              <a:rPr lang="en-US" dirty="0"/>
              <a:t>XML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Атрибут </a:t>
            </a:r>
            <a:r>
              <a:rPr lang="ru-RU" dirty="0"/>
              <a:t>элемента </a:t>
            </a:r>
            <a:r>
              <a:rPr lang="en-US" dirty="0"/>
              <a:t>schema </a:t>
            </a:r>
            <a:r>
              <a:rPr lang="en-US" b="1" dirty="0" err="1" smtClean="0"/>
              <a:t>targetNamespace</a:t>
            </a:r>
            <a:endParaRPr lang="en-US" b="1" dirty="0" smtClean="0"/>
          </a:p>
          <a:p>
            <a:pPr algn="ctr"/>
            <a:endParaRPr lang="ru-RU" dirty="0"/>
          </a:p>
          <a:p>
            <a:r>
              <a:rPr lang="ru-RU" dirty="0"/>
              <a:t>Атрибут </a:t>
            </a:r>
            <a:r>
              <a:rPr lang="ru-RU" dirty="0">
                <a:solidFill>
                  <a:srgbClr val="00FF00"/>
                </a:solidFill>
              </a:rPr>
              <a:t>targetNamespace</a:t>
            </a:r>
            <a:r>
              <a:rPr lang="ru-RU" dirty="0">
                <a:solidFill>
                  <a:srgbClr val="00FF00"/>
                </a:solidFill>
              </a:rPr>
              <a:t> </a:t>
            </a:r>
            <a:r>
              <a:rPr lang="ru-RU" dirty="0"/>
              <a:t>в XSD декларирует пространство имен, которые определяет схема (имена элементов, атрибутов, типов), это т.н. целевое пространство имен.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&lt;xsd:schema </a:t>
            </a:r>
            <a:r>
              <a:rPr lang="ru-RU" dirty="0">
                <a:solidFill>
                  <a:srgbClr val="FF9900"/>
                </a:solidFill>
              </a:rPr>
              <a:t>xmlns:xsd="http://www.w3.org/2001/XMLSchema"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00FF00"/>
                </a:solidFill>
              </a:rPr>
              <a:t>targetNamespace</a:t>
            </a:r>
            <a:r>
              <a:rPr lang="ru-RU" dirty="0">
                <a:solidFill>
                  <a:srgbClr val="00FF00"/>
                </a:solidFill>
              </a:rPr>
              <a:t>="</a:t>
            </a:r>
            <a:r>
              <a:rPr lang="ru-RU" dirty="0">
                <a:solidFill>
                  <a:srgbClr val="00FF00"/>
                </a:solidFill>
              </a:rPr>
              <a:t>http://knure.kharkov.ua</a:t>
            </a:r>
            <a:r>
              <a:rPr lang="ru-RU" dirty="0">
                <a:solidFill>
                  <a:srgbClr val="00FF00"/>
                </a:solidFill>
              </a:rPr>
              <a:t>"</a:t>
            </a:r>
            <a:r>
              <a:rPr lang="ru-RU" dirty="0"/>
              <a:t>&gt;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smtClean="0"/>
              <a:t>После </a:t>
            </a:r>
            <a:r>
              <a:rPr lang="ru-RU" dirty="0"/>
              <a:t>такого </a:t>
            </a:r>
            <a:r>
              <a:rPr lang="ru-RU" dirty="0" smtClean="0"/>
              <a:t>объявления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имена </a:t>
            </a:r>
            <a:r>
              <a:rPr lang="ru-RU" dirty="0" smtClean="0">
                <a:solidFill>
                  <a:srgbClr val="FF9900"/>
                </a:solidFill>
              </a:rPr>
              <a:t>элементов</a:t>
            </a:r>
            <a:r>
              <a:rPr lang="ru-RU" dirty="0" smtClean="0"/>
              <a:t>/</a:t>
            </a:r>
            <a:r>
              <a:rPr lang="ru-RU" dirty="0" smtClean="0">
                <a:solidFill>
                  <a:srgbClr val="FF9900"/>
                </a:solidFill>
              </a:rPr>
              <a:t>атрибутов</a:t>
            </a:r>
            <a:r>
              <a:rPr lang="ru-RU" dirty="0" smtClean="0"/>
              <a:t>/</a:t>
            </a:r>
            <a:r>
              <a:rPr lang="ru-RU" dirty="0" smtClean="0">
                <a:solidFill>
                  <a:srgbClr val="FF9900"/>
                </a:solidFill>
              </a:rPr>
              <a:t>типов</a:t>
            </a:r>
            <a:r>
              <a:rPr lang="ru-RU" dirty="0" smtClean="0"/>
              <a:t> </a:t>
            </a:r>
            <a:r>
              <a:rPr lang="en-US" dirty="0"/>
              <a:t>XSD </a:t>
            </a:r>
            <a:r>
              <a:rPr lang="ru-RU" dirty="0"/>
              <a:t>документа,</a:t>
            </a:r>
            <a:r>
              <a:rPr lang="en-US" dirty="0"/>
              <a:t> </a:t>
            </a:r>
            <a:r>
              <a:rPr lang="ru-RU" dirty="0"/>
              <a:t>с префиксом </a:t>
            </a:r>
            <a:r>
              <a:rPr lang="en-US" dirty="0" err="1">
                <a:solidFill>
                  <a:srgbClr val="FF9900"/>
                </a:solidFill>
              </a:rPr>
              <a:t>xsd</a:t>
            </a:r>
            <a:r>
              <a:rPr lang="en-US" dirty="0"/>
              <a:t> </a:t>
            </a:r>
            <a:r>
              <a:rPr lang="ru-RU" dirty="0"/>
              <a:t>относятся к </a:t>
            </a:r>
            <a:r>
              <a:rPr lang="ru-RU" dirty="0">
                <a:solidFill>
                  <a:srgbClr val="FF9900"/>
                </a:solidFill>
              </a:rPr>
              <a:t>пространству имен языка </a:t>
            </a:r>
            <a:r>
              <a:rPr lang="en-US" dirty="0">
                <a:solidFill>
                  <a:srgbClr val="FF9900"/>
                </a:solidFill>
              </a:rPr>
              <a:t>XML </a:t>
            </a:r>
            <a:r>
              <a:rPr lang="ru-RU" dirty="0">
                <a:solidFill>
                  <a:srgbClr val="FF9900"/>
                </a:solidFill>
              </a:rPr>
              <a:t>схем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имена </a:t>
            </a:r>
            <a:r>
              <a:rPr lang="ru-RU" dirty="0"/>
              <a:t>без </a:t>
            </a:r>
            <a:r>
              <a:rPr lang="ru-RU" dirty="0" smtClean="0"/>
              <a:t>префиксов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/>
              <a:t>объявленные </a:t>
            </a:r>
            <a:r>
              <a:rPr lang="ru-RU" dirty="0" smtClean="0">
                <a:solidFill>
                  <a:srgbClr val="00FF00"/>
                </a:solidFill>
              </a:rPr>
              <a:t>глобально</a:t>
            </a:r>
            <a:r>
              <a:rPr lang="ru-RU" dirty="0" smtClean="0"/>
              <a:t> –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FF00"/>
                </a:solidFill>
              </a:rPr>
              <a:t>в целевом пространстве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/>
              <a:t>объявленные </a:t>
            </a:r>
            <a:r>
              <a:rPr lang="ru-RU" dirty="0" smtClean="0">
                <a:solidFill>
                  <a:srgbClr val="FF0000"/>
                </a:solidFill>
              </a:rPr>
              <a:t>локально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вне </a:t>
            </a:r>
            <a:r>
              <a:rPr lang="ru-RU" dirty="0" smtClean="0">
                <a:solidFill>
                  <a:srgbClr val="FF0000"/>
                </a:solidFill>
              </a:rPr>
              <a:t>какого либо пространства </a:t>
            </a:r>
            <a:r>
              <a:rPr lang="ru-RU" dirty="0" smtClean="0">
                <a:solidFill>
                  <a:srgbClr val="FF0000"/>
                </a:solidFill>
              </a:rPr>
              <a:t>имен</a:t>
            </a:r>
            <a:r>
              <a:rPr lang="ru-RU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null </a:t>
            </a:r>
            <a:r>
              <a:rPr lang="en-US" i="1" dirty="0" smtClean="0">
                <a:solidFill>
                  <a:srgbClr val="FF0000"/>
                </a:solidFill>
              </a:rPr>
              <a:t>namespace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ru-RU" dirty="0"/>
          </a:p>
          <a:p>
            <a:r>
              <a:rPr lang="ru-RU" dirty="0" smtClean="0"/>
              <a:t>Целевое </a:t>
            </a:r>
            <a:r>
              <a:rPr lang="ru-RU" dirty="0"/>
              <a:t>пространство имен, для которого схема определяет элементы, имеет имя </a:t>
            </a:r>
            <a:endParaRPr lang="ru-RU" dirty="0" smtClean="0"/>
          </a:p>
          <a:p>
            <a:r>
              <a:rPr lang="ru-RU" dirty="0">
                <a:solidFill>
                  <a:srgbClr val="00FF00"/>
                </a:solidFill>
              </a:rPr>
              <a:t>http://</a:t>
            </a:r>
            <a:r>
              <a:rPr lang="ru-RU" dirty="0" smtClean="0">
                <a:solidFill>
                  <a:srgbClr val="00FF00"/>
                </a:solidFill>
              </a:rPr>
              <a:t>knure.kharkov.ua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 smtClean="0"/>
              <a:t>Если </a:t>
            </a:r>
            <a:r>
              <a:rPr lang="ru-RU" dirty="0">
                <a:solidFill>
                  <a:srgbClr val="FFFF00"/>
                </a:solidFill>
              </a:rPr>
              <a:t>целевое пространство</a:t>
            </a:r>
            <a:r>
              <a:rPr lang="ru-RU" dirty="0"/>
              <a:t> имен не было объявлено, считается, что </a:t>
            </a:r>
            <a:r>
              <a:rPr lang="ru-RU" dirty="0" smtClean="0"/>
              <a:t>все определяемые имена вне какого либо пространства </a:t>
            </a:r>
            <a:r>
              <a:rPr lang="ru-RU" dirty="0" smtClean="0"/>
              <a:t>имен (</a:t>
            </a:r>
            <a:r>
              <a:rPr lang="ru-RU" dirty="0" smtClean="0">
                <a:solidFill>
                  <a:srgbClr val="FF0000"/>
                </a:solidFill>
              </a:rPr>
              <a:t>не </a:t>
            </a:r>
            <a:r>
              <a:rPr lang="ru-RU" dirty="0">
                <a:solidFill>
                  <a:srgbClr val="FF0000"/>
                </a:solidFill>
              </a:rPr>
              <a:t>входят ни в какое пространство имен</a:t>
            </a:r>
            <a:r>
              <a:rPr lang="ru-RU" dirty="0"/>
              <a:t> </a:t>
            </a:r>
            <a:r>
              <a:rPr lang="ru-RU" dirty="0" smtClean="0"/>
              <a:t>или, по другому, входят </a:t>
            </a:r>
            <a:r>
              <a:rPr lang="ru-RU" dirty="0"/>
              <a:t>в </a:t>
            </a:r>
            <a:r>
              <a:rPr lang="ru-RU" i="1" dirty="0">
                <a:solidFill>
                  <a:srgbClr val="FF0000"/>
                </a:solidFill>
              </a:rPr>
              <a:t>null </a:t>
            </a:r>
            <a:r>
              <a:rPr lang="en-US" i="1" dirty="0" smtClean="0">
                <a:solidFill>
                  <a:srgbClr val="FF0000"/>
                </a:solidFill>
              </a:rPr>
              <a:t>namespace</a:t>
            </a:r>
            <a:r>
              <a:rPr lang="ru-RU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/>
              <a:t>Если </a:t>
            </a:r>
            <a:r>
              <a:rPr lang="ru-RU" dirty="0">
                <a:solidFill>
                  <a:srgbClr val="00FF00"/>
                </a:solidFill>
              </a:rPr>
              <a:t>целевое пространство </a:t>
            </a:r>
            <a:r>
              <a:rPr lang="ru-RU" dirty="0"/>
              <a:t>было объявлено и определены глобальные типы, обращение к ним должно быть </a:t>
            </a:r>
            <a:r>
              <a:rPr lang="ru-RU" dirty="0"/>
              <a:t>с указанием </a:t>
            </a:r>
            <a:r>
              <a:rPr lang="ru-RU" dirty="0">
                <a:solidFill>
                  <a:srgbClr val="00FF00"/>
                </a:solidFill>
              </a:rPr>
              <a:t>префикса</a:t>
            </a:r>
            <a:r>
              <a:rPr lang="ru-RU" dirty="0"/>
              <a:t> соответствующего </a:t>
            </a:r>
            <a:r>
              <a:rPr lang="ru-RU" dirty="0">
                <a:solidFill>
                  <a:srgbClr val="00FF00"/>
                </a:solidFill>
              </a:rPr>
              <a:t>пространству имен</a:t>
            </a:r>
            <a:r>
              <a:rPr lang="ru-RU" dirty="0"/>
              <a:t>, который совпадает с </a:t>
            </a:r>
            <a:r>
              <a:rPr lang="ru-RU" dirty="0">
                <a:solidFill>
                  <a:srgbClr val="00FF00"/>
                </a:solidFill>
              </a:rPr>
              <a:t>целевым пространством имен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Т.е., если целевое пространство определено, например, </a:t>
            </a:r>
            <a:r>
              <a:rPr lang="ru-RU" dirty="0" smtClean="0"/>
              <a:t>так: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targetNamespace</a:t>
            </a:r>
            <a:r>
              <a:rPr lang="ru-RU" dirty="0"/>
              <a:t>="</a:t>
            </a:r>
            <a:r>
              <a:rPr lang="ru-RU" dirty="0">
                <a:solidFill>
                  <a:srgbClr val="FFC000"/>
                </a:solidFill>
              </a:rPr>
              <a:t>http://knure.kharkov.ua/jt/st3example</a:t>
            </a:r>
            <a:r>
              <a:rPr lang="ru-RU" dirty="0"/>
              <a:t>"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то необходимо в XSD объявить такое же пространство имен </a:t>
            </a:r>
            <a:r>
              <a:rPr lang="ru-RU" dirty="0" smtClean="0"/>
              <a:t>явно:</a:t>
            </a:r>
            <a:endParaRPr lang="en-US" dirty="0" smtClean="0"/>
          </a:p>
          <a:p>
            <a:r>
              <a:rPr lang="ru-RU" dirty="0" smtClean="0">
                <a:solidFill>
                  <a:srgbClr val="FF9900"/>
                </a:solidFill>
              </a:rPr>
              <a:t>xmlns</a:t>
            </a:r>
            <a:r>
              <a:rPr lang="ru-RU" dirty="0" smtClean="0"/>
              <a:t>:</a:t>
            </a:r>
            <a:r>
              <a:rPr lang="ru-RU" dirty="0" smtClean="0">
                <a:solidFill>
                  <a:srgbClr val="FF0000"/>
                </a:solidFill>
              </a:rPr>
              <a:t>tns</a:t>
            </a:r>
            <a:r>
              <a:rPr lang="ru-RU" dirty="0"/>
              <a:t>="</a:t>
            </a:r>
            <a:r>
              <a:rPr lang="ru-RU" dirty="0">
                <a:solidFill>
                  <a:srgbClr val="FFC000"/>
                </a:solidFill>
              </a:rPr>
              <a:t>http://knure.kharkov.ua/jt/st3example</a:t>
            </a:r>
            <a:r>
              <a:rPr lang="ru-RU" dirty="0"/>
              <a:t>"</a:t>
            </a:r>
            <a:br>
              <a:rPr lang="ru-RU" dirty="0"/>
            </a:br>
            <a:endParaRPr lang="en-US" dirty="0" smtClean="0"/>
          </a:p>
          <a:p>
            <a:r>
              <a:rPr lang="ru-RU" dirty="0" smtClean="0"/>
              <a:t>См</a:t>
            </a:r>
            <a:r>
              <a:rPr lang="ru-RU" dirty="0"/>
              <a:t>. пример ниже.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/>
              <a:t> 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196975"/>
            <a:ext cx="90963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Связывание </a:t>
            </a:r>
            <a:r>
              <a:rPr lang="en-US" dirty="0"/>
              <a:t>XML </a:t>
            </a:r>
            <a:r>
              <a:rPr lang="ru-RU" dirty="0"/>
              <a:t>и </a:t>
            </a:r>
            <a:r>
              <a:rPr lang="en-US" dirty="0"/>
              <a:t>XSD </a:t>
            </a:r>
            <a:r>
              <a:rPr lang="ru-RU" dirty="0"/>
              <a:t>документов.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Для указания </a:t>
            </a:r>
            <a:r>
              <a:rPr lang="en-US" dirty="0"/>
              <a:t>XSD </a:t>
            </a:r>
            <a:r>
              <a:rPr lang="ru-RU" dirty="0"/>
              <a:t>схемы, относительно которой данный </a:t>
            </a:r>
            <a:r>
              <a:rPr lang="en-US" dirty="0"/>
              <a:t>XML </a:t>
            </a:r>
            <a:r>
              <a:rPr lang="ru-RU" dirty="0"/>
              <a:t>документ должен быть </a:t>
            </a:r>
            <a:r>
              <a:rPr lang="ru-RU" dirty="0" smtClean="0"/>
              <a:t>валидным, </a:t>
            </a:r>
            <a:r>
              <a:rPr lang="ru-RU" dirty="0"/>
              <a:t>используют атрибут </a:t>
            </a:r>
            <a:r>
              <a:rPr lang="ru-RU" dirty="0">
                <a:solidFill>
                  <a:schemeClr val="hlink"/>
                </a:solidFill>
              </a:rPr>
              <a:t>schemaLocation</a:t>
            </a:r>
            <a:r>
              <a:rPr lang="ru-RU" dirty="0"/>
              <a:t> из пространства имен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http://www.w3.org/2001/XMLSchema-instance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/>
              <a:t>(для него как правило используют префикс </a:t>
            </a:r>
            <a:r>
              <a:rPr lang="en-US" dirty="0" err="1">
                <a:solidFill>
                  <a:srgbClr val="FFC000"/>
                </a:solidFill>
              </a:rPr>
              <a:t>xsi</a:t>
            </a:r>
            <a:r>
              <a:rPr lang="en-US" dirty="0"/>
              <a:t>)</a:t>
            </a:r>
          </a:p>
          <a:p>
            <a:endParaRPr lang="ru-RU" dirty="0"/>
          </a:p>
          <a:p>
            <a:r>
              <a:rPr lang="ru-RU" dirty="0"/>
              <a:t>Пример:</a:t>
            </a:r>
          </a:p>
          <a:p>
            <a:r>
              <a:rPr lang="en-US" sz="2400" dirty="0"/>
              <a:t>&lt;test </a:t>
            </a:r>
            <a:r>
              <a:rPr lang="en-US" sz="2400" dirty="0" err="1"/>
              <a:t>xmlns:</a:t>
            </a:r>
            <a:r>
              <a:rPr lang="en-US" sz="2400" dirty="0" err="1">
                <a:solidFill>
                  <a:srgbClr val="FFC000"/>
                </a:solidFill>
              </a:rPr>
              <a:t>xsi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C000"/>
                </a:solidFill>
              </a:rPr>
              <a:t>http://www.w3.org/2001/XMLSchema-instance</a:t>
            </a:r>
            <a:r>
              <a:rPr lang="en-US" sz="2400" dirty="0"/>
              <a:t>"</a:t>
            </a:r>
          </a:p>
          <a:p>
            <a:r>
              <a:rPr lang="ru-RU" sz="2400" dirty="0"/>
              <a:t>	</a:t>
            </a:r>
            <a:r>
              <a:rPr lang="en-US" sz="2400" dirty="0" err="1">
                <a:solidFill>
                  <a:srgbClr val="FFC000"/>
                </a:solidFill>
              </a:rPr>
              <a:t>xsi:schemaLocation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0000"/>
                </a:solidFill>
              </a:rPr>
              <a:t>http://knure.kharkov.ua </a:t>
            </a:r>
            <a:r>
              <a:rPr lang="en-US" sz="2400" dirty="0">
                <a:solidFill>
                  <a:srgbClr val="00FF00"/>
                </a:solidFill>
              </a:rPr>
              <a:t>test.xsd</a:t>
            </a:r>
            <a:r>
              <a:rPr lang="en-US" sz="2400" dirty="0"/>
              <a:t>"&gt;</a:t>
            </a:r>
            <a:endParaRPr lang="ru-RU" sz="2400" dirty="0"/>
          </a:p>
          <a:p>
            <a:endParaRPr lang="en-US" sz="2400" dirty="0"/>
          </a:p>
          <a:p>
            <a:pPr algn="just"/>
            <a:r>
              <a:rPr lang="ru-RU" dirty="0"/>
              <a:t>первая часть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http://knure.kharkov.ua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– пространство</a:t>
            </a:r>
            <a:r>
              <a:rPr lang="en-US" dirty="0"/>
              <a:t> </a:t>
            </a:r>
            <a:r>
              <a:rPr lang="ru-RU" dirty="0"/>
              <a:t>имен, должна совпадать со значением </a:t>
            </a:r>
            <a:r>
              <a:rPr lang="en-US" dirty="0" err="1">
                <a:solidFill>
                  <a:srgbClr val="FFFF00"/>
                </a:solidFill>
              </a:rPr>
              <a:t>targetNamespace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>
                <a:solidFill>
                  <a:srgbClr val="00FF00"/>
                </a:solidFill>
              </a:rPr>
              <a:t>test.xsd</a:t>
            </a:r>
            <a:r>
              <a:rPr lang="ru-RU" dirty="0"/>
              <a:t>; вторая часть (</a:t>
            </a:r>
            <a:r>
              <a:rPr lang="en-US" dirty="0">
                <a:solidFill>
                  <a:srgbClr val="00FF00"/>
                </a:solidFill>
              </a:rPr>
              <a:t>test.xsd</a:t>
            </a:r>
            <a:r>
              <a:rPr lang="ru-RU" dirty="0"/>
              <a:t>) – </a:t>
            </a:r>
            <a:r>
              <a:rPr lang="ru-RU" dirty="0" smtClean="0"/>
              <a:t>адрес схемы.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-34925" y="58738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dirty="0"/>
          </a:p>
          <a:p>
            <a:pPr algn="just"/>
            <a:r>
              <a:rPr lang="ru-RU" dirty="0"/>
              <a:t>Другой вариант связывания используют, когда целевое пространство имен в </a:t>
            </a:r>
            <a:r>
              <a:rPr lang="en-US" dirty="0" err="1"/>
              <a:t>xsd</a:t>
            </a:r>
            <a:r>
              <a:rPr lang="en-US" dirty="0"/>
              <a:t> </a:t>
            </a:r>
            <a:r>
              <a:rPr lang="ru-RU" dirty="0"/>
              <a:t>схеме не указано. В таком случае применяют атрибут </a:t>
            </a:r>
            <a:r>
              <a:rPr lang="ru-RU" dirty="0">
                <a:solidFill>
                  <a:schemeClr val="hlink"/>
                </a:solidFill>
              </a:rPr>
              <a:t>noNamespaceSchemaLocation </a:t>
            </a:r>
            <a:r>
              <a:rPr lang="ru-RU" dirty="0"/>
              <a:t>из пространства имен 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	http://www.w3.org/2001/XMLSchema-instance</a:t>
            </a:r>
          </a:p>
          <a:p>
            <a:endParaRPr lang="ru-RU" dirty="0"/>
          </a:p>
          <a:p>
            <a:r>
              <a:rPr lang="ru-RU" dirty="0"/>
              <a:t>Пример:</a:t>
            </a:r>
          </a:p>
          <a:p>
            <a:r>
              <a:rPr lang="en-US" sz="2400" dirty="0"/>
              <a:t>&lt;test </a:t>
            </a:r>
            <a:r>
              <a:rPr lang="en-US" sz="2400" dirty="0" err="1"/>
              <a:t>xmlns:</a:t>
            </a:r>
            <a:r>
              <a:rPr lang="en-US" sz="2400" dirty="0" err="1">
                <a:solidFill>
                  <a:srgbClr val="FFC000"/>
                </a:solidFill>
              </a:rPr>
              <a:t>xsi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C000"/>
                </a:solidFill>
              </a:rPr>
              <a:t>http://www.w3.org/2001/XMLSchema-instance</a:t>
            </a:r>
            <a:r>
              <a:rPr lang="en-US" sz="2400" dirty="0"/>
              <a:t>"</a:t>
            </a:r>
          </a:p>
          <a:p>
            <a:r>
              <a:rPr lang="ru-RU" sz="2400" dirty="0"/>
              <a:t>	</a:t>
            </a:r>
            <a:r>
              <a:rPr lang="en-US" sz="2400" dirty="0" err="1">
                <a:solidFill>
                  <a:srgbClr val="FFC000"/>
                </a:solidFill>
              </a:rPr>
              <a:t>xsi:</a:t>
            </a:r>
            <a:r>
              <a:rPr lang="en-US" sz="2400" dirty="0" err="1">
                <a:solidFill>
                  <a:srgbClr val="FF0000"/>
                </a:solidFill>
              </a:rPr>
              <a:t>noNamespaceSchemaLocation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00FF00"/>
                </a:solidFill>
              </a:rPr>
              <a:t>test2.xsd</a:t>
            </a:r>
            <a:r>
              <a:rPr lang="en-US" sz="2400" dirty="0"/>
              <a:t>"&gt;</a:t>
            </a:r>
            <a:endParaRPr lang="ru-RU" sz="2400" dirty="0"/>
          </a:p>
          <a:p>
            <a:endParaRPr lang="en-US" sz="2400" dirty="0"/>
          </a:p>
          <a:p>
            <a:pPr algn="just"/>
            <a:r>
              <a:rPr lang="en-US" dirty="0">
                <a:solidFill>
                  <a:srgbClr val="00FF00"/>
                </a:solidFill>
              </a:rPr>
              <a:t>test2.xsd</a:t>
            </a:r>
            <a:r>
              <a:rPr lang="ru-RU" dirty="0"/>
              <a:t> – </a:t>
            </a:r>
            <a:r>
              <a:rPr lang="ru-RU" dirty="0" smtClean="0"/>
              <a:t>адрес </a:t>
            </a:r>
            <a:r>
              <a:rPr lang="ru-RU" dirty="0" smtClean="0"/>
              <a:t>схемы.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-34925" y="58738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Примеры </a:t>
            </a:r>
            <a:r>
              <a:rPr lang="ru-RU" dirty="0"/>
              <a:t>связывания</a:t>
            </a:r>
          </a:p>
          <a:p>
            <a:pPr algn="just"/>
            <a:endParaRPr lang="en-US" dirty="0"/>
          </a:p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9144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21163"/>
            <a:ext cx="9144000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-34925" y="58738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/>
          </a:p>
          <a:p>
            <a:pPr algn="just"/>
            <a:endParaRPr lang="en-US"/>
          </a:p>
          <a:p>
            <a:endParaRPr lang="en-US" sz="2400"/>
          </a:p>
          <a:p>
            <a:endParaRPr lang="ru-RU" sz="240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375"/>
            <a:ext cx="91440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8500"/>
            <a:ext cx="9144000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Атрибут элемента </a:t>
            </a:r>
            <a:r>
              <a:rPr lang="en-US" dirty="0"/>
              <a:t>schema </a:t>
            </a:r>
            <a:r>
              <a:rPr lang="en-US" b="1" dirty="0" err="1" smtClean="0"/>
              <a:t>elementFormDefault</a:t>
            </a:r>
            <a:endParaRPr lang="ru-RU" b="1" dirty="0" smtClean="0"/>
          </a:p>
          <a:p>
            <a:pPr algn="ctr"/>
            <a:endParaRPr lang="ru-RU" b="1" dirty="0"/>
          </a:p>
          <a:p>
            <a:r>
              <a:rPr lang="ru-RU" dirty="0"/>
              <a:t>Все </a:t>
            </a:r>
            <a:r>
              <a:rPr lang="ru-RU" b="1" dirty="0"/>
              <a:t>глобально</a:t>
            </a:r>
            <a:r>
              <a:rPr lang="ru-RU" dirty="0"/>
              <a:t> определяемые в XSD имена элементов находятся в целевом пространстве имен (если оно определено).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 умолчанию, </a:t>
            </a:r>
            <a:r>
              <a:rPr lang="ru-RU" b="1" dirty="0"/>
              <a:t>локально </a:t>
            </a:r>
            <a:r>
              <a:rPr lang="ru-RU" dirty="0"/>
              <a:t>определяемые имена элементов находятся в </a:t>
            </a:r>
            <a:r>
              <a:rPr lang="ru-RU" dirty="0"/>
              <a:t>null namespace</a:t>
            </a:r>
            <a:r>
              <a:rPr lang="ru-RU" dirty="0"/>
              <a:t> (т.е. не входят ни в одно из пространств имен).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определить </a:t>
            </a:r>
            <a:r>
              <a:rPr lang="ru-RU" b="1" dirty="0"/>
              <a:t>elementFormDefault</a:t>
            </a:r>
            <a:r>
              <a:rPr lang="ru-RU" dirty="0"/>
              <a:t>="</a:t>
            </a:r>
            <a:r>
              <a:rPr lang="ru-RU" b="1" dirty="0"/>
              <a:t>qualified</a:t>
            </a:r>
            <a:r>
              <a:rPr lang="ru-RU" dirty="0"/>
              <a:t>", то локальные имена попадут в целевое пространство имен.По умолчанию </a:t>
            </a:r>
            <a:r>
              <a:rPr lang="ru-RU" b="1" dirty="0"/>
              <a:t>elementFormDefault</a:t>
            </a:r>
            <a:r>
              <a:rPr lang="ru-RU" dirty="0"/>
              <a:t>="</a:t>
            </a:r>
            <a:r>
              <a:rPr lang="ru-RU" b="1" dirty="0"/>
              <a:t>unqualified</a:t>
            </a:r>
            <a:r>
              <a:rPr lang="ru-RU" dirty="0" smtClean="0"/>
              <a:t>".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Отличия </a:t>
            </a:r>
            <a:r>
              <a:rPr lang="en-US" dirty="0" smtClean="0"/>
              <a:t>DTD </a:t>
            </a:r>
            <a:r>
              <a:rPr lang="ru-RU" dirty="0"/>
              <a:t>и </a:t>
            </a:r>
            <a:r>
              <a:rPr lang="en-US" dirty="0" smtClean="0"/>
              <a:t>XSD</a:t>
            </a:r>
            <a:endParaRPr lang="ru-RU" dirty="0" smtClean="0"/>
          </a:p>
          <a:p>
            <a:pPr algn="ctr"/>
            <a:endParaRPr lang="ru-RU" dirty="0"/>
          </a:p>
          <a:p>
            <a:r>
              <a:rPr lang="ru-RU" dirty="0"/>
              <a:t>В отличие от </a:t>
            </a:r>
            <a:r>
              <a:rPr lang="en-US" dirty="0"/>
              <a:t>DTD </a:t>
            </a:r>
            <a:r>
              <a:rPr lang="ru-RU" dirty="0"/>
              <a:t>в </a:t>
            </a:r>
            <a:r>
              <a:rPr lang="en-US" dirty="0"/>
              <a:t>XSD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XML </a:t>
            </a:r>
            <a:r>
              <a:rPr lang="ru-RU" dirty="0"/>
              <a:t>синтаксис;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присутствует </a:t>
            </a:r>
            <a:r>
              <a:rPr lang="ru-RU" dirty="0"/>
              <a:t>типизация узлов;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присутствует </a:t>
            </a:r>
            <a:r>
              <a:rPr lang="ru-RU" dirty="0"/>
              <a:t>поддержка пространств имён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Атрибут элемента </a:t>
            </a:r>
            <a:r>
              <a:rPr lang="en-US" dirty="0"/>
              <a:t>schema </a:t>
            </a:r>
            <a:r>
              <a:rPr lang="en-US" b="1" dirty="0" err="1" smtClean="0"/>
              <a:t>attributeFormDefault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Все </a:t>
            </a:r>
            <a:r>
              <a:rPr lang="ru-RU" b="1" dirty="0"/>
              <a:t>глобально</a:t>
            </a:r>
            <a:r>
              <a:rPr lang="ru-RU" dirty="0"/>
              <a:t> определяемые в XSD имена </a:t>
            </a:r>
            <a:r>
              <a:rPr lang="ru-RU" b="1" dirty="0"/>
              <a:t>атрибутов</a:t>
            </a:r>
            <a:r>
              <a:rPr lang="ru-RU" dirty="0"/>
              <a:t> находятся в целевом пространстве имен (если оно объявлено).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 умолчанию </a:t>
            </a:r>
            <a:r>
              <a:rPr lang="ru-RU" b="1" dirty="0"/>
              <a:t>локально</a:t>
            </a:r>
            <a:r>
              <a:rPr lang="ru-RU" dirty="0"/>
              <a:t> определяемые имена атрибутов находятся в </a:t>
            </a:r>
            <a:r>
              <a:rPr lang="ru-RU" b="1" dirty="0"/>
              <a:t>null namespace </a:t>
            </a:r>
            <a:r>
              <a:rPr lang="ru-RU" dirty="0"/>
              <a:t>(т.е. не входят ни в одно из пространств имен).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определить </a:t>
            </a:r>
            <a:r>
              <a:rPr lang="ru-RU" b="1" dirty="0"/>
              <a:t>attribute</a:t>
            </a:r>
            <a:r>
              <a:rPr lang="ru-RU" b="1" dirty="0"/>
              <a:t>FormDefault</a:t>
            </a:r>
            <a:r>
              <a:rPr lang="ru-RU" dirty="0"/>
              <a:t>="qualified", то локальные имена попадут в целевое пространство имен. </a:t>
            </a:r>
            <a:r>
              <a:rPr lang="ru-RU"/>
              <a:t>По умолчанию </a:t>
            </a:r>
            <a:r>
              <a:rPr lang="ru-RU" b="1"/>
              <a:t>attribute</a:t>
            </a:r>
            <a:r>
              <a:rPr lang="ru-RU" b="1"/>
              <a:t>FormDefault</a:t>
            </a:r>
            <a:r>
              <a:rPr lang="ru-RU"/>
              <a:t>="unqualified".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Литература</a:t>
            </a:r>
            <a:endParaRPr lang="ru-RU" dirty="0"/>
          </a:p>
          <a:p>
            <a:pPr algn="ctr"/>
            <a:endParaRPr lang="ru-RU" dirty="0"/>
          </a:p>
          <a:p>
            <a:r>
              <a:rPr lang="en-US" dirty="0"/>
              <a:t>Xml Schema Definition – </a:t>
            </a:r>
            <a:r>
              <a:rPr lang="ru-RU" dirty="0"/>
              <a:t>схема </a:t>
            </a:r>
            <a:r>
              <a:rPr lang="en-US" dirty="0"/>
              <a:t>XML </a:t>
            </a:r>
            <a:r>
              <a:rPr lang="ru-RU" dirty="0"/>
              <a:t>документа.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hlinkClick r:id="rId2"/>
              </a:rPr>
              <a:t>http://khpi-iip.mipk.kharkiv.edu/library/extent/prog/iipXML/x-valid.html</a:t>
            </a:r>
            <a:endParaRPr lang="ru-RU" sz="2400" dirty="0"/>
          </a:p>
          <a:p>
            <a:r>
              <a:rPr lang="en-US" sz="2400" dirty="0">
                <a:hlinkClick r:id="rId3"/>
              </a:rPr>
              <a:t>http://www.citforum.ru/internet/xml/scheme/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http://www.olap.ru/home.asp?artId=727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0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Валидность </a:t>
            </a:r>
            <a:r>
              <a:rPr lang="en-US" dirty="0"/>
              <a:t>XSD </a:t>
            </a:r>
            <a:r>
              <a:rPr lang="ru-RU" dirty="0" smtClean="0"/>
              <a:t>схемы</a:t>
            </a:r>
          </a:p>
          <a:p>
            <a:pPr algn="ctr"/>
            <a:endParaRPr lang="ru-RU" dirty="0"/>
          </a:p>
          <a:p>
            <a:r>
              <a:rPr lang="ru-RU" dirty="0"/>
              <a:t>Любой документ XSD </a:t>
            </a:r>
            <a:r>
              <a:rPr lang="ru-RU" dirty="0">
                <a:solidFill>
                  <a:srgbClr val="FF9900"/>
                </a:solidFill>
              </a:rPr>
              <a:t>должен </a:t>
            </a:r>
            <a:r>
              <a:rPr lang="ru-RU" dirty="0"/>
              <a:t>являться валидным XML документом относительно DTD схемы данных: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C000"/>
                </a:solidFill>
              </a:rPr>
              <a:t>http://www.w3.org/2001/XMLSchema.dtd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XSD</a:t>
            </a:r>
            <a:endParaRPr lang="en-US" dirty="0"/>
          </a:p>
          <a:p>
            <a:pPr algn="ctr"/>
            <a:endParaRPr lang="ru-RU" dirty="0"/>
          </a:p>
          <a:p>
            <a:r>
              <a:rPr lang="ru-RU" dirty="0"/>
              <a:t>XML схема это </a:t>
            </a:r>
            <a:r>
              <a:rPr lang="ru-RU" dirty="0">
                <a:solidFill>
                  <a:srgbClr val="FFC000"/>
                </a:solidFill>
              </a:rPr>
              <a:t>XML </a:t>
            </a:r>
            <a:r>
              <a:rPr lang="ru-RU" dirty="0" smtClean="0">
                <a:solidFill>
                  <a:srgbClr val="FFC000"/>
                </a:solidFill>
              </a:rPr>
              <a:t>документ, </a:t>
            </a:r>
            <a:r>
              <a:rPr lang="ru-RU" dirty="0">
                <a:solidFill>
                  <a:srgbClr val="FFC000"/>
                </a:solidFill>
              </a:rPr>
              <a:t>который описывает структуру XML документов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XSD документ это совокупность </a:t>
            </a:r>
            <a:r>
              <a:rPr lang="ru-RU" dirty="0"/>
              <a:t>определений типов</a:t>
            </a:r>
            <a:r>
              <a:rPr lang="ru-RU" dirty="0"/>
              <a:t> и </a:t>
            </a:r>
            <a:r>
              <a:rPr lang="ru-RU" dirty="0"/>
              <a:t>объявлений </a:t>
            </a:r>
            <a:r>
              <a:rPr lang="ru-RU" dirty="0" smtClean="0"/>
              <a:t>элементов.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XML документ удовлетворяющий некоторой схеме является валидным XML документом относительно данной схемы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algn="just"/>
            <a:r>
              <a:rPr lang="ru-RU" dirty="0"/>
              <a:t>Стандарт (</a:t>
            </a:r>
            <a:r>
              <a:rPr lang="ru-RU" dirty="0" err="1"/>
              <a:t>англ</a:t>
            </a:r>
            <a:r>
              <a:rPr lang="ru-RU" dirty="0"/>
              <a:t>):</a:t>
            </a:r>
            <a:endParaRPr lang="en-US" dirty="0"/>
          </a:p>
          <a:p>
            <a:pPr algn="just"/>
            <a:r>
              <a:rPr lang="ru-RU" dirty="0">
                <a:solidFill>
                  <a:srgbClr val="FFC000"/>
                </a:solidFill>
                <a:hlinkClick r:id="rId2"/>
              </a:rPr>
              <a:t>Основные сведения</a:t>
            </a:r>
            <a:endParaRPr lang="en-US" dirty="0">
              <a:solidFill>
                <a:srgbClr val="FFC000"/>
              </a:solidFill>
            </a:endParaRPr>
          </a:p>
          <a:p>
            <a:pPr algn="just"/>
            <a:r>
              <a:rPr lang="ru-RU" dirty="0">
                <a:solidFill>
                  <a:srgbClr val="FFC000"/>
                </a:solidFill>
                <a:hlinkClick r:id="rId3"/>
              </a:rPr>
              <a:t>Структуры</a:t>
            </a:r>
            <a:endParaRPr lang="en-US" dirty="0">
              <a:solidFill>
                <a:srgbClr val="FFC000"/>
              </a:solidFill>
            </a:endParaRPr>
          </a:p>
          <a:p>
            <a:pPr algn="just"/>
            <a:r>
              <a:rPr lang="ru-RU" dirty="0">
                <a:solidFill>
                  <a:srgbClr val="FFC000"/>
                </a:solidFill>
                <a:hlinkClick r:id="rId4"/>
              </a:rPr>
              <a:t>Типы данных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Документы </a:t>
            </a:r>
            <a:r>
              <a:rPr lang="en-US" dirty="0"/>
              <a:t>XSD </a:t>
            </a:r>
            <a:r>
              <a:rPr lang="ru-RU" dirty="0"/>
              <a:t>записывают на языке </a:t>
            </a:r>
            <a:r>
              <a:rPr lang="en-US" dirty="0"/>
              <a:t>XML </a:t>
            </a:r>
            <a:r>
              <a:rPr lang="ru-RU" dirty="0"/>
              <a:t>схем. Имена </a:t>
            </a:r>
            <a:r>
              <a:rPr lang="ru-RU" dirty="0" smtClean="0"/>
              <a:t>элементов, атрибутов и типов которые </a:t>
            </a:r>
            <a:r>
              <a:rPr lang="ru-RU" dirty="0"/>
              <a:t>составляют этот язык относятся к пространству имен</a:t>
            </a:r>
          </a:p>
          <a:p>
            <a:r>
              <a:rPr lang="de-DE" dirty="0">
                <a:solidFill>
                  <a:srgbClr val="FFFF00"/>
                </a:solidFill>
              </a:rPr>
              <a:t>http://www.w3.org/2001/XMLSchema</a:t>
            </a:r>
            <a:endParaRPr lang="ru-RU" dirty="0">
              <a:solidFill>
                <a:srgbClr val="FFFF00"/>
              </a:solidFill>
            </a:endParaRPr>
          </a:p>
          <a:p>
            <a:endParaRPr lang="ru-RU" dirty="0"/>
          </a:p>
          <a:p>
            <a:r>
              <a:rPr lang="ru-RU" dirty="0"/>
              <a:t>При определении данного пространства имен можно использовать любой префикс (либо не использовать вообще).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Общепринятым является употребление префиксов </a:t>
            </a:r>
            <a:r>
              <a:rPr lang="ru-RU" b="1" dirty="0"/>
              <a:t>xsd, xs.</a:t>
            </a:r>
            <a:endParaRPr lang="ru-RU" dirty="0"/>
          </a:p>
          <a:p>
            <a:endParaRPr lang="ru-RU" dirty="0" smtClean="0"/>
          </a:p>
          <a:p>
            <a:r>
              <a:rPr lang="de-DE" dirty="0" smtClean="0"/>
              <a:t>&lt;?</a:t>
            </a:r>
            <a:r>
              <a:rPr lang="de-DE" dirty="0"/>
              <a:t>xml version="1.1"?&gt;</a:t>
            </a:r>
          </a:p>
          <a:p>
            <a:r>
              <a:rPr lang="de-DE" dirty="0"/>
              <a:t>&lt;xsd:schema 	xmlns</a:t>
            </a:r>
            <a:r>
              <a:rPr lang="de-DE" dirty="0">
                <a:solidFill>
                  <a:srgbClr val="FF0000"/>
                </a:solidFill>
              </a:rPr>
              <a:t>:xsd</a:t>
            </a:r>
            <a:r>
              <a:rPr lang="de-DE" dirty="0"/>
              <a:t>="</a:t>
            </a:r>
            <a:r>
              <a:rPr lang="de-DE" dirty="0">
                <a:solidFill>
                  <a:srgbClr val="FF0000"/>
                </a:solidFill>
              </a:rPr>
              <a:t>http://www.w3.org/2001/XMLSchema</a:t>
            </a:r>
            <a:r>
              <a:rPr lang="de-DE" dirty="0"/>
              <a:t>"&gt;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06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/>
              <a:t>XML </a:t>
            </a:r>
            <a:r>
              <a:rPr lang="ru-RU" dirty="0"/>
              <a:t>схема </a:t>
            </a:r>
            <a:r>
              <a:rPr lang="en-US" dirty="0">
                <a:solidFill>
                  <a:srgbClr val="FFC000"/>
                </a:solidFill>
              </a:rPr>
              <a:t>test.xsd</a:t>
            </a:r>
            <a:endParaRPr lang="ru-RU" dirty="0">
              <a:solidFill>
                <a:srgbClr val="FFC000"/>
              </a:solidFill>
            </a:endParaRP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Валидный относительно </a:t>
            </a:r>
            <a:r>
              <a:rPr lang="en-US" dirty="0">
                <a:solidFill>
                  <a:srgbClr val="FFC000"/>
                </a:solidFill>
              </a:rPr>
              <a:t>test.xsd</a:t>
            </a:r>
            <a:r>
              <a:rPr lang="en-US" dirty="0"/>
              <a:t> </a:t>
            </a:r>
            <a:r>
              <a:rPr lang="ru-RU" dirty="0"/>
              <a:t>документ </a:t>
            </a:r>
            <a:r>
              <a:rPr lang="en-US" dirty="0">
                <a:solidFill>
                  <a:srgbClr val="92D050"/>
                </a:solidFill>
              </a:rPr>
              <a:t>test.xml</a:t>
            </a:r>
          </a:p>
          <a:p>
            <a:pPr algn="ctr"/>
            <a:endParaRPr lang="ru-RU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ru-RU" sz="2600" dirty="0"/>
          </a:p>
          <a:p>
            <a:endParaRPr lang="de-DE" sz="2600" dirty="0"/>
          </a:p>
          <a:p>
            <a:endParaRPr lang="de-DE" dirty="0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37063"/>
            <a:ext cx="824388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713"/>
            <a:ext cx="8893175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ru-RU" dirty="0"/>
          </a:p>
          <a:p>
            <a:r>
              <a:rPr lang="en-US" dirty="0"/>
              <a:t>XML </a:t>
            </a:r>
            <a:r>
              <a:rPr lang="ru-RU" dirty="0"/>
              <a:t>схема определяет какие элементы, каких типов допустимы в </a:t>
            </a:r>
            <a:r>
              <a:rPr lang="en-US" dirty="0"/>
              <a:t>XML </a:t>
            </a:r>
            <a:r>
              <a:rPr lang="ru-RU" dirty="0"/>
              <a:t>документе.</a:t>
            </a:r>
            <a:endParaRPr lang="en-US" dirty="0"/>
          </a:p>
          <a:p>
            <a:pPr algn="just"/>
            <a:endParaRPr lang="en-US" dirty="0"/>
          </a:p>
          <a:p>
            <a:r>
              <a:rPr lang="ru-RU" dirty="0"/>
              <a:t>Для приведенного примера схема определяет корневой элемент 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ru-RU" dirty="0"/>
              <a:t>, который имеет </a:t>
            </a:r>
            <a:r>
              <a:rPr lang="ru-RU" dirty="0" smtClean="0"/>
              <a:t>составной </a:t>
            </a:r>
            <a:r>
              <a:rPr lang="ru-RU" dirty="0"/>
              <a:t>тип, а именно, последовательность (упорядоченную) двух элементов простых типов.</a:t>
            </a:r>
            <a:endParaRPr lang="de-DE" dirty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78275"/>
            <a:ext cx="7956550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ru-RU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test.xsd</a:t>
            </a:r>
            <a:r>
              <a:rPr lang="en-US" dirty="0" smtClean="0"/>
              <a:t> </a:t>
            </a:r>
            <a:r>
              <a:rPr lang="ru-RU" dirty="0"/>
              <a:t>может быть переписан без использования префикса </a:t>
            </a:r>
            <a:r>
              <a:rPr lang="en-US" dirty="0" err="1"/>
              <a:t>xsd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92896"/>
            <a:ext cx="69818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5763</TotalTime>
  <Words>895</Words>
  <Application>Microsoft Office PowerPoint</Application>
  <PresentationFormat>On-screen Show (4:3)</PresentationFormat>
  <Paragraphs>262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xml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кросс-платформенного программирования  Лекция №2 Операции и операторы</dc:title>
  <dc:creator>flier</dc:creator>
  <cp:lastModifiedBy>Пользователь Windows</cp:lastModifiedBy>
  <cp:revision>477</cp:revision>
  <cp:lastPrinted>2011-03-23T07:08:36Z</cp:lastPrinted>
  <dcterms:created xsi:type="dcterms:W3CDTF">2006-09-14T16:44:55Z</dcterms:created>
  <dcterms:modified xsi:type="dcterms:W3CDTF">2013-03-29T12:52:31Z</dcterms:modified>
</cp:coreProperties>
</file>