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1"/>
  </p:sldMasterIdLst>
  <p:notesMasterIdLst>
    <p:notesMasterId r:id="rId28"/>
  </p:notesMasterIdLst>
  <p:sldIdLst>
    <p:sldId id="317" r:id="rId2"/>
    <p:sldId id="318" r:id="rId3"/>
    <p:sldId id="319" r:id="rId4"/>
    <p:sldId id="320" r:id="rId5"/>
    <p:sldId id="323" r:id="rId6"/>
    <p:sldId id="324" r:id="rId7"/>
    <p:sldId id="325" r:id="rId8"/>
    <p:sldId id="327" r:id="rId9"/>
    <p:sldId id="328" r:id="rId10"/>
    <p:sldId id="330" r:id="rId11"/>
    <p:sldId id="329" r:id="rId12"/>
    <p:sldId id="383" r:id="rId13"/>
    <p:sldId id="384" r:id="rId14"/>
    <p:sldId id="333" r:id="rId15"/>
    <p:sldId id="385" r:id="rId16"/>
    <p:sldId id="335" r:id="rId17"/>
    <p:sldId id="386" r:id="rId18"/>
    <p:sldId id="339" r:id="rId19"/>
    <p:sldId id="338" r:id="rId20"/>
    <p:sldId id="341" r:id="rId21"/>
    <p:sldId id="388" r:id="rId22"/>
    <p:sldId id="389" r:id="rId23"/>
    <p:sldId id="387" r:id="rId24"/>
    <p:sldId id="337" r:id="rId25"/>
    <p:sldId id="390" r:id="rId26"/>
    <p:sldId id="391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B04D0-F03D-4A45-A8FB-EF824AD7ECC0}" type="datetimeFigureOut">
              <a:rPr lang="ru-RU" smtClean="0"/>
              <a:t>12.04.2013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B3337-501A-4B51-B60E-785611B81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32F7B-7566-4485-8AFE-C90BC6B83D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5C586956-BEFE-4708-A44B-47E5A037DB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b.apache.org/derby/docs/dev/ref/rrefsqlj37836.html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pache.org/dist/db/derby/db-derby-10.8.2.2/derby_ui_doc_plugin_1.1.3.zip" TargetMode="External"/><Relationship Id="rId2" Type="http://schemas.openxmlformats.org/officeDocument/2006/relationships/hyperlink" Target="http://db.apache.org/derby/releases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281738"/>
            <a:ext cx="8569325" cy="57626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1800" dirty="0" smtClean="0"/>
              <a:t>		</a:t>
            </a:r>
            <a:endParaRPr lang="ru-RU" sz="18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jdbc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Derby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dao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dirty="0" smtClean="0"/>
              <a:t>В файле </a:t>
            </a:r>
            <a:r>
              <a:rPr lang="en-US" dirty="0" err="1" smtClean="0"/>
              <a:t>dbcreate.sql</a:t>
            </a:r>
            <a:r>
              <a:rPr lang="en-US" dirty="0" smtClean="0"/>
              <a:t> </a:t>
            </a:r>
            <a:r>
              <a:rPr lang="ru-RU" dirty="0" smtClean="0"/>
              <a:t>записываем: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сохраняем файл. Далее </a:t>
            </a:r>
            <a:r>
              <a:rPr lang="ru-RU" dirty="0" err="1" smtClean="0"/>
              <a:t>ПКМ</a:t>
            </a:r>
            <a:r>
              <a:rPr lang="ru-RU" dirty="0" smtClean="0"/>
              <a:t> на файле и выбираем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(сама СУБД должна быть, разумеется, запущена)</a:t>
            </a:r>
          </a:p>
          <a:p>
            <a:pPr algn="just"/>
            <a:r>
              <a:rPr lang="ru-RU" dirty="0" smtClean="0"/>
              <a:t>В результате выполнения </a:t>
            </a:r>
            <a:r>
              <a:rPr lang="ru-RU" dirty="0" err="1" smtClean="0"/>
              <a:t>скрипта</a:t>
            </a:r>
            <a:r>
              <a:rPr lang="ru-RU" dirty="0" smtClean="0"/>
              <a:t> будет создана пустая база данных </a:t>
            </a:r>
            <a:r>
              <a:rPr lang="en-US" dirty="0" err="1" smtClean="0"/>
              <a:t>ts</a:t>
            </a:r>
            <a:r>
              <a:rPr lang="en-US" dirty="0" smtClean="0"/>
              <a:t>. </a:t>
            </a:r>
            <a:r>
              <a:rPr lang="ru-RU" dirty="0" smtClean="0"/>
              <a:t>Вывод в консоль при выполнении </a:t>
            </a:r>
            <a:r>
              <a:rPr lang="ru-RU" dirty="0" err="1" smtClean="0"/>
              <a:t>скрипта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14356"/>
            <a:ext cx="7038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071678"/>
            <a:ext cx="4533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786322"/>
            <a:ext cx="743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 smtClean="0"/>
              <a:t>Для того, чтобы создать таблицу </a:t>
            </a:r>
            <a:r>
              <a:rPr lang="en-US" dirty="0" smtClean="0"/>
              <a:t>roles </a:t>
            </a:r>
            <a:r>
              <a:rPr lang="ru-RU" dirty="0" smtClean="0"/>
              <a:t>в базе данных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ru-RU" dirty="0" smtClean="0"/>
              <a:t>достаточно модифицировать исходный </a:t>
            </a:r>
            <a:r>
              <a:rPr lang="ru-RU" dirty="0" err="1" smtClean="0"/>
              <a:t>скрипт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Параметр </a:t>
            </a:r>
            <a:r>
              <a:rPr lang="en-US" sz="2400" dirty="0" smtClean="0"/>
              <a:t>create=true </a:t>
            </a:r>
            <a:r>
              <a:rPr lang="ru-RU" sz="2400" dirty="0" smtClean="0"/>
              <a:t>можно не удалять из строки соединения. Если база данных существует, то этот параметр будет проигнорирован.</a:t>
            </a:r>
            <a:endParaRPr lang="ru-RU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257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roles </a:t>
            </a:r>
            <a:r>
              <a:rPr lang="ru-RU" dirty="0" smtClean="0"/>
              <a:t>состоит из двух полей: </a:t>
            </a:r>
            <a:r>
              <a:rPr lang="en-US" dirty="0" smtClean="0"/>
              <a:t>id </a:t>
            </a:r>
            <a:r>
              <a:rPr lang="ru-RU" dirty="0" smtClean="0"/>
              <a:t>и </a:t>
            </a:r>
            <a:r>
              <a:rPr lang="en-US" dirty="0" smtClean="0"/>
              <a:t>name.</a:t>
            </a:r>
          </a:p>
          <a:p>
            <a:r>
              <a:rPr lang="ru-RU" dirty="0" smtClean="0"/>
              <a:t>Поле </a:t>
            </a:r>
            <a:r>
              <a:rPr lang="en-US" dirty="0" smtClean="0"/>
              <a:t>id </a:t>
            </a:r>
            <a:r>
              <a:rPr lang="ru-RU" dirty="0" smtClean="0"/>
              <a:t>объявлено так:</a:t>
            </a:r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ru-RU" dirty="0" smtClean="0"/>
              <a:t>Е</a:t>
            </a:r>
            <a:r>
              <a:rPr lang="en-US" dirty="0" smtClean="0"/>
              <a:t>GER (</a:t>
            </a:r>
            <a:r>
              <a:rPr lang="ru-RU" dirty="0" smtClean="0"/>
              <a:t>или </a:t>
            </a:r>
            <a:r>
              <a:rPr lang="en-US" dirty="0" err="1" smtClean="0"/>
              <a:t>INT</a:t>
            </a:r>
            <a:r>
              <a:rPr lang="en-US" dirty="0" smtClean="0"/>
              <a:t>) – </a:t>
            </a:r>
            <a:r>
              <a:rPr lang="ru-RU" dirty="0" smtClean="0"/>
              <a:t>это тип данных (целое число);</a:t>
            </a:r>
          </a:p>
          <a:p>
            <a:endParaRPr lang="en-US" dirty="0" smtClean="0"/>
          </a:p>
          <a:p>
            <a:r>
              <a:rPr lang="en-US" dirty="0" smtClean="0"/>
              <a:t>NOT NULL – </a:t>
            </a:r>
            <a:r>
              <a:rPr lang="ru-RU" dirty="0" smtClean="0"/>
              <a:t>означает, что для любой строки в таблице поле </a:t>
            </a:r>
            <a:r>
              <a:rPr lang="en-US" dirty="0" smtClean="0"/>
              <a:t>id </a:t>
            </a:r>
            <a:r>
              <a:rPr lang="ru-RU" dirty="0" smtClean="0"/>
              <a:t>не должно быть пустым, т.е. туда должно быть что то записано;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GENERATED ALWAYS AS IDENTITY</a:t>
            </a:r>
            <a:r>
              <a:rPr lang="ru-RU" dirty="0" smtClean="0"/>
              <a:t> - означает, что поле будет автоматически инкрементировано самой СУБД при добавлении новой строки, начиная с нуля и с шагом 1; при этом "вручную" вставить значение в это поле невозможно</a:t>
            </a:r>
            <a:r>
              <a:rPr lang="en-US" dirty="0" smtClean="0"/>
              <a:t> (</a:t>
            </a:r>
            <a:r>
              <a:rPr lang="ru-RU" dirty="0" smtClean="0"/>
              <a:t>подробно тут: </a:t>
            </a:r>
            <a:r>
              <a:rPr lang="en-US" sz="2000" dirty="0" err="1" smtClean="0">
                <a:hlinkClick r:id="rId2"/>
              </a:rPr>
              <a:t>http://db.apache.org/derby/docs/dev/ref/rrefsqlj37836.html</a:t>
            </a:r>
            <a:r>
              <a:rPr lang="ru-RU" dirty="0" smtClean="0"/>
              <a:t>);</a:t>
            </a:r>
            <a:endParaRPr lang="en-US" dirty="0" smtClean="0"/>
          </a:p>
        </p:txBody>
      </p:sp>
      <p:grpSp>
        <p:nvGrpSpPr>
          <p:cNvPr id="19" name="Группа 18"/>
          <p:cNvGrpSpPr/>
          <p:nvPr/>
        </p:nvGrpSpPr>
        <p:grpSpPr>
          <a:xfrm>
            <a:off x="428596" y="929464"/>
            <a:ext cx="5819775" cy="357190"/>
            <a:chOff x="428596" y="929464"/>
            <a:chExt cx="5819775" cy="35719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1000108"/>
              <a:ext cx="58197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Прямая соединительная линия 13"/>
            <p:cNvCxnSpPr/>
            <p:nvPr/>
          </p:nvCxnSpPr>
          <p:spPr>
            <a:xfrm rot="5400000">
              <a:off x="1250133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2123963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4875183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-US" dirty="0" smtClean="0"/>
              <a:t>PRIMARY KEY</a:t>
            </a:r>
            <a:r>
              <a:rPr lang="ru-RU" dirty="0" smtClean="0"/>
              <a:t> - означает, что данное поле является первичным ключом, по значению поля </a:t>
            </a:r>
            <a:r>
              <a:rPr lang="en-US" dirty="0" smtClean="0"/>
              <a:t>id </a:t>
            </a:r>
            <a:r>
              <a:rPr lang="ru-RU" dirty="0" smtClean="0"/>
              <a:t>может быть однозначно идентифицирована любая строка в таблице.</a:t>
            </a:r>
          </a:p>
          <a:p>
            <a:endParaRPr lang="ru-RU" b="1" dirty="0"/>
          </a:p>
          <a:p>
            <a:r>
              <a:rPr lang="ru-RU" dirty="0" smtClean="0"/>
              <a:t>Поле </a:t>
            </a:r>
            <a:r>
              <a:rPr lang="en-US" dirty="0" smtClean="0"/>
              <a:t>name </a:t>
            </a:r>
            <a:r>
              <a:rPr lang="ru-RU" dirty="0" smtClean="0"/>
              <a:t>объявлено так:</a:t>
            </a:r>
          </a:p>
          <a:p>
            <a:endParaRPr lang="ru-RU" dirty="0"/>
          </a:p>
          <a:p>
            <a:r>
              <a:rPr lang="en-US" dirty="0" err="1" smtClean="0"/>
              <a:t>VARCHAR</a:t>
            </a:r>
            <a:r>
              <a:rPr lang="en-US" dirty="0" smtClean="0"/>
              <a:t>(20) – </a:t>
            </a:r>
            <a:r>
              <a:rPr lang="ru-RU" dirty="0" smtClean="0"/>
              <a:t>строковый тип данных (не более 20 символов);</a:t>
            </a:r>
          </a:p>
          <a:p>
            <a:endParaRPr lang="ru-RU" dirty="0"/>
          </a:p>
          <a:p>
            <a:r>
              <a:rPr lang="en-US" dirty="0" smtClean="0"/>
              <a:t>NOT NULL – </a:t>
            </a:r>
            <a:r>
              <a:rPr lang="ru-RU" dirty="0" smtClean="0"/>
              <a:t>значение поля не должно быть пустым;</a:t>
            </a:r>
          </a:p>
          <a:p>
            <a:endParaRPr lang="ru-RU" dirty="0"/>
          </a:p>
          <a:p>
            <a:r>
              <a:rPr lang="en-US" dirty="0" smtClean="0"/>
              <a:t>UNIQUE – </a:t>
            </a:r>
            <a:r>
              <a:rPr lang="ru-RU" dirty="0" smtClean="0"/>
              <a:t>значение поля должно быть уникальным, т.е. не допускается существование двух разных строк с одинаковым значением этого поля.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4214810" y="2286786"/>
            <a:ext cx="3114675" cy="357190"/>
            <a:chOff x="4214810" y="2286786"/>
            <a:chExt cx="3114675" cy="357190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4810" y="2357430"/>
              <a:ext cx="31146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5598707" y="2464587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rot="5400000">
              <a:off x="6492539" y="2464587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dirty="0" smtClean="0"/>
              <a:t>Модифицируем исходный </a:t>
            </a:r>
            <a:r>
              <a:rPr lang="ru-RU" dirty="0" err="1" smtClean="0"/>
              <a:t>скрипт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Команда </a:t>
            </a:r>
            <a:r>
              <a:rPr lang="en-US" dirty="0" smtClean="0"/>
              <a:t>DROP TABLE </a:t>
            </a:r>
            <a:r>
              <a:rPr lang="ru-RU" dirty="0" smtClean="0"/>
              <a:t>удаляет указанную таблицу (нужна, чтобы не было ошибки создания уже существующей таблицы на следующем шаге);</a:t>
            </a:r>
          </a:p>
          <a:p>
            <a:endParaRPr lang="ru-RU" dirty="0"/>
          </a:p>
          <a:p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вставляет данные в таблицу.</a:t>
            </a:r>
            <a:endParaRPr lang="ru-RU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71480"/>
            <a:ext cx="6981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b="1" dirty="0"/>
          </a:p>
          <a:p>
            <a:pPr algn="just"/>
            <a:r>
              <a:rPr lang="ru-RU" dirty="0" smtClean="0">
                <a:solidFill>
                  <a:srgbClr val="FFFFFF"/>
                </a:solidFill>
              </a:rPr>
              <a:t>Чтобы проверить правильность внесения данных в таблицу </a:t>
            </a:r>
            <a:r>
              <a:rPr lang="en-US" dirty="0" smtClean="0">
                <a:solidFill>
                  <a:srgbClr val="FFFFFF"/>
                </a:solidFill>
              </a:rPr>
              <a:t>roles</a:t>
            </a:r>
            <a:r>
              <a:rPr lang="ru-RU" dirty="0" smtClean="0">
                <a:solidFill>
                  <a:srgbClr val="FFFFFF"/>
                </a:solidFill>
              </a:rPr>
              <a:t>, достаточно выполнить </a:t>
            </a:r>
            <a:r>
              <a:rPr lang="ru-RU" dirty="0" err="1" smtClean="0">
                <a:solidFill>
                  <a:srgbClr val="FFFFFF"/>
                </a:solidFill>
              </a:rPr>
              <a:t>скрипт</a:t>
            </a:r>
            <a:r>
              <a:rPr lang="ru-RU" dirty="0" smtClean="0">
                <a:solidFill>
                  <a:srgbClr val="FFFFFF"/>
                </a:solidFill>
              </a:rPr>
              <a:t> (</a:t>
            </a:r>
            <a:r>
              <a:rPr lang="en-US" dirty="0" err="1" smtClean="0">
                <a:solidFill>
                  <a:srgbClr val="FFFFFF"/>
                </a:solidFill>
              </a:rPr>
              <a:t>select.sql</a:t>
            </a:r>
            <a:r>
              <a:rPr lang="en-US" dirty="0" smtClean="0">
                <a:solidFill>
                  <a:srgbClr val="FFFFFF"/>
                </a:solidFill>
              </a:rPr>
              <a:t>):</a:t>
            </a:r>
          </a:p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algn="just"/>
            <a:endParaRPr lang="en-US" dirty="0" smtClean="0">
              <a:solidFill>
                <a:srgbClr val="FFFFFF"/>
              </a:solidFill>
            </a:endParaRPr>
          </a:p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ru-RU" dirty="0" smtClean="0">
                <a:solidFill>
                  <a:srgbClr val="FFFFFF"/>
                </a:solidFill>
              </a:rPr>
              <a:t>Результат выполнения:</a:t>
            </a:r>
          </a:p>
          <a:p>
            <a:pPr algn="just"/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5857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143248"/>
            <a:ext cx="6238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СУБД </a:t>
            </a:r>
            <a:r>
              <a:rPr lang="en-US" dirty="0" smtClean="0"/>
              <a:t>Derby </a:t>
            </a:r>
            <a:r>
              <a:rPr lang="ru-RU" dirty="0" smtClean="0"/>
              <a:t>запущена, в базе данных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ru-RU" dirty="0" smtClean="0"/>
              <a:t>одна таблица </a:t>
            </a:r>
            <a:r>
              <a:rPr lang="en-US" dirty="0" smtClean="0"/>
              <a:t>roles. </a:t>
            </a:r>
            <a:r>
              <a:rPr lang="ru-RU" dirty="0" smtClean="0"/>
              <a:t>Для того, чтобы иметь возможность обмениваться информацией с БД, можно использовать </a:t>
            </a:r>
            <a:r>
              <a:rPr lang="en-US" dirty="0" err="1" smtClean="0"/>
              <a:t>JDBC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Вначале создадим </a:t>
            </a:r>
            <a:r>
              <a:rPr lang="en-US" dirty="0" smtClean="0"/>
              <a:t>java-bean </a:t>
            </a:r>
            <a:r>
              <a:rPr lang="ru-RU" dirty="0" smtClean="0"/>
              <a:t>класс </a:t>
            </a:r>
            <a:r>
              <a:rPr lang="en-US" dirty="0" smtClean="0"/>
              <a:t>Role (</a:t>
            </a:r>
            <a:r>
              <a:rPr lang="ru-RU" dirty="0" smtClean="0">
                <a:solidFill>
                  <a:srgbClr val="FF0000"/>
                </a:solidFill>
              </a:rPr>
              <a:t>в отдельном пакете </a:t>
            </a:r>
            <a:r>
              <a:rPr lang="en-US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)</a:t>
            </a:r>
            <a:r>
              <a:rPr lang="ru-RU" dirty="0" smtClean="0"/>
              <a:t>, который будет соответствовать одной записи в таблице </a:t>
            </a:r>
            <a:r>
              <a:rPr lang="en-US" dirty="0" smtClean="0"/>
              <a:t>roles:</a:t>
            </a:r>
          </a:p>
          <a:p>
            <a:endParaRPr lang="ru-RU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143248"/>
            <a:ext cx="70199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Создадим абстрактный класс </a:t>
            </a:r>
            <a:r>
              <a:rPr lang="en-US" dirty="0" err="1" smtClean="0">
                <a:solidFill>
                  <a:srgbClr val="FFFFFF"/>
                </a:solidFill>
              </a:rPr>
              <a:t>DAOFactory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600794"/>
            <a:ext cx="74771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smtClean="0"/>
              <a:t>Класс </a:t>
            </a:r>
            <a:r>
              <a:rPr lang="en-US" dirty="0" err="1" smtClean="0"/>
              <a:t>DAOFactory</a:t>
            </a:r>
            <a:r>
              <a:rPr lang="en-US" dirty="0" smtClean="0"/>
              <a:t> </a:t>
            </a:r>
            <a:r>
              <a:rPr lang="ru-RU" dirty="0" smtClean="0"/>
              <a:t>предназначен для получения соединения с базой данных, с какой именно базой данных будет соединение будет определено значениями констант из класса </a:t>
            </a:r>
            <a:r>
              <a:rPr lang="en-US" dirty="0" smtClean="0"/>
              <a:t>Constants: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реальном проекте эти значения будут взяты из внешнего конфигурационного файла.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8429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Класс </a:t>
            </a:r>
            <a:r>
              <a:rPr lang="en-US" dirty="0" err="1" smtClean="0">
                <a:solidFill>
                  <a:srgbClr val="FFFFFF"/>
                </a:solidFill>
              </a:rPr>
              <a:t>DAOFactory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i="1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Данная строка регистрирует драйвер СУБД в </a:t>
            </a:r>
            <a:r>
              <a:rPr lang="en-US" dirty="0" err="1" smtClean="0">
                <a:solidFill>
                  <a:srgbClr val="FFFFFF"/>
                </a:solidFill>
              </a:rPr>
              <a:t>JVM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ru-RU" dirty="0" smtClean="0">
                <a:solidFill>
                  <a:srgbClr val="FFFFFF"/>
                </a:solidFill>
              </a:rPr>
              <a:t>В нашем случае это драйвер</a:t>
            </a:r>
          </a:p>
          <a:p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err="1" smtClean="0"/>
              <a:t>org.apache.derby.jdbc.ClientDriver</a:t>
            </a:r>
            <a:endParaRPr lang="ru-RU" dirty="0" smtClean="0"/>
          </a:p>
          <a:p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Для того, чтобы приложение могло работать с ним, нужно к проекту подключить библиотеку </a:t>
            </a:r>
            <a:r>
              <a:rPr lang="en-US" dirty="0" err="1" smtClean="0">
                <a:solidFill>
                  <a:srgbClr val="FFFFFF"/>
                </a:solidFill>
              </a:rPr>
              <a:t>derbyclient.jar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85794"/>
            <a:ext cx="4133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JDBC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(Java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DataBase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Connectivity) 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 набор библиотек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работы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базами данных.</a:t>
            </a:r>
          </a:p>
          <a:p>
            <a:pPr>
              <a:defRPr/>
            </a:pP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Apache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Derby</a:t>
            </a:r>
            <a:r>
              <a:rPr lang="ru-RU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реляционная СУБД, 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написана </a:t>
            </a:r>
            <a:r>
              <a:rPr lang="ru-RU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на </a:t>
            </a:r>
            <a:r>
              <a:rPr lang="ru-RU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Java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ru-RU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Страница с релизами: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http://db.apache.org/derby/releases/</a:t>
            </a: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Eclipse 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позволяет запускать и работать с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Derby 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с помощью </a:t>
            </a:r>
            <a:r>
              <a:rPr lang="ru-RU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плагинов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derby_core_plugin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derby_ui_doc_plugin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Адреса для загрузки </a:t>
            </a:r>
            <a:r>
              <a:rPr lang="ru-RU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плагинов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(последний релиз):</a:t>
            </a:r>
          </a:p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://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archive.apache.org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/dist/db/derby/db-derby-10.8.2.2/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derby_core_plugin_10.8.2.zip</a:t>
            </a: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hlinkClick r:id="rId3"/>
            </a:endParaRPr>
          </a:p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://</a:t>
            </a:r>
            <a:r>
              <a:rPr lang="en-US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archive.apache.org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/dist/db/derby/db-derby-10.8.2.2/</a:t>
            </a:r>
            <a:r>
              <a:rPr lang="en-US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derby_ui_doc_plugin_1.1.3.zip</a:t>
            </a:r>
            <a:endParaRPr lang="en-US" sz="1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1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ru-RU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Скачиваем. Распаковываем.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600" dirty="0" smtClean="0"/>
              <a:t>Файл </a:t>
            </a:r>
            <a:r>
              <a:rPr lang="en-US" sz="2600" dirty="0" err="1" smtClean="0"/>
              <a:t>derbyclient.jar</a:t>
            </a:r>
            <a:r>
              <a:rPr lang="en-US" sz="2600" dirty="0" smtClean="0"/>
              <a:t> </a:t>
            </a:r>
            <a:r>
              <a:rPr lang="ru-RU" sz="2600" dirty="0" smtClean="0"/>
              <a:t>находится в поставке СУБД </a:t>
            </a:r>
            <a:r>
              <a:rPr lang="en-US" sz="2600" dirty="0" smtClean="0"/>
              <a:t>Derby.</a:t>
            </a:r>
          </a:p>
          <a:p>
            <a:pPr algn="just"/>
            <a:r>
              <a:rPr lang="ru-RU" sz="2600" dirty="0" smtClean="0"/>
              <a:t>Можно создать каталог </a:t>
            </a:r>
            <a:r>
              <a:rPr lang="en-US" sz="2600" dirty="0" smtClean="0"/>
              <a:t>lib </a:t>
            </a:r>
            <a:r>
              <a:rPr lang="ru-RU" sz="2600" dirty="0" smtClean="0"/>
              <a:t>внутри проекта, скопировать туда этот файл и подключить через свойства проекта:</a:t>
            </a:r>
          </a:p>
          <a:p>
            <a:pPr algn="just"/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14382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Группа 6"/>
          <p:cNvGrpSpPr/>
          <p:nvPr/>
        </p:nvGrpSpPr>
        <p:grpSpPr>
          <a:xfrm>
            <a:off x="2214546" y="1244302"/>
            <a:ext cx="6705600" cy="5353050"/>
            <a:chOff x="2214546" y="1357298"/>
            <a:chExt cx="6705600" cy="535305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1357298"/>
              <a:ext cx="6705600" cy="535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Скругленный прямоугольник 5"/>
            <p:cNvSpPr/>
            <p:nvPr/>
          </p:nvSpPr>
          <p:spPr>
            <a:xfrm>
              <a:off x="7286644" y="2357430"/>
              <a:ext cx="1500198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Класс </a:t>
            </a:r>
            <a:r>
              <a:rPr lang="en-US" dirty="0" err="1" smtClean="0">
                <a:solidFill>
                  <a:srgbClr val="FFFFFF"/>
                </a:solidFill>
              </a:rPr>
              <a:t>DAOFactory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Данные строки создают экземпляр класса по его </a:t>
            </a:r>
            <a:r>
              <a:rPr lang="en-US" dirty="0" err="1" smtClean="0">
                <a:solidFill>
                  <a:srgbClr val="FFFFFF"/>
                </a:solidFill>
              </a:rPr>
              <a:t>FCN</a:t>
            </a:r>
            <a:r>
              <a:rPr lang="en-US" dirty="0" smtClean="0">
                <a:solidFill>
                  <a:srgbClr val="FFFFFF"/>
                </a:solidFill>
              </a:rPr>
              <a:t> – (full qualified name)</a:t>
            </a:r>
            <a:r>
              <a:rPr lang="ru-RU" dirty="0" smtClean="0">
                <a:solidFill>
                  <a:srgbClr val="FFFFFF"/>
                </a:solidFill>
              </a:rPr>
              <a:t>, т.е. полному имени.</a:t>
            </a:r>
          </a:p>
          <a:p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Метод </a:t>
            </a:r>
            <a:r>
              <a:rPr lang="en-US" dirty="0" err="1" smtClean="0">
                <a:solidFill>
                  <a:srgbClr val="FFFFFF"/>
                </a:solidFill>
              </a:rPr>
              <a:t>getConnection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Возвращает объект </a:t>
            </a:r>
            <a:r>
              <a:rPr lang="en-US" dirty="0" smtClean="0">
                <a:solidFill>
                  <a:srgbClr val="FFFFFF"/>
                </a:solidFill>
              </a:rPr>
              <a:t>Connection </a:t>
            </a:r>
            <a:r>
              <a:rPr lang="ru-RU" dirty="0" smtClean="0">
                <a:solidFill>
                  <a:srgbClr val="FFFFFF"/>
                </a:solidFill>
              </a:rPr>
              <a:t>– соединение с базой данных.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14356"/>
            <a:ext cx="5953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214686"/>
            <a:ext cx="63341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Класс </a:t>
            </a:r>
            <a:r>
              <a:rPr lang="en-US" dirty="0" err="1" smtClean="0">
                <a:solidFill>
                  <a:srgbClr val="FFFFFF"/>
                </a:solidFill>
              </a:rPr>
              <a:t>DAOFactory</a:t>
            </a:r>
            <a:r>
              <a:rPr lang="ru-RU" dirty="0" smtClean="0">
                <a:solidFill>
                  <a:srgbClr val="FFFFFF"/>
                </a:solidFill>
              </a:rPr>
              <a:t> работает с интерфейсами, которые не зависят от конкретной СУБД.</a:t>
            </a:r>
          </a:p>
          <a:p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Методы 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представляют собой логику работы с базой данных.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8"/>
            <a:ext cx="47339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643314"/>
            <a:ext cx="29241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dirty="0" smtClean="0"/>
              <a:t>Реализация </a:t>
            </a:r>
            <a:r>
              <a:rPr lang="en-US" dirty="0" smtClean="0"/>
              <a:t>DAO </a:t>
            </a:r>
            <a:r>
              <a:rPr lang="ru-RU" dirty="0" smtClean="0"/>
              <a:t>для СУБД </a:t>
            </a:r>
            <a:r>
              <a:rPr lang="en-US" dirty="0" smtClean="0"/>
              <a:t>Derby </a:t>
            </a:r>
            <a:r>
              <a:rPr lang="ru-RU" dirty="0" smtClean="0"/>
              <a:t>находится в пакете</a:t>
            </a:r>
          </a:p>
          <a:p>
            <a:pPr algn="just"/>
            <a:r>
              <a:rPr lang="en-US" dirty="0" err="1" smtClean="0"/>
              <a:t>ua.kharkov.knure.testDerby.db.dao.derby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Каждой поддерживаемой СУБД будет соответствовать набор классов в пакете </a:t>
            </a:r>
          </a:p>
          <a:p>
            <a:pPr algn="just"/>
            <a:r>
              <a:rPr lang="en-US" dirty="0" err="1" smtClean="0"/>
              <a:t>ua.kharkov.knure.testDerby.db.dao</a:t>
            </a:r>
            <a:r>
              <a:rPr lang="en-US" dirty="0" smtClean="0"/>
              <a:t>.</a:t>
            </a:r>
            <a:r>
              <a:rPr lang="ru-RU" dirty="0" err="1" smtClean="0"/>
              <a:t>ИМЯ_БАЗЫ_ДАННЫХ</a:t>
            </a:r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85860"/>
            <a:ext cx="2952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DerbyDAOFactory</a:t>
            </a:r>
            <a:r>
              <a:rPr lang="ru-RU" dirty="0" smtClean="0"/>
              <a:t>, представляет собой реализацию </a:t>
            </a:r>
            <a:r>
              <a:rPr lang="en-US" dirty="0" err="1" smtClean="0"/>
              <a:t>DAOFactory</a:t>
            </a:r>
            <a:r>
              <a:rPr lang="en-US" dirty="0" smtClean="0"/>
              <a:t> </a:t>
            </a:r>
            <a:r>
              <a:rPr lang="ru-RU" dirty="0" smtClean="0"/>
              <a:t>для СУБД </a:t>
            </a:r>
            <a:r>
              <a:rPr lang="en-US" dirty="0" smtClean="0"/>
              <a:t>Derby: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Реализация логики находится в классе </a:t>
            </a:r>
            <a:r>
              <a:rPr lang="en-US" dirty="0" err="1" smtClean="0"/>
              <a:t>DerbyRoleDAO</a:t>
            </a:r>
            <a:r>
              <a:rPr lang="ru-RU" dirty="0" smtClean="0"/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285860"/>
            <a:ext cx="47053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21088"/>
            <a:ext cx="8715404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err="1" smtClean="0"/>
              <a:t>findRoleById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Метод</a:t>
            </a:r>
          </a:p>
          <a:p>
            <a:r>
              <a:rPr lang="en-US" dirty="0" err="1" smtClean="0"/>
              <a:t>findAllRoles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76672"/>
            <a:ext cx="8715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284984"/>
            <a:ext cx="59055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Метод утилита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Загружает по строке таблицы объект </a:t>
            </a:r>
            <a:r>
              <a:rPr lang="en-US" smtClean="0"/>
              <a:t>Role.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85794"/>
            <a:ext cx="6105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0"/>
            <a:ext cx="9144000" cy="5262979"/>
            <a:chOff x="0" y="0"/>
            <a:chExt cx="9144000" cy="5262979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596" y="2143116"/>
              <a:ext cx="2486025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5262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Для установки </a:t>
              </a:r>
              <a:r>
                <a:rPr lang="ru-RU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плагинов</a:t>
              </a:r>
              <a:r>
                <a:rPr lang="ru-RU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нужно скопировать содержимое каталогов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plugins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ru-RU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в каталог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plugins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ru-RU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инсталяции</a:t>
              </a:r>
              <a:r>
                <a:rPr lang="ru-RU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Eclipse</a:t>
              </a:r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endPara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ru-RU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Перегружаем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Eclipse.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57818" y="1571612"/>
              <a:ext cx="3352800" cy="265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928662" y="2447156"/>
              <a:ext cx="1714512" cy="2143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785786" y="2928934"/>
              <a:ext cx="2071702" cy="357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715008" y="3500438"/>
              <a:ext cx="2071702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>
              <a:stCxn id="5" idx="3"/>
            </p:cNvCxnSpPr>
            <p:nvPr/>
          </p:nvCxnSpPr>
          <p:spPr>
            <a:xfrm>
              <a:off x="2643174" y="2554313"/>
              <a:ext cx="3000396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3"/>
            </p:cNvCxnSpPr>
            <p:nvPr/>
          </p:nvCxnSpPr>
          <p:spPr>
            <a:xfrm>
              <a:off x="2857488" y="3107529"/>
              <a:ext cx="278608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После перегрузки, </a:t>
            </a:r>
            <a:r>
              <a:rPr lang="ru-RU" dirty="0" err="1" smtClean="0"/>
              <a:t>плагин</a:t>
            </a:r>
            <a:r>
              <a:rPr lang="ru-RU" dirty="0" smtClean="0"/>
              <a:t> установлен и его функциональность доступна через пункт контекстного меню.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14488"/>
            <a:ext cx="49530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Применение </a:t>
            </a:r>
            <a:r>
              <a:rPr lang="ru-RU" dirty="0" err="1" smtClean="0"/>
              <a:t>плагина</a:t>
            </a:r>
            <a:r>
              <a:rPr lang="ru-RU" dirty="0" smtClean="0"/>
              <a:t> документировано.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34194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Группа 8"/>
          <p:cNvGrpSpPr/>
          <p:nvPr/>
        </p:nvGrpSpPr>
        <p:grpSpPr>
          <a:xfrm>
            <a:off x="4786314" y="2000240"/>
            <a:ext cx="3857625" cy="2219325"/>
            <a:chOff x="285720" y="3786190"/>
            <a:chExt cx="3857625" cy="2219325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786190"/>
              <a:ext cx="3857625" cy="221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Скругленный прямоугольник 6"/>
            <p:cNvSpPr/>
            <p:nvPr/>
          </p:nvSpPr>
          <p:spPr>
            <a:xfrm>
              <a:off x="357158" y="4000504"/>
              <a:ext cx="3714776" cy="1785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Для того чтобы добавить возможность работать с </a:t>
            </a:r>
            <a:r>
              <a:rPr lang="en-US" dirty="0" smtClean="0"/>
              <a:t>Derby </a:t>
            </a:r>
            <a:r>
              <a:rPr lang="ru-RU" dirty="0" smtClean="0"/>
              <a:t>из вашего проекта нужно на проекте нажать </a:t>
            </a:r>
            <a:r>
              <a:rPr lang="ru-RU" dirty="0" err="1" smtClean="0"/>
              <a:t>ПКМ</a:t>
            </a:r>
            <a:r>
              <a:rPr lang="ru-RU" dirty="0" smtClean="0"/>
              <a:t> (правая клавиша мыши) и выбрать пункт меню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Add Apache Derby nature</a:t>
            </a:r>
            <a:r>
              <a:rPr lang="ru-RU" dirty="0" smtClean="0">
                <a:solidFill>
                  <a:srgbClr val="FFFF00"/>
                </a:solidFill>
              </a:rPr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 этого будут доступны новые пункты в меню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запуска СУБД нужно выбрать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Start Derby Network Server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000240"/>
            <a:ext cx="4629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214686"/>
            <a:ext cx="5124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Группа 6"/>
          <p:cNvGrpSpPr/>
          <p:nvPr/>
        </p:nvGrpSpPr>
        <p:grpSpPr>
          <a:xfrm>
            <a:off x="6500826" y="5214950"/>
            <a:ext cx="2247900" cy="1171575"/>
            <a:chOff x="6500826" y="5214950"/>
            <a:chExt cx="2247900" cy="1171575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0826" y="5214950"/>
              <a:ext cx="22479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Скругленный прямоугольник 5"/>
            <p:cNvSpPr/>
            <p:nvPr/>
          </p:nvSpPr>
          <p:spPr>
            <a:xfrm>
              <a:off x="6500826" y="5429264"/>
              <a:ext cx="1928826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Создаем в проекте каталог </a:t>
            </a:r>
            <a:r>
              <a:rPr lang="en-US" dirty="0" err="1" smtClean="0"/>
              <a:t>sql</a:t>
            </a:r>
            <a:r>
              <a:rPr lang="ru-RU" dirty="0" smtClean="0"/>
              <a:t> и в нем файл </a:t>
            </a:r>
            <a:r>
              <a:rPr lang="en-US" dirty="0" err="1" smtClean="0"/>
              <a:t>dbcreate.sql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базе будет две таблицы:</a:t>
            </a:r>
            <a:r>
              <a:rPr lang="en-US" dirty="0" smtClean="0"/>
              <a:t> roles (</a:t>
            </a:r>
            <a:r>
              <a:rPr lang="ru-RU" dirty="0" smtClean="0"/>
              <a:t>роли)</a:t>
            </a:r>
            <a:endParaRPr lang="en-US" dirty="0" smtClean="0"/>
          </a:p>
          <a:p>
            <a:r>
              <a:rPr lang="ru-RU" dirty="0" smtClean="0"/>
              <a:t>В ней три записи, как указанно</a:t>
            </a:r>
          </a:p>
          <a:p>
            <a:endParaRPr lang="ru-RU" dirty="0"/>
          </a:p>
          <a:p>
            <a:r>
              <a:rPr lang="ru-RU" dirty="0" smtClean="0"/>
              <a:t>и </a:t>
            </a:r>
            <a:r>
              <a:rPr lang="en-US" dirty="0" smtClean="0"/>
              <a:t>users (</a:t>
            </a:r>
            <a:r>
              <a:rPr lang="ru-RU" dirty="0" smtClean="0"/>
              <a:t>пользователи)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таблице </a:t>
            </a:r>
            <a:r>
              <a:rPr lang="en-US" dirty="0" smtClean="0"/>
              <a:t>users </a:t>
            </a:r>
            <a:r>
              <a:rPr lang="ru-RU" dirty="0" smtClean="0"/>
              <a:t>записи заранее не предопределены (см. далее).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642918"/>
            <a:ext cx="14954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572264" y="2786058"/>
          <a:ext cx="157163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1000132"/>
              </a:tblGrid>
              <a:tr h="35719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28794" y="4714884"/>
          <a:ext cx="700092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9"/>
                <a:gridCol w="1143008"/>
                <a:gridCol w="1643074"/>
                <a:gridCol w="1071570"/>
                <a:gridCol w="1214446"/>
                <a:gridCol w="12144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ID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-36513" y="0"/>
            <a:ext cx="9144001" cy="71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Для того, чтобы создать пустую базу данных необходимо выполнить следующую команду:</a:t>
            </a:r>
          </a:p>
          <a:p>
            <a:endParaRPr lang="ru-RU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connect </a:t>
            </a:r>
            <a:r>
              <a:rPr lang="en-US" sz="2400" dirty="0">
                <a:solidFill>
                  <a:srgbClr val="FFFF00"/>
                </a:solidFill>
              </a:rPr>
              <a:t>'</a:t>
            </a:r>
            <a:r>
              <a:rPr lang="en-US" sz="2400" dirty="0" err="1">
                <a:solidFill>
                  <a:srgbClr val="FFFF00"/>
                </a:solidFill>
              </a:rPr>
              <a:t>jdbc:derby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0000"/>
                </a:solidFill>
              </a:rPr>
              <a:t>localhost:1527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C000"/>
                </a:solidFill>
              </a:rPr>
              <a:t>ts</a:t>
            </a:r>
            <a:r>
              <a:rPr lang="en-US" sz="2400" dirty="0" err="1"/>
              <a:t>;</a:t>
            </a:r>
            <a:r>
              <a:rPr lang="en-US" sz="2400" dirty="0" err="1">
                <a:solidFill>
                  <a:srgbClr val="92D050"/>
                </a:solidFill>
              </a:rPr>
              <a:t>create</a:t>
            </a:r>
            <a:r>
              <a:rPr lang="en-US" sz="2400" dirty="0">
                <a:solidFill>
                  <a:srgbClr val="92D050"/>
                </a:solidFill>
              </a:rPr>
              <a:t>=</a:t>
            </a:r>
            <a:r>
              <a:rPr lang="en-US" sz="2400" dirty="0" err="1">
                <a:solidFill>
                  <a:srgbClr val="92D050"/>
                </a:solidFill>
              </a:rPr>
              <a:t>true</a:t>
            </a:r>
            <a:r>
              <a:rPr lang="en-US" sz="2400" dirty="0" err="1"/>
              <a:t>;</a:t>
            </a:r>
            <a:r>
              <a:rPr lang="en-US" sz="2400" dirty="0" err="1">
                <a:solidFill>
                  <a:srgbClr val="92D050"/>
                </a:solidFill>
              </a:rPr>
              <a:t>user</a:t>
            </a:r>
            <a:r>
              <a:rPr lang="en-US" sz="2400" dirty="0">
                <a:solidFill>
                  <a:srgbClr val="92D050"/>
                </a:solidFill>
              </a:rPr>
              <a:t>=</a:t>
            </a:r>
            <a:r>
              <a:rPr lang="en-US" sz="2400" dirty="0" err="1">
                <a:solidFill>
                  <a:srgbClr val="92D050"/>
                </a:solidFill>
              </a:rPr>
              <a:t>ts</a:t>
            </a:r>
            <a:r>
              <a:rPr lang="en-US" sz="2400" dirty="0" err="1"/>
              <a:t>;</a:t>
            </a:r>
            <a:r>
              <a:rPr lang="en-US" sz="2400" dirty="0" err="1">
                <a:solidFill>
                  <a:srgbClr val="92D050"/>
                </a:solidFill>
              </a:rPr>
              <a:t>password</a:t>
            </a:r>
            <a:r>
              <a:rPr lang="en-US" sz="2400" dirty="0">
                <a:solidFill>
                  <a:srgbClr val="92D050"/>
                </a:solidFill>
              </a:rPr>
              <a:t>=</a:t>
            </a:r>
            <a:r>
              <a:rPr lang="en-US" sz="2400" dirty="0" err="1">
                <a:solidFill>
                  <a:srgbClr val="92D050"/>
                </a:solidFill>
              </a:rPr>
              <a:t>ts</a:t>
            </a:r>
            <a:r>
              <a:rPr lang="en-US" sz="2400" dirty="0" err="1" smtClean="0"/>
              <a:t>'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smtClean="0">
                <a:solidFill>
                  <a:srgbClr val="FFFF00"/>
                </a:solidFill>
              </a:rPr>
              <a:t>connect</a:t>
            </a:r>
          </a:p>
          <a:p>
            <a:r>
              <a:rPr lang="ru-RU" dirty="0"/>
              <a:t>команда соединения с СУБД </a:t>
            </a:r>
            <a:r>
              <a:rPr lang="en-US" dirty="0"/>
              <a:t>Derby</a:t>
            </a:r>
            <a:endParaRPr lang="ru-RU" dirty="0"/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'</a:t>
            </a:r>
            <a:r>
              <a:rPr lang="en-US" sz="2400" dirty="0" err="1" smtClean="0">
                <a:solidFill>
                  <a:srgbClr val="FFFF00"/>
                </a:solidFill>
              </a:rPr>
              <a:t>jdbc:derby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 smtClean="0">
                <a:solidFill>
                  <a:srgbClr val="FFFF00"/>
                </a:solidFill>
              </a:rPr>
              <a:t>localhost:1527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 smtClean="0">
                <a:solidFill>
                  <a:srgbClr val="FFFF00"/>
                </a:solidFill>
              </a:rPr>
              <a:t>ts;create</a:t>
            </a:r>
            <a:r>
              <a:rPr lang="en-US" sz="2400" dirty="0" smtClean="0">
                <a:solidFill>
                  <a:srgbClr val="FFFF00"/>
                </a:solidFill>
              </a:rPr>
              <a:t>=</a:t>
            </a:r>
            <a:r>
              <a:rPr lang="en-US" sz="2400" dirty="0" err="1" smtClean="0">
                <a:solidFill>
                  <a:srgbClr val="FFFF00"/>
                </a:solidFill>
              </a:rPr>
              <a:t>true;user</a:t>
            </a:r>
            <a:r>
              <a:rPr lang="en-US" sz="2400" dirty="0" smtClean="0">
                <a:solidFill>
                  <a:srgbClr val="FFFF00"/>
                </a:solidFill>
              </a:rPr>
              <a:t>=</a:t>
            </a:r>
            <a:r>
              <a:rPr lang="en-US" sz="2400" dirty="0" err="1" smtClean="0">
                <a:solidFill>
                  <a:srgbClr val="FFFF00"/>
                </a:solidFill>
              </a:rPr>
              <a:t>ts;password</a:t>
            </a:r>
            <a:r>
              <a:rPr lang="en-US" sz="2400" dirty="0" smtClean="0">
                <a:solidFill>
                  <a:srgbClr val="FFFF00"/>
                </a:solidFill>
              </a:rPr>
              <a:t>=</a:t>
            </a:r>
            <a:r>
              <a:rPr lang="en-US" sz="2400" dirty="0" err="1" smtClean="0">
                <a:solidFill>
                  <a:srgbClr val="FFFF00"/>
                </a:solidFill>
              </a:rPr>
              <a:t>ts'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ru-RU" dirty="0"/>
              <a:t>строка</a:t>
            </a:r>
            <a:r>
              <a:rPr lang="en-US" dirty="0"/>
              <a:t>	</a:t>
            </a:r>
            <a:r>
              <a:rPr lang="ru-RU" dirty="0"/>
              <a:t>соединения</a:t>
            </a:r>
          </a:p>
          <a:p>
            <a:endParaRPr lang="ru-RU" sz="2400" dirty="0" smtClean="0"/>
          </a:p>
          <a:p>
            <a:r>
              <a:rPr lang="en-US" sz="2400" dirty="0" err="1" smtClean="0">
                <a:solidFill>
                  <a:srgbClr val="FFFF00"/>
                </a:solidFill>
              </a:rPr>
              <a:t>jdbc:derby</a:t>
            </a:r>
            <a:r>
              <a:rPr lang="en-US" sz="2400" dirty="0" smtClean="0">
                <a:solidFill>
                  <a:srgbClr val="FFFF00"/>
                </a:solidFill>
              </a:rPr>
              <a:t>://</a:t>
            </a:r>
          </a:p>
          <a:p>
            <a:r>
              <a:rPr lang="ru-RU" sz="2400" dirty="0" smtClean="0"/>
              <a:t>префикс</a:t>
            </a:r>
          </a:p>
          <a:p>
            <a:endParaRPr lang="ru-RU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localhost:1527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ru-RU" dirty="0"/>
              <a:t>адрес, где запущена СУБД и порт, на</a:t>
            </a:r>
            <a:r>
              <a:rPr lang="en-US" dirty="0"/>
              <a:t> </a:t>
            </a:r>
            <a:r>
              <a:rPr lang="ru-RU" dirty="0"/>
              <a:t>котором она</a:t>
            </a:r>
            <a:r>
              <a:rPr lang="en-US" dirty="0"/>
              <a:t> </a:t>
            </a:r>
            <a:r>
              <a:rPr lang="ru-RU" dirty="0"/>
              <a:t>принимает соединения</a:t>
            </a:r>
          </a:p>
          <a:p>
            <a:endParaRPr lang="ru-RU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Kolesnikov</a:t>
            </a:r>
            <a:r>
              <a:rPr lang="en-US" dirty="0" smtClean="0"/>
              <a:t> D.O. SED KNURE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connect </a:t>
            </a:r>
            <a:r>
              <a:rPr lang="en-US" sz="2400" dirty="0" smtClean="0">
                <a:solidFill>
                  <a:srgbClr val="FFFF00"/>
                </a:solidFill>
              </a:rPr>
              <a:t>'</a:t>
            </a:r>
            <a:r>
              <a:rPr lang="en-US" sz="2400" dirty="0" err="1" smtClean="0">
                <a:solidFill>
                  <a:srgbClr val="FFFF00"/>
                </a:solidFill>
              </a:rPr>
              <a:t>jdbc:derby</a:t>
            </a:r>
            <a:r>
              <a:rPr lang="en-US" sz="2400" dirty="0" smtClean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0000"/>
                </a:solidFill>
              </a:rPr>
              <a:t>localhost:1527/</a:t>
            </a:r>
            <a:r>
              <a:rPr lang="en-US" sz="2400" dirty="0" err="1" smtClean="0">
                <a:solidFill>
                  <a:srgbClr val="FFC000"/>
                </a:solidFill>
              </a:rPr>
              <a:t>ts</a:t>
            </a:r>
            <a:r>
              <a:rPr lang="en-US" sz="2400" dirty="0" err="1" smtClean="0"/>
              <a:t>;</a:t>
            </a:r>
            <a:r>
              <a:rPr lang="en-US" sz="2400" dirty="0" err="1" smtClean="0">
                <a:solidFill>
                  <a:srgbClr val="92D050"/>
                </a:solidFill>
              </a:rPr>
              <a:t>create</a:t>
            </a:r>
            <a:r>
              <a:rPr lang="en-US" sz="2400" dirty="0" smtClean="0">
                <a:solidFill>
                  <a:srgbClr val="92D050"/>
                </a:solidFill>
              </a:rPr>
              <a:t>=</a:t>
            </a:r>
            <a:r>
              <a:rPr lang="en-US" sz="2400" dirty="0" err="1" smtClean="0">
                <a:solidFill>
                  <a:srgbClr val="92D050"/>
                </a:solidFill>
              </a:rPr>
              <a:t>true</a:t>
            </a:r>
            <a:r>
              <a:rPr lang="en-US" sz="2400" dirty="0" err="1" smtClean="0"/>
              <a:t>;</a:t>
            </a:r>
            <a:r>
              <a:rPr lang="en-US" sz="2400" dirty="0" err="1" smtClean="0">
                <a:solidFill>
                  <a:srgbClr val="92D050"/>
                </a:solidFill>
              </a:rPr>
              <a:t>user</a:t>
            </a:r>
            <a:r>
              <a:rPr lang="en-US" sz="2400" dirty="0" smtClean="0">
                <a:solidFill>
                  <a:srgbClr val="92D050"/>
                </a:solidFill>
              </a:rPr>
              <a:t>=</a:t>
            </a:r>
            <a:r>
              <a:rPr lang="en-US" sz="2400" dirty="0" err="1" smtClean="0">
                <a:solidFill>
                  <a:srgbClr val="92D050"/>
                </a:solidFill>
              </a:rPr>
              <a:t>ts</a:t>
            </a:r>
            <a:r>
              <a:rPr lang="en-US" sz="2400" dirty="0" err="1" smtClean="0"/>
              <a:t>;</a:t>
            </a:r>
            <a:r>
              <a:rPr lang="en-US" sz="2400" dirty="0" err="1" smtClean="0">
                <a:solidFill>
                  <a:srgbClr val="92D050"/>
                </a:solidFill>
              </a:rPr>
              <a:t>password</a:t>
            </a:r>
            <a:r>
              <a:rPr lang="en-US" sz="2400" dirty="0" smtClean="0">
                <a:solidFill>
                  <a:srgbClr val="92D050"/>
                </a:solidFill>
              </a:rPr>
              <a:t>=</a:t>
            </a:r>
            <a:r>
              <a:rPr lang="en-US" sz="2400" dirty="0" err="1" smtClean="0">
                <a:solidFill>
                  <a:srgbClr val="92D050"/>
                </a:solidFill>
              </a:rPr>
              <a:t>ts</a:t>
            </a:r>
            <a:r>
              <a:rPr lang="en-US" sz="2400" dirty="0" smtClean="0"/>
              <a:t>';</a:t>
            </a:r>
            <a:endParaRPr lang="ru-RU" sz="2400" dirty="0" smtClean="0"/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ts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имя базы данных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92D050"/>
                </a:solidFill>
              </a:rPr>
              <a:t>create=</a:t>
            </a:r>
            <a:r>
              <a:rPr lang="en-US" dirty="0" err="1" smtClean="0">
                <a:solidFill>
                  <a:srgbClr val="92D050"/>
                </a:solidFill>
              </a:rPr>
              <a:t>true</a:t>
            </a:r>
            <a:r>
              <a:rPr lang="en-US" dirty="0" err="1" smtClean="0"/>
              <a:t>;</a:t>
            </a:r>
            <a:r>
              <a:rPr lang="en-US" dirty="0" err="1" smtClean="0">
                <a:solidFill>
                  <a:srgbClr val="92D050"/>
                </a:solidFill>
              </a:rPr>
              <a:t>user</a:t>
            </a:r>
            <a:r>
              <a:rPr lang="en-US" dirty="0" smtClean="0">
                <a:solidFill>
                  <a:srgbClr val="92D050"/>
                </a:solidFill>
              </a:rPr>
              <a:t>=</a:t>
            </a:r>
            <a:r>
              <a:rPr lang="en-US" dirty="0" err="1" smtClean="0">
                <a:solidFill>
                  <a:srgbClr val="92D050"/>
                </a:solidFill>
              </a:rPr>
              <a:t>ts</a:t>
            </a:r>
            <a:r>
              <a:rPr lang="en-US" dirty="0" err="1" smtClean="0"/>
              <a:t>;</a:t>
            </a:r>
            <a:r>
              <a:rPr lang="en-US" dirty="0" err="1" smtClean="0">
                <a:solidFill>
                  <a:srgbClr val="92D050"/>
                </a:solidFill>
              </a:rPr>
              <a:t>password</a:t>
            </a:r>
            <a:r>
              <a:rPr lang="en-US" dirty="0" smtClean="0">
                <a:solidFill>
                  <a:srgbClr val="92D050"/>
                </a:solidFill>
              </a:rPr>
              <a:t>=</a:t>
            </a:r>
            <a:r>
              <a:rPr lang="en-US" dirty="0" err="1" smtClean="0">
                <a:solidFill>
                  <a:srgbClr val="92D050"/>
                </a:solidFill>
              </a:rPr>
              <a:t>ts</a:t>
            </a:r>
            <a:endParaRPr lang="ru-RU" dirty="0" smtClean="0">
              <a:solidFill>
                <a:srgbClr val="92D050"/>
              </a:solidFill>
            </a:endParaRPr>
          </a:p>
          <a:p>
            <a:r>
              <a:rPr lang="ru-RU" dirty="0" smtClean="0"/>
              <a:t>параметры соединения:</a:t>
            </a:r>
          </a:p>
          <a:p>
            <a:endParaRPr lang="ru-RU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create=true</a:t>
            </a:r>
            <a:endParaRPr lang="ru-RU" dirty="0">
              <a:solidFill>
                <a:srgbClr val="92D050"/>
              </a:solidFill>
            </a:endParaRPr>
          </a:p>
          <a:p>
            <a:r>
              <a:rPr lang="ru-RU" dirty="0" smtClean="0"/>
              <a:t>при соединении создать новую базу данных, если она отсутствует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user=</a:t>
            </a:r>
            <a:r>
              <a:rPr lang="en-US" dirty="0" err="1" smtClean="0">
                <a:solidFill>
                  <a:srgbClr val="92D050"/>
                </a:solidFill>
              </a:rPr>
              <a:t>ts</a:t>
            </a:r>
            <a:r>
              <a:rPr lang="en-US" dirty="0" err="1" smtClean="0"/>
              <a:t>;</a:t>
            </a:r>
            <a:r>
              <a:rPr lang="en-US" dirty="0" err="1" smtClean="0">
                <a:solidFill>
                  <a:srgbClr val="92D050"/>
                </a:solidFill>
              </a:rPr>
              <a:t>password</a:t>
            </a:r>
            <a:r>
              <a:rPr lang="en-US" dirty="0" smtClean="0">
                <a:solidFill>
                  <a:srgbClr val="92D050"/>
                </a:solidFill>
              </a:rPr>
              <a:t>=</a:t>
            </a:r>
            <a:r>
              <a:rPr lang="en-US" dirty="0" err="1" smtClean="0">
                <a:solidFill>
                  <a:srgbClr val="92D050"/>
                </a:solidFill>
              </a:rPr>
              <a:t>ts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ru-RU" dirty="0" smtClean="0"/>
              <a:t>логин и пароль пользователя, который имеет право работать в последствие с указанной базой данных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FF00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2367</TotalTime>
  <Words>956</Words>
  <Application>Microsoft Office PowerPoint</Application>
  <PresentationFormat>On-screen Show (4:3)</PresentationFormat>
  <Paragraphs>274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jdbc Derby dao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Основы кросс-платформенного программирования  Лекция №2 Операции и операторы  </dc:title>
  <dc:creator>flier</dc:creator>
  <cp:lastModifiedBy>Пользователь Windows</cp:lastModifiedBy>
  <cp:revision>204</cp:revision>
  <cp:lastPrinted>2011-03-23T07:08:36Z</cp:lastPrinted>
  <dcterms:created xsi:type="dcterms:W3CDTF">2006-09-14T16:44:55Z</dcterms:created>
  <dcterms:modified xsi:type="dcterms:W3CDTF">2013-04-12T10:14:50Z</dcterms:modified>
</cp:coreProperties>
</file>