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25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3" r:id="rId12"/>
    <p:sldId id="282" r:id="rId13"/>
    <p:sldId id="287" r:id="rId14"/>
    <p:sldId id="280" r:id="rId15"/>
    <p:sldId id="281" r:id="rId16"/>
    <p:sldId id="284" r:id="rId17"/>
    <p:sldId id="285" r:id="rId18"/>
    <p:sldId id="286" r:id="rId19"/>
    <p:sldId id="288" r:id="rId20"/>
    <p:sldId id="290" r:id="rId21"/>
    <p:sldId id="291" r:id="rId22"/>
    <p:sldId id="292" r:id="rId23"/>
    <p:sldId id="293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B77B-4FD7-46B3-9DFF-9D257DC056F3}" type="datetimeFigureOut">
              <a:rPr lang="ru-RU" smtClean="0"/>
              <a:t>21.01.2013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2620-E707-4A5A-9913-8FA3E01FD1D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FDC-E38F-47F8-88A7-91E2996E102E}" type="datetime1">
              <a:rPr lang="ru-RU" smtClean="0"/>
              <a:t>21.01.2013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B8BE-9405-4706-BEE1-6563EF3D38E1}" type="datetime1">
              <a:rPr lang="ru-RU" smtClean="0"/>
              <a:t>21.01.2013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C53-F85C-4AB7-AA51-0BDA69E24C8C}" type="datetime1">
              <a:rPr lang="ru-RU" smtClean="0"/>
              <a:t>21.01.2013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FEAD-79A1-419E-B097-B59C2368B85C}" type="datetime1">
              <a:rPr lang="ru-RU" smtClean="0"/>
              <a:t>21.01.2013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1F1A-2C07-45E2-85E6-16BDA0B8B5F1}" type="datetime1">
              <a:rPr lang="ru-RU" smtClean="0"/>
              <a:t>21.01.2013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E03-44A8-46C0-BF83-2E12CB96B795}" type="datetime1">
              <a:rPr lang="ru-RU" smtClean="0"/>
              <a:t>21.01.2013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9C1-8D56-47A7-A93D-6E89644ABE66}" type="datetime1">
              <a:rPr lang="ru-RU" smtClean="0"/>
              <a:t>21.01.2013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56D9-F3EC-43FD-A221-164B304DD4E1}" type="datetime1">
              <a:rPr lang="ru-RU" smtClean="0"/>
              <a:t>21.01.2013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CF2B-0657-4816-90EB-4504E3843D5B}" type="datetime1">
              <a:rPr lang="ru-RU" smtClean="0"/>
              <a:t>21.01.2013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B1AC-35CE-4F9D-B656-E32C1A8FBEC7}" type="datetime1">
              <a:rPr lang="ru-RU" smtClean="0"/>
              <a:t>21.01.2013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A2872FB-8D4C-4A3C-9DAB-08B2CAFF9B40}" type="datetime1">
              <a:rPr lang="ru-RU" smtClean="0"/>
              <a:t>21.01.2013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5E664A-F3AE-4410-941F-6F4979FE249B}" type="datetime1">
              <a:rPr lang="ru-RU" smtClean="0"/>
              <a:t>21.01.2013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vc.ukrtel.net/db/derby/db-derby-10.8.2.2/derby_core_plugin_10.8.2.zip" TargetMode="External"/><Relationship Id="rId2" Type="http://schemas.openxmlformats.org/officeDocument/2006/relationships/hyperlink" Target="http://db.apache.org/derb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ache.vc.ukrtel.net/db/derby/db-derby-10.8.2.2/derby_ui_doc_plugin_1.1.3.zi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omcat.apache.org/download-60.cgi#6.0.36" TargetMode="External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7u9-downloads-1859576.html" TargetMode="External"/><Relationship Id="rId2" Type="http://schemas.openxmlformats.org/officeDocument/2006/relationships/hyperlink" Target="http://www.oracle.com/technetwork/java/javase/downloads/jdk6u37-downloads-185958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clipse.org/downloads/packages/release/indigo/sr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JDBC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Calibri" pitchFamily="34" charset="0"/>
              </a:rPr>
              <a:t>Установка соединения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</a:pPr>
            <a:r>
              <a:rPr lang="ru-RU" sz="2800" dirty="0" smtClean="0"/>
              <a:t> Класс </a:t>
            </a:r>
            <a:r>
              <a:rPr lang="en-US" sz="2800" dirty="0" err="1" smtClean="0"/>
              <a:t>java.sql.DriverManager</a:t>
            </a:r>
            <a:endParaRPr lang="en-US" sz="2800" dirty="0" smtClean="0"/>
          </a:p>
          <a:p>
            <a:pPr marL="301752" lvl="1" indent="0">
              <a:lnSpc>
                <a:spcPct val="80000"/>
              </a:lnSpc>
            </a:pPr>
            <a:r>
              <a:rPr lang="en-US" sz="2400" dirty="0" smtClean="0"/>
              <a:t> JDBC 1.0</a:t>
            </a:r>
          </a:p>
          <a:p>
            <a:pPr marL="301752" lvl="1" indent="0">
              <a:lnSpc>
                <a:spcPct val="80000"/>
              </a:lnSpc>
            </a:pPr>
            <a:r>
              <a:rPr lang="en-US" sz="2400" dirty="0" smtClean="0"/>
              <a:t> </a:t>
            </a:r>
            <a:r>
              <a:rPr lang="ru-RU" sz="2400" dirty="0" smtClean="0"/>
              <a:t>указывают </a:t>
            </a:r>
            <a:r>
              <a:rPr lang="en-US" sz="2400" dirty="0" smtClean="0"/>
              <a:t>URL</a:t>
            </a:r>
            <a:endParaRPr lang="ru-RU" sz="2400" dirty="0" smtClean="0"/>
          </a:p>
          <a:p>
            <a:pPr marL="301752" lvl="1" indent="0">
              <a:lnSpc>
                <a:spcPct val="80000"/>
              </a:lnSpc>
            </a:pPr>
            <a:r>
              <a:rPr lang="ru-RU" sz="2400" dirty="0" smtClean="0"/>
              <a:t> </a:t>
            </a:r>
            <a:r>
              <a:rPr lang="ru-RU" sz="2400" dirty="0" smtClean="0"/>
              <a:t>класс </a:t>
            </a:r>
            <a:r>
              <a:rPr lang="ru-RU" sz="2400" dirty="0" smtClean="0"/>
              <a:t>загружает драйвера из </a:t>
            </a:r>
            <a:r>
              <a:rPr lang="en-US" sz="2400" dirty="0" smtClean="0"/>
              <a:t>CLASSPATH</a:t>
            </a:r>
          </a:p>
          <a:p>
            <a:pPr marL="0" indent="0">
              <a:lnSpc>
                <a:spcPct val="80000"/>
              </a:lnSpc>
            </a:pPr>
            <a:endParaRPr lang="en-US" sz="2800" dirty="0" smtClean="0"/>
          </a:p>
          <a:p>
            <a:pPr marL="0" indent="0">
              <a:lnSpc>
                <a:spcPct val="80000"/>
              </a:lnSpc>
            </a:pPr>
            <a:r>
              <a:rPr lang="en-US" sz="2800" dirty="0" smtClean="0"/>
              <a:t> </a:t>
            </a:r>
            <a:r>
              <a:rPr lang="ru-RU" sz="2800" dirty="0" smtClean="0"/>
              <a:t>Интерфейс </a:t>
            </a:r>
            <a:r>
              <a:rPr lang="en-US" sz="2800" dirty="0" err="1" smtClean="0"/>
              <a:t>javax.sql.DataSource</a:t>
            </a:r>
            <a:endParaRPr lang="en-US" sz="2800" dirty="0" smtClean="0"/>
          </a:p>
          <a:p>
            <a:pPr marL="301752" lvl="1" indent="0">
              <a:lnSpc>
                <a:spcPct val="80000"/>
              </a:lnSpc>
            </a:pPr>
            <a:r>
              <a:rPr lang="ru-RU" sz="2400" dirty="0" smtClean="0"/>
              <a:t> </a:t>
            </a:r>
            <a:r>
              <a:rPr lang="en-US" sz="2400" dirty="0" smtClean="0"/>
              <a:t>JDBC 2.0</a:t>
            </a:r>
            <a:endParaRPr lang="ru-RU" sz="2400" dirty="0" smtClean="0"/>
          </a:p>
          <a:p>
            <a:pPr marL="301752" lvl="1" indent="0">
              <a:lnSpc>
                <a:spcPct val="80000"/>
              </a:lnSpc>
            </a:pPr>
            <a:r>
              <a:rPr lang="ru-RU" sz="2400" dirty="0" smtClean="0"/>
              <a:t> </a:t>
            </a:r>
            <a:r>
              <a:rPr lang="ru-RU" sz="2400" dirty="0" smtClean="0"/>
              <a:t>более </a:t>
            </a:r>
            <a:r>
              <a:rPr lang="ru-RU" sz="2400" dirty="0" smtClean="0"/>
              <a:t>предпочтительный способ, т.к. реализацию </a:t>
            </a:r>
            <a:r>
              <a:rPr lang="en-US" sz="2400" dirty="0" smtClean="0"/>
              <a:t>DS </a:t>
            </a:r>
            <a:r>
              <a:rPr lang="ru-RU" sz="2400" dirty="0" smtClean="0"/>
              <a:t>можно менять без изменения кода приложения.</a:t>
            </a:r>
          </a:p>
          <a:p>
            <a:pPr marL="0" indent="0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Calibri" pitchFamily="34" charset="0"/>
              </a:rPr>
              <a:t>Установка соединения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800" dirty="0" smtClean="0"/>
              <a:t>Возможно получить соединение и с помощью следующих интерфейсов.</a:t>
            </a:r>
          </a:p>
          <a:p>
            <a:pPr marL="0" indent="0">
              <a:lnSpc>
                <a:spcPct val="80000"/>
              </a:lnSpc>
            </a:pPr>
            <a:endParaRPr lang="ru-RU" sz="2800" dirty="0" smtClean="0"/>
          </a:p>
          <a:p>
            <a:pPr marL="0" indent="0">
              <a:lnSpc>
                <a:spcPct val="80000"/>
              </a:lnSpc>
            </a:pPr>
            <a:r>
              <a:rPr lang="ru-RU" sz="2800" dirty="0" smtClean="0"/>
              <a:t> </a:t>
            </a:r>
            <a:r>
              <a:rPr lang="ru-RU" sz="2800" dirty="0" err="1" smtClean="0"/>
              <a:t>javax.sql.ConnectionPoolDataSource</a:t>
            </a:r>
            <a:endParaRPr lang="ru-RU" sz="2800" dirty="0" smtClean="0"/>
          </a:p>
          <a:p>
            <a:pPr marL="301752" lvl="1" indent="0">
              <a:lnSpc>
                <a:spcPct val="80000"/>
              </a:lnSpc>
            </a:pPr>
            <a:r>
              <a:rPr lang="ru-RU" sz="2000" dirty="0" smtClean="0"/>
              <a:t> </a:t>
            </a:r>
            <a:r>
              <a:rPr lang="ru-RU" sz="2400" dirty="0" smtClean="0"/>
              <a:t>поддерживает </a:t>
            </a:r>
            <a:r>
              <a:rPr lang="ru-RU" sz="2400" dirty="0" err="1" smtClean="0"/>
              <a:t>кеширование</a:t>
            </a:r>
            <a:r>
              <a:rPr lang="ru-RU" sz="2400" dirty="0" smtClean="0"/>
              <a:t> и </a:t>
            </a:r>
            <a:r>
              <a:rPr lang="ru-RU" sz="2400" dirty="0" err="1" smtClean="0"/>
              <a:t>реиспользование</a:t>
            </a:r>
            <a:r>
              <a:rPr lang="ru-RU" sz="2400" dirty="0" smtClean="0"/>
              <a:t> физических </a:t>
            </a:r>
            <a:r>
              <a:rPr lang="ru-RU" sz="2400" dirty="0" smtClean="0"/>
              <a:t>соединений</a:t>
            </a:r>
          </a:p>
          <a:p>
            <a:pPr marL="301752" lvl="1" indent="0">
              <a:lnSpc>
                <a:spcPct val="80000"/>
              </a:lnSpc>
            </a:pPr>
            <a:r>
              <a:rPr lang="ru-RU" sz="2400" dirty="0" smtClean="0"/>
              <a:t> позволяет </a:t>
            </a:r>
            <a:r>
              <a:rPr lang="ru-RU" sz="2400" dirty="0" smtClean="0"/>
              <a:t>увеличить производительность и </a:t>
            </a:r>
            <a:r>
              <a:rPr lang="ru-RU" sz="2400" dirty="0" err="1" smtClean="0"/>
              <a:t>масштабируемость</a:t>
            </a:r>
            <a:r>
              <a:rPr lang="ru-RU" sz="2400" dirty="0" smtClean="0"/>
              <a:t> </a:t>
            </a:r>
            <a:r>
              <a:rPr lang="ru-RU" sz="2400" dirty="0" smtClean="0"/>
              <a:t>приложения</a:t>
            </a:r>
            <a:endParaRPr lang="ru-RU" sz="2400" dirty="0" smtClean="0"/>
          </a:p>
          <a:p>
            <a:pPr marL="301752" lvl="1" indent="0">
              <a:lnSpc>
                <a:spcPct val="8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80000"/>
              </a:lnSpc>
            </a:pPr>
            <a:r>
              <a:rPr lang="ru-RU" sz="3200" dirty="0" smtClean="0"/>
              <a:t> </a:t>
            </a:r>
            <a:r>
              <a:rPr lang="ru-RU" sz="2800" dirty="0" err="1" smtClean="0"/>
              <a:t>javax.sql.XADataSource</a:t>
            </a:r>
            <a:endParaRPr lang="ru-RU" sz="2800" dirty="0" smtClean="0"/>
          </a:p>
          <a:p>
            <a:pPr marL="301752" lvl="1" indent="0">
              <a:lnSpc>
                <a:spcPct val="80000"/>
              </a:lnSpc>
            </a:pPr>
            <a:r>
              <a:rPr lang="ru-RU" sz="2400" dirty="0" smtClean="0"/>
              <a:t> поставщик </a:t>
            </a:r>
            <a:r>
              <a:rPr lang="ru-RU" sz="2400" dirty="0" smtClean="0"/>
              <a:t>соединений, которые могут участвовать </a:t>
            </a:r>
            <a:r>
              <a:rPr lang="ru-RU" sz="2400" dirty="0" smtClean="0"/>
              <a:t>в </a:t>
            </a:r>
            <a:r>
              <a:rPr lang="ru-RU" sz="2400" dirty="0" smtClean="0"/>
              <a:t>распределенных </a:t>
            </a:r>
            <a:r>
              <a:rPr lang="ru-RU" sz="2400" dirty="0" smtClean="0"/>
              <a:t>транзакциях</a:t>
            </a:r>
            <a:endParaRPr lang="en-US" sz="24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Calibri" pitchFamily="34" charset="0"/>
              </a:rPr>
              <a:t>DriverManager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lnSpc>
                <a:spcPct val="80000"/>
              </a:lnSpc>
              <a:buNone/>
            </a:pPr>
            <a:r>
              <a:rPr lang="en-US" sz="2800" dirty="0" err="1" smtClean="0"/>
              <a:t>Class.forName</a:t>
            </a:r>
            <a:r>
              <a:rPr lang="en-US" sz="2800" dirty="0" smtClean="0"/>
              <a:t>(</a:t>
            </a:r>
            <a:endParaRPr lang="ru-RU" sz="2800" dirty="0" smtClean="0"/>
          </a:p>
          <a:p>
            <a:pPr marL="550926" indent="-514350">
              <a:lnSpc>
                <a:spcPct val="80000"/>
              </a:lnSpc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"</a:t>
            </a:r>
            <a:r>
              <a:rPr lang="en-US" sz="2800" dirty="0" err="1" smtClean="0"/>
              <a:t>org.apache.derby.jdbc.ClientDriver</a:t>
            </a:r>
            <a:r>
              <a:rPr lang="en-US" sz="2800" dirty="0" smtClean="0"/>
              <a:t>");</a:t>
            </a:r>
            <a:endParaRPr lang="ru-RU" sz="2800" dirty="0" smtClean="0"/>
          </a:p>
          <a:p>
            <a:pPr marL="550926" indent="-514350">
              <a:lnSpc>
                <a:spcPct val="80000"/>
              </a:lnSpc>
              <a:buNone/>
            </a:pPr>
            <a:endParaRPr lang="ru-RU" sz="2800" dirty="0" smtClean="0"/>
          </a:p>
          <a:p>
            <a:pPr>
              <a:buNone/>
            </a:pPr>
            <a:r>
              <a:rPr lang="en-US" sz="2800" dirty="0" smtClean="0"/>
              <a:t>Connection </a:t>
            </a:r>
            <a:r>
              <a:rPr lang="en-US" sz="2800" dirty="0" smtClean="0"/>
              <a:t>con </a:t>
            </a:r>
            <a:r>
              <a:rPr lang="en-US" sz="2800" dirty="0" smtClean="0"/>
              <a:t>= 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en-US" sz="2800" dirty="0" err="1" smtClean="0"/>
              <a:t>DriverManager.getConnection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URL</a:t>
            </a:r>
            <a:r>
              <a:rPr lang="en-US" sz="2800" dirty="0" smtClean="0"/>
              <a:t>);</a:t>
            </a:r>
            <a:endParaRPr lang="ru-RU" sz="2800" dirty="0" smtClean="0"/>
          </a:p>
          <a:p>
            <a:pPr>
              <a:buNone/>
            </a:pPr>
            <a:endParaRPr lang="en-US" sz="2800" i="1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URL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err="1" smtClean="0"/>
              <a:t>jdbc:derby</a:t>
            </a:r>
            <a:r>
              <a:rPr lang="en-US" sz="2800" dirty="0" smtClean="0"/>
              <a:t>://</a:t>
            </a:r>
            <a:r>
              <a:rPr lang="en-US" sz="2800" dirty="0" err="1" smtClean="0"/>
              <a:t>localhost</a:t>
            </a:r>
            <a:r>
              <a:rPr lang="en-US" sz="2800" dirty="0" smtClean="0"/>
              <a:t>/sample;</a:t>
            </a:r>
          </a:p>
          <a:p>
            <a:pPr>
              <a:buNone/>
            </a:pPr>
            <a:r>
              <a:rPr lang="en-US" sz="2800" dirty="0" smtClean="0"/>
              <a:t>create=</a:t>
            </a:r>
            <a:r>
              <a:rPr lang="en-US" sz="2800" dirty="0" err="1" smtClean="0"/>
              <a:t>true;user</a:t>
            </a:r>
            <a:r>
              <a:rPr lang="en-US" sz="2800" dirty="0" smtClean="0"/>
              <a:t>=</a:t>
            </a:r>
            <a:r>
              <a:rPr lang="en-US" sz="2800" dirty="0" err="1" smtClean="0"/>
              <a:t>test;password</a:t>
            </a:r>
            <a:r>
              <a:rPr lang="en-US" sz="2800" dirty="0" smtClean="0"/>
              <a:t>=test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Calibri" pitchFamily="34" charset="0"/>
              </a:rPr>
              <a:t>Строка соединения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870807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Statements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lnSpc>
                <a:spcPct val="80000"/>
              </a:lnSpc>
              <a:buNone/>
            </a:pPr>
            <a:r>
              <a:rPr lang="ru-RU" sz="2800" dirty="0" smtClean="0"/>
              <a:t>Позволяют выполнить запрос к </a:t>
            </a:r>
            <a:r>
              <a:rPr lang="en-US" sz="2800" dirty="0" smtClean="0"/>
              <a:t>DS.</a:t>
            </a:r>
          </a:p>
          <a:p>
            <a:pPr marL="550926" indent="-514350">
              <a:lnSpc>
                <a:spcPct val="80000"/>
              </a:lnSpc>
            </a:pPr>
            <a:endParaRPr lang="en-US" sz="2800" dirty="0" smtClean="0"/>
          </a:p>
          <a:p>
            <a:pPr marL="550926" indent="-514350">
              <a:lnSpc>
                <a:spcPct val="80000"/>
              </a:lnSpc>
            </a:pPr>
            <a:r>
              <a:rPr lang="en-US" sz="2800" dirty="0" smtClean="0"/>
              <a:t>Statement</a:t>
            </a:r>
          </a:p>
          <a:p>
            <a:pPr marL="550926" indent="-514350">
              <a:lnSpc>
                <a:spcPct val="80000"/>
              </a:lnSpc>
            </a:pPr>
            <a:endParaRPr lang="en-US" sz="2800" dirty="0" smtClean="0"/>
          </a:p>
          <a:p>
            <a:pPr marL="550926" indent="-514350">
              <a:lnSpc>
                <a:spcPct val="80000"/>
              </a:lnSpc>
            </a:pPr>
            <a:r>
              <a:rPr lang="en-US" sz="2800" dirty="0" err="1" smtClean="0"/>
              <a:t>PreparedStatement</a:t>
            </a:r>
            <a:endParaRPr lang="en-US" sz="2800" dirty="0" smtClean="0"/>
          </a:p>
          <a:p>
            <a:pPr marL="550926" indent="-514350">
              <a:lnSpc>
                <a:spcPct val="80000"/>
              </a:lnSpc>
            </a:pPr>
            <a:endParaRPr lang="en-US" sz="2800" dirty="0" smtClean="0"/>
          </a:p>
          <a:p>
            <a:pPr marL="550926" indent="-514350">
              <a:lnSpc>
                <a:spcPct val="80000"/>
              </a:lnSpc>
            </a:pPr>
            <a:r>
              <a:rPr lang="en-US" sz="2800" dirty="0" err="1" smtClean="0"/>
              <a:t>CollableStatement</a:t>
            </a:r>
            <a:endParaRPr lang="en-US" sz="2800" dirty="0" smtClean="0"/>
          </a:p>
          <a:p>
            <a:pPr marL="550926" indent="-514350">
              <a:lnSpc>
                <a:spcPct val="80000"/>
              </a:lnSpc>
              <a:buNone/>
            </a:pPr>
            <a:endParaRPr lang="en-US" sz="2800" dirty="0" smtClean="0"/>
          </a:p>
          <a:p>
            <a:pPr marL="550926" indent="-514350">
              <a:lnSpc>
                <a:spcPct val="80000"/>
              </a:lnSpc>
              <a:buNone/>
            </a:pPr>
            <a:endParaRPr lang="en-US" sz="2800" dirty="0" smtClean="0"/>
          </a:p>
          <a:p>
            <a:pPr marL="550926" indent="-514350">
              <a:lnSpc>
                <a:spcPct val="80000"/>
              </a:lnSpc>
              <a:buNone/>
            </a:pPr>
            <a:endParaRPr lang="en-US" sz="2800" dirty="0" smtClean="0"/>
          </a:p>
          <a:p>
            <a:pPr marL="550926" indent="-514350">
              <a:lnSpc>
                <a:spcPct val="80000"/>
              </a:lnSpc>
              <a:buNone/>
            </a:pPr>
            <a:endParaRPr lang="en-US" sz="28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Calibri" pitchFamily="34" charset="0"/>
              </a:rPr>
              <a:t>ResultSet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lnSpc>
                <a:spcPct val="80000"/>
              </a:lnSpc>
              <a:buNone/>
            </a:pPr>
            <a:r>
              <a:rPr lang="ru-RU" sz="2800" dirty="0" smtClean="0"/>
              <a:t>Инкапсулирует результат запроса.</a:t>
            </a:r>
            <a:endParaRPr lang="en-US" sz="2800" dirty="0" smtClean="0"/>
          </a:p>
          <a:p>
            <a:pPr marL="550926" indent="-514350">
              <a:lnSpc>
                <a:spcPct val="80000"/>
              </a:lnSpc>
            </a:pPr>
            <a:endParaRPr lang="en-US" sz="2800" dirty="0" smtClean="0"/>
          </a:p>
          <a:p>
            <a:pPr marL="550926" indent="-514350">
              <a:lnSpc>
                <a:spcPct val="80000"/>
              </a:lnSpc>
            </a:pPr>
            <a:r>
              <a:rPr lang="ru-RU" sz="2800" dirty="0" smtClean="0"/>
              <a:t>Курсор</a:t>
            </a:r>
          </a:p>
          <a:p>
            <a:pPr marL="852678" lvl="1" indent="-514350">
              <a:lnSpc>
                <a:spcPct val="80000"/>
              </a:lnSpc>
            </a:pPr>
            <a:r>
              <a:rPr lang="en-US" sz="2400" dirty="0" err="1" smtClean="0"/>
              <a:t>ResultSet#next</a:t>
            </a:r>
            <a:r>
              <a:rPr lang="en-US" sz="2400" dirty="0" smtClean="0"/>
              <a:t>()</a:t>
            </a:r>
          </a:p>
          <a:p>
            <a:pPr marL="852678" lvl="1" indent="-514350">
              <a:lnSpc>
                <a:spcPct val="80000"/>
              </a:lnSpc>
            </a:pPr>
            <a:endParaRPr lang="en-US" sz="2400" dirty="0" smtClean="0"/>
          </a:p>
          <a:p>
            <a:pPr marL="550926" indent="-514350">
              <a:lnSpc>
                <a:spcPct val="80000"/>
              </a:lnSpc>
            </a:pPr>
            <a:r>
              <a:rPr lang="ru-RU" sz="2800" dirty="0" smtClean="0"/>
              <a:t>Получение данных</a:t>
            </a:r>
          </a:p>
          <a:p>
            <a:pPr marL="852678" lvl="1" indent="-514350">
              <a:lnSpc>
                <a:spcPct val="80000"/>
              </a:lnSpc>
            </a:pPr>
            <a:r>
              <a:rPr lang="en-US" sz="2400" dirty="0" err="1" smtClean="0"/>
              <a:t>ResultSet#getString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/String)</a:t>
            </a:r>
          </a:p>
          <a:p>
            <a:pPr marL="852678" lvl="1" indent="-514350">
              <a:lnSpc>
                <a:spcPct val="80000"/>
              </a:lnSpc>
            </a:pPr>
            <a:r>
              <a:rPr lang="en-US" sz="2400" dirty="0" err="1" smtClean="0"/>
              <a:t>ResultSet#getLong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/String</a:t>
            </a:r>
            <a:r>
              <a:rPr lang="en-US" sz="2400" dirty="0" smtClean="0"/>
              <a:t>)</a:t>
            </a:r>
          </a:p>
          <a:p>
            <a:pPr marL="852678" lvl="1" indent="-514350">
              <a:lnSpc>
                <a:spcPct val="80000"/>
              </a:lnSpc>
            </a:pPr>
            <a:r>
              <a:rPr lang="en-US" sz="2400" dirty="0" smtClean="0"/>
              <a:t>...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Calibri" pitchFamily="34" charset="0"/>
              </a:rPr>
              <a:t>Исключение </a:t>
            </a:r>
            <a:r>
              <a:rPr lang="en-US" dirty="0" err="1" smtClean="0">
                <a:cs typeface="Calibri" pitchFamily="34" charset="0"/>
              </a:rPr>
              <a:t>SQLException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lnSpc>
                <a:spcPct val="80000"/>
              </a:lnSpc>
            </a:pPr>
            <a:r>
              <a:rPr lang="ru-RU" sz="2800" dirty="0" smtClean="0"/>
              <a:t>Выбрасывают многие методы</a:t>
            </a:r>
            <a:r>
              <a:rPr lang="en-US" sz="2800" dirty="0" smtClean="0"/>
              <a:t> JDBC</a:t>
            </a:r>
            <a:endParaRPr lang="ru-RU" sz="2800" dirty="0" smtClean="0"/>
          </a:p>
          <a:p>
            <a:pPr marL="550926" indent="-514350">
              <a:lnSpc>
                <a:spcPct val="80000"/>
              </a:lnSpc>
              <a:buNone/>
            </a:pPr>
            <a:endParaRPr lang="en-US" sz="2000" dirty="0" smtClean="0"/>
          </a:p>
          <a:p>
            <a:pPr marL="550926" indent="-514350">
              <a:lnSpc>
                <a:spcPct val="80000"/>
              </a:lnSpc>
            </a:pPr>
            <a:r>
              <a:rPr lang="ru-RU" sz="2800" dirty="0" smtClean="0"/>
              <a:t>Проверяемое исключение</a:t>
            </a:r>
          </a:p>
          <a:p>
            <a:pPr marL="550926" indent="-514350">
              <a:lnSpc>
                <a:spcPct val="80000"/>
              </a:lnSpc>
            </a:pPr>
            <a:endParaRPr lang="ru-RU" sz="2800" dirty="0" smtClean="0"/>
          </a:p>
          <a:p>
            <a:pPr marL="550926" indent="-514350">
              <a:lnSpc>
                <a:spcPct val="80000"/>
              </a:lnSpc>
            </a:pPr>
            <a:r>
              <a:rPr lang="ru-RU" sz="2800" dirty="0" smtClean="0"/>
              <a:t>Пример обработки</a:t>
            </a:r>
          </a:p>
          <a:p>
            <a:pPr marL="550926" indent="-514350">
              <a:lnSpc>
                <a:spcPct val="80000"/>
              </a:lnSpc>
              <a:buNone/>
            </a:pPr>
            <a:endParaRPr lang="ru-RU" sz="2800" dirty="0" smtClean="0"/>
          </a:p>
          <a:p>
            <a:pPr marL="550926" indent="-514350">
              <a:lnSpc>
                <a:spcPct val="80000"/>
              </a:lnSpc>
              <a:buNone/>
            </a:pPr>
            <a:endParaRPr lang="ru-RU" sz="28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Java types &lt;=&gt; SQL types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lnSpc>
                <a:spcPct val="80000"/>
              </a:lnSpc>
              <a:buNone/>
            </a:pPr>
            <a:r>
              <a:rPr lang="en-US" sz="2800" dirty="0" smtClean="0">
                <a:latin typeface="Lucida Console" pitchFamily="49" charset="0"/>
              </a:rPr>
              <a:t>SQL type		&lt;=&gt;		Java type</a:t>
            </a:r>
          </a:p>
          <a:p>
            <a:pPr marL="550926" indent="-514350">
              <a:lnSpc>
                <a:spcPct val="80000"/>
              </a:lnSpc>
              <a:buNone/>
            </a:pPr>
            <a:endParaRPr lang="en-US" sz="2800" dirty="0" smtClean="0">
              <a:latin typeface="Lucida Console" pitchFamily="49" charset="0"/>
            </a:endParaRPr>
          </a:p>
          <a:p>
            <a:pPr marL="550926" indent="-514350">
              <a:lnSpc>
                <a:spcPct val="80000"/>
              </a:lnSpc>
              <a:buNone/>
            </a:pPr>
            <a:r>
              <a:rPr lang="en-US" sz="2800" dirty="0" smtClean="0">
                <a:latin typeface="Lucida Console" pitchFamily="49" charset="0"/>
              </a:rPr>
              <a:t>BIT			&lt;=&gt;		Boolean</a:t>
            </a:r>
          </a:p>
          <a:p>
            <a:pPr marL="550926" indent="-514350">
              <a:lnSpc>
                <a:spcPct val="80000"/>
              </a:lnSpc>
              <a:buNone/>
            </a:pPr>
            <a:r>
              <a:rPr lang="en-US" sz="2800" dirty="0" smtClean="0">
                <a:latin typeface="Lucida Console" pitchFamily="49" charset="0"/>
              </a:rPr>
              <a:t>CHAR			&lt;=&gt; 		String</a:t>
            </a:r>
          </a:p>
          <a:p>
            <a:pPr marL="550926" indent="-514350">
              <a:lnSpc>
                <a:spcPct val="80000"/>
              </a:lnSpc>
              <a:buNone/>
            </a:pPr>
            <a:r>
              <a:rPr lang="en-US" sz="2800" dirty="0" smtClean="0">
                <a:latin typeface="Lucida Console" pitchFamily="49" charset="0"/>
              </a:rPr>
              <a:t>VARCHAR		&lt;=&gt;		String</a:t>
            </a:r>
          </a:p>
          <a:p>
            <a:pPr marL="550926" indent="-514350">
              <a:lnSpc>
                <a:spcPct val="80000"/>
              </a:lnSpc>
              <a:buNone/>
            </a:pPr>
            <a:r>
              <a:rPr lang="en-US" sz="2800" dirty="0" smtClean="0">
                <a:latin typeface="Lucida Console" pitchFamily="49" charset="0"/>
              </a:rPr>
              <a:t>DOUBLE		&lt;=&gt;		Double</a:t>
            </a:r>
          </a:p>
          <a:p>
            <a:pPr marL="550926" indent="-514350">
              <a:lnSpc>
                <a:spcPct val="80000"/>
              </a:lnSpc>
              <a:buNone/>
            </a:pPr>
            <a:r>
              <a:rPr lang="en-US" sz="2800" dirty="0" smtClean="0">
                <a:latin typeface="Lucida Console" pitchFamily="49" charset="0"/>
              </a:rPr>
              <a:t>FLOAT		&lt;=&gt;		Double</a:t>
            </a:r>
          </a:p>
          <a:p>
            <a:pPr marL="550926" indent="-514350">
              <a:lnSpc>
                <a:spcPct val="80000"/>
              </a:lnSpc>
              <a:buNone/>
            </a:pPr>
            <a:r>
              <a:rPr lang="en-US" sz="2800" dirty="0" smtClean="0">
                <a:latin typeface="Lucida Console" pitchFamily="49" charset="0"/>
              </a:rPr>
              <a:t>INTEGER		&lt;=&gt;		Integer</a:t>
            </a:r>
          </a:p>
          <a:p>
            <a:pPr marL="550926" indent="-514350">
              <a:lnSpc>
                <a:spcPct val="80000"/>
              </a:lnSpc>
              <a:buNone/>
            </a:pPr>
            <a:r>
              <a:rPr lang="en-US" sz="2800" dirty="0" smtClean="0">
                <a:latin typeface="Lucida Console" pitchFamily="49" charset="0"/>
              </a:rPr>
              <a:t>REAL			&lt;=&gt;		Double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Java types &lt;=&gt; SQL types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lnSpc>
                <a:spcPct val="80000"/>
              </a:lnSpc>
              <a:buNone/>
            </a:pPr>
            <a:r>
              <a:rPr lang="en-US" sz="2800" dirty="0" smtClean="0">
                <a:latin typeface="Lucida Console" pitchFamily="49" charset="0"/>
              </a:rPr>
              <a:t>DATE</a:t>
            </a:r>
            <a:r>
              <a:rPr lang="en-US" sz="2800" dirty="0" smtClean="0">
                <a:latin typeface="Lucida Console" pitchFamily="49" charset="0"/>
              </a:rPr>
              <a:t>		</a:t>
            </a:r>
            <a:r>
              <a:rPr lang="en-US" sz="2800" dirty="0" smtClean="0">
                <a:latin typeface="Lucida Console" pitchFamily="49" charset="0"/>
              </a:rPr>
              <a:t>&lt;=&gt;</a:t>
            </a:r>
            <a:r>
              <a:rPr lang="en-US" sz="2800" dirty="0" smtClean="0">
                <a:latin typeface="Lucida Console" pitchFamily="49" charset="0"/>
              </a:rPr>
              <a:t>	</a:t>
            </a:r>
            <a:r>
              <a:rPr lang="ru-RU" sz="2800" dirty="0" smtClean="0">
                <a:latin typeface="Lucida Console" pitchFamily="49" charset="0"/>
              </a:rPr>
              <a:t>	</a:t>
            </a:r>
            <a:r>
              <a:rPr lang="en-US" sz="2800" dirty="0" err="1" smtClean="0">
                <a:latin typeface="Lucida Console" pitchFamily="49" charset="0"/>
              </a:rPr>
              <a:t>java.sql.Data</a:t>
            </a:r>
            <a:endParaRPr lang="ru-RU" sz="2800" dirty="0" smtClean="0">
              <a:latin typeface="Lucida Console" pitchFamily="49" charset="0"/>
            </a:endParaRPr>
          </a:p>
          <a:p>
            <a:pPr marL="550926" indent="-514350">
              <a:lnSpc>
                <a:spcPct val="80000"/>
              </a:lnSpc>
              <a:buNone/>
            </a:pPr>
            <a:r>
              <a:rPr lang="en-US" sz="2800" dirty="0" smtClean="0">
                <a:latin typeface="Lucida Console" pitchFamily="49" charset="0"/>
              </a:rPr>
              <a:t>TIME		&lt;=&gt;		</a:t>
            </a:r>
            <a:r>
              <a:rPr lang="en-US" sz="2800" dirty="0" err="1" smtClean="0">
                <a:latin typeface="Lucida Console" pitchFamily="49" charset="0"/>
              </a:rPr>
              <a:t>java.sql.Time</a:t>
            </a:r>
            <a:endParaRPr lang="en-US" sz="2800" dirty="0" smtClean="0">
              <a:latin typeface="Lucida Console" pitchFamily="49" charset="0"/>
            </a:endParaRPr>
          </a:p>
          <a:p>
            <a:pPr marL="550926" indent="-514350">
              <a:lnSpc>
                <a:spcPct val="80000"/>
              </a:lnSpc>
              <a:buNone/>
            </a:pPr>
            <a:r>
              <a:rPr lang="en-US" sz="2800" dirty="0" smtClean="0">
                <a:latin typeface="Lucida Console" pitchFamily="49" charset="0"/>
              </a:rPr>
              <a:t>BLOB		&lt;=&gt;		</a:t>
            </a:r>
            <a:r>
              <a:rPr lang="en-US" sz="2800" dirty="0" err="1" smtClean="0">
                <a:latin typeface="Lucida Console" pitchFamily="49" charset="0"/>
              </a:rPr>
              <a:t>java.sql.Blob</a:t>
            </a:r>
            <a:endParaRPr lang="en-US" sz="2800" dirty="0" smtClean="0">
              <a:latin typeface="Lucida Console" pitchFamily="49" charset="0"/>
            </a:endParaRPr>
          </a:p>
          <a:p>
            <a:pPr marL="550926" indent="-514350">
              <a:lnSpc>
                <a:spcPct val="80000"/>
              </a:lnSpc>
              <a:buNone/>
            </a:pPr>
            <a:r>
              <a:rPr lang="en-US" sz="2800" dirty="0" smtClean="0">
                <a:latin typeface="Lucida Console" pitchFamily="49" charset="0"/>
              </a:rPr>
              <a:t>CLOB</a:t>
            </a:r>
            <a:r>
              <a:rPr lang="en-US" sz="2800" dirty="0" smtClean="0">
                <a:latin typeface="Lucida Console" pitchFamily="49" charset="0"/>
              </a:rPr>
              <a:t>		&lt;=&gt;		</a:t>
            </a:r>
            <a:r>
              <a:rPr lang="en-US" sz="2800" dirty="0" err="1" smtClean="0">
                <a:latin typeface="Lucida Console" pitchFamily="49" charset="0"/>
              </a:rPr>
              <a:t>java.sql.Clob</a:t>
            </a:r>
            <a:endParaRPr lang="en-US" sz="2800" dirty="0" smtClean="0">
              <a:latin typeface="Lucida Console" pitchFamily="49" charset="0"/>
            </a:endParaRPr>
          </a:p>
          <a:p>
            <a:pPr marL="550926" indent="-514350">
              <a:lnSpc>
                <a:spcPct val="80000"/>
              </a:lnSpc>
              <a:buNone/>
            </a:pPr>
            <a:endParaRPr lang="ru-RU" sz="2800" dirty="0" smtClean="0">
              <a:latin typeface="Lucida Console" pitchFamily="49" charset="0"/>
            </a:endParaRPr>
          </a:p>
          <a:p>
            <a:pPr marL="550926" indent="-514350">
              <a:lnSpc>
                <a:spcPct val="80000"/>
              </a:lnSpc>
              <a:buNone/>
            </a:pPr>
            <a:endParaRPr lang="ru-RU" sz="2800" dirty="0" smtClean="0">
              <a:latin typeface="Lucida Console" pitchFamily="49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Calibri" pitchFamily="34" charset="0"/>
              </a:rPr>
              <a:t>Транзакции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lnSpc>
                <a:spcPct val="80000"/>
              </a:lnSpc>
              <a:buNone/>
            </a:pPr>
            <a:r>
              <a:rPr lang="ru-RU" sz="2800" dirty="0" smtClean="0">
                <a:latin typeface="Lucida Console" pitchFamily="49" charset="0"/>
              </a:rPr>
              <a:t>Методы </a:t>
            </a:r>
            <a:r>
              <a:rPr lang="en-US" sz="2800" dirty="0" smtClean="0">
                <a:latin typeface="Lucida Console" pitchFamily="49" charset="0"/>
              </a:rPr>
              <a:t>Connection:</a:t>
            </a:r>
          </a:p>
          <a:p>
            <a:pPr marL="550926" indent="-514350">
              <a:lnSpc>
                <a:spcPct val="80000"/>
              </a:lnSpc>
            </a:pPr>
            <a:endParaRPr lang="en-US" sz="2800" dirty="0" smtClean="0">
              <a:latin typeface="Lucida Console" pitchFamily="49" charset="0"/>
            </a:endParaRPr>
          </a:p>
          <a:p>
            <a:pPr marL="550926" indent="-514350">
              <a:lnSpc>
                <a:spcPct val="80000"/>
              </a:lnSpc>
            </a:pPr>
            <a:r>
              <a:rPr lang="en-US" sz="2800" dirty="0" err="1" smtClean="0">
                <a:latin typeface="Lucida Console" pitchFamily="49" charset="0"/>
              </a:rPr>
              <a:t>setAutoCommit</a:t>
            </a:r>
            <a:r>
              <a:rPr lang="en-US" sz="2800" dirty="0" smtClean="0">
                <a:latin typeface="Lucida Console" pitchFamily="49" charset="0"/>
              </a:rPr>
              <a:t>(</a:t>
            </a:r>
            <a:r>
              <a:rPr lang="en-US" sz="2800" dirty="0" err="1" smtClean="0">
                <a:latin typeface="Lucida Console" pitchFamily="49" charset="0"/>
              </a:rPr>
              <a:t>boolean</a:t>
            </a:r>
            <a:r>
              <a:rPr lang="en-US" sz="2800" dirty="0" smtClean="0">
                <a:latin typeface="Lucida Console" pitchFamily="49" charset="0"/>
              </a:rPr>
              <a:t>)</a:t>
            </a:r>
          </a:p>
          <a:p>
            <a:pPr marL="550926" indent="-514350">
              <a:lnSpc>
                <a:spcPct val="80000"/>
              </a:lnSpc>
            </a:pPr>
            <a:endParaRPr lang="en-US" sz="2400" dirty="0" smtClean="0">
              <a:latin typeface="Lucida Console" pitchFamily="49" charset="0"/>
            </a:endParaRPr>
          </a:p>
          <a:p>
            <a:pPr marL="550926" indent="-514350">
              <a:lnSpc>
                <a:spcPct val="80000"/>
              </a:lnSpc>
            </a:pPr>
            <a:r>
              <a:rPr lang="en-US" sz="2800" dirty="0" smtClean="0">
                <a:latin typeface="Lucida Console" pitchFamily="49" charset="0"/>
              </a:rPr>
              <a:t>commit()</a:t>
            </a:r>
          </a:p>
          <a:p>
            <a:pPr marL="550926" indent="-514350">
              <a:lnSpc>
                <a:spcPct val="80000"/>
              </a:lnSpc>
            </a:pPr>
            <a:endParaRPr lang="en-US" sz="2800" dirty="0" smtClean="0">
              <a:latin typeface="Lucida Console" pitchFamily="49" charset="0"/>
            </a:endParaRPr>
          </a:p>
          <a:p>
            <a:pPr marL="550926" indent="-514350">
              <a:lnSpc>
                <a:spcPct val="80000"/>
              </a:lnSpc>
            </a:pPr>
            <a:r>
              <a:rPr lang="en-US" sz="2800" dirty="0" smtClean="0">
                <a:latin typeface="Lucida Console" pitchFamily="49" charset="0"/>
              </a:rPr>
              <a:t>rollback()</a:t>
            </a:r>
          </a:p>
          <a:p>
            <a:pPr marL="550926" lvl="1" indent="-514350">
              <a:lnSpc>
                <a:spcPct val="80000"/>
              </a:lnSpc>
              <a:buSzPct val="80000"/>
              <a:buFont typeface="Wingdings 2"/>
              <a:buChar char=""/>
            </a:pPr>
            <a:endParaRPr lang="en-US" sz="2800" dirty="0" smtClean="0"/>
          </a:p>
          <a:p>
            <a:pPr marL="550926" lvl="1" indent="-514350">
              <a:lnSpc>
                <a:spcPct val="80000"/>
              </a:lnSpc>
              <a:buSzPct val="80000"/>
              <a:buFont typeface="Wingdings 2"/>
              <a:buChar char=""/>
            </a:pPr>
            <a:r>
              <a:rPr lang="en-US" sz="2800" dirty="0" err="1" smtClean="0"/>
              <a:t>setTransactionIsolation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)</a:t>
            </a:r>
            <a:endParaRPr lang="en-US" sz="28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Calibri" pitchFamily="34" charset="0"/>
              </a:rPr>
              <a:t>JDBC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 </a:t>
            </a:r>
            <a:r>
              <a:rPr lang="en-US" dirty="0" smtClean="0"/>
              <a:t>API </a:t>
            </a:r>
            <a:r>
              <a:rPr lang="ru-RU" dirty="0" smtClean="0"/>
              <a:t>для доступа к </a:t>
            </a:r>
            <a:r>
              <a:rPr lang="ru-RU" dirty="0" smtClean="0"/>
              <a:t>данным</a:t>
            </a:r>
          </a:p>
          <a:p>
            <a:pPr marL="301752" lvl="1" indent="0"/>
            <a:r>
              <a:rPr lang="ru-RU" dirty="0" smtClean="0"/>
              <a:t> </a:t>
            </a:r>
            <a:r>
              <a:rPr lang="en-US" dirty="0" smtClean="0"/>
              <a:t>RDBMS</a:t>
            </a:r>
          </a:p>
          <a:p>
            <a:pPr marL="301752" lvl="1" indent="0"/>
            <a:r>
              <a:rPr lang="ru-RU" dirty="0" smtClean="0"/>
              <a:t> </a:t>
            </a:r>
            <a:r>
              <a:rPr lang="en-US" dirty="0" smtClean="0"/>
              <a:t>Spreadsheets</a:t>
            </a:r>
            <a:endParaRPr lang="ru-RU" dirty="0" smtClean="0"/>
          </a:p>
          <a:p>
            <a:pPr marL="301752" lvl="1" indent="0"/>
            <a:r>
              <a:rPr lang="ru-RU" dirty="0" smtClean="0"/>
              <a:t> ...</a:t>
            </a:r>
            <a:endParaRPr lang="en-US" dirty="0" smtClean="0"/>
          </a:p>
          <a:p>
            <a:pPr marL="0" indent="0"/>
            <a:r>
              <a:rPr lang="ru-RU" dirty="0" smtClean="0"/>
              <a:t> Является </a:t>
            </a:r>
            <a:r>
              <a:rPr lang="ru-RU" dirty="0" smtClean="0"/>
              <a:t>частью </a:t>
            </a:r>
            <a:r>
              <a:rPr lang="en-US" dirty="0" smtClean="0"/>
              <a:t>JSE/JEE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Calibri" pitchFamily="34" charset="0"/>
              </a:rPr>
              <a:t>Транзакции</a:t>
            </a:r>
            <a:r>
              <a:rPr lang="en-US" dirty="0" smtClean="0">
                <a:cs typeface="Calibri" pitchFamily="34" charset="0"/>
              </a:rPr>
              <a:t> (</a:t>
            </a:r>
            <a:r>
              <a:rPr lang="ru-RU" dirty="0" smtClean="0">
                <a:cs typeface="Calibri" pitchFamily="34" charset="0"/>
              </a:rPr>
              <a:t>уровни)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lnSpc>
                <a:spcPct val="80000"/>
              </a:lnSpc>
              <a:buNone/>
            </a:pPr>
            <a:r>
              <a:rPr lang="ru-RU" sz="2800" dirty="0" smtClean="0">
                <a:latin typeface="Lucida Console" pitchFamily="49" charset="0"/>
              </a:rPr>
              <a:t>Константы </a:t>
            </a:r>
            <a:r>
              <a:rPr lang="en-US" sz="2800" dirty="0" smtClean="0">
                <a:latin typeface="Lucida Console" pitchFamily="49" charset="0"/>
              </a:rPr>
              <a:t>Connection:</a:t>
            </a:r>
          </a:p>
          <a:p>
            <a:pPr marL="550926" indent="-514350">
              <a:lnSpc>
                <a:spcPct val="80000"/>
              </a:lnSpc>
            </a:pPr>
            <a:endParaRPr lang="en-US" sz="2800" dirty="0" smtClean="0">
              <a:latin typeface="Lucida Console" pitchFamily="49" charset="0"/>
            </a:endParaRPr>
          </a:p>
          <a:p>
            <a:pPr marL="550926" indent="-514350">
              <a:lnSpc>
                <a:spcPct val="80000"/>
              </a:lnSpc>
            </a:pPr>
            <a:r>
              <a:rPr lang="en-US" sz="2700" dirty="0" smtClean="0">
                <a:latin typeface="Lucida Console" pitchFamily="49" charset="0"/>
              </a:rPr>
              <a:t>TRANSACTION_READ_UNCOMMITTED</a:t>
            </a:r>
            <a:endParaRPr lang="ru-RU" sz="2700" dirty="0" smtClean="0">
              <a:latin typeface="Lucida Console" pitchFamily="49" charset="0"/>
            </a:endParaRPr>
          </a:p>
          <a:p>
            <a:pPr marL="550926" indent="-514350">
              <a:lnSpc>
                <a:spcPct val="80000"/>
              </a:lnSpc>
            </a:pPr>
            <a:endParaRPr lang="en-US" sz="2700" dirty="0" smtClean="0">
              <a:latin typeface="Lucida Console" pitchFamily="49" charset="0"/>
            </a:endParaRPr>
          </a:p>
          <a:p>
            <a:pPr marL="550926" indent="-514350">
              <a:lnSpc>
                <a:spcPct val="80000"/>
              </a:lnSpc>
            </a:pPr>
            <a:r>
              <a:rPr lang="en-US" sz="2700" dirty="0" smtClean="0">
                <a:latin typeface="Lucida Console" pitchFamily="49" charset="0"/>
              </a:rPr>
              <a:t>TRANSACTION_READ_COMMITTED</a:t>
            </a:r>
          </a:p>
          <a:p>
            <a:pPr marL="550926" indent="-514350">
              <a:lnSpc>
                <a:spcPct val="80000"/>
              </a:lnSpc>
            </a:pPr>
            <a:endParaRPr lang="ru-RU" sz="2700" dirty="0" smtClean="0">
              <a:latin typeface="Lucida Console" pitchFamily="49" charset="0"/>
            </a:endParaRPr>
          </a:p>
          <a:p>
            <a:pPr marL="550926" indent="-514350">
              <a:lnSpc>
                <a:spcPct val="80000"/>
              </a:lnSpc>
            </a:pPr>
            <a:r>
              <a:rPr lang="en-US" sz="2700" dirty="0" smtClean="0">
                <a:latin typeface="Lucida Console" pitchFamily="49" charset="0"/>
              </a:rPr>
              <a:t>TRANSACTION_READ_REPEATABLE_READ</a:t>
            </a:r>
            <a:endParaRPr lang="en-US" sz="2700" dirty="0" smtClean="0">
              <a:latin typeface="Lucida Console" pitchFamily="49" charset="0"/>
            </a:endParaRPr>
          </a:p>
          <a:p>
            <a:pPr marL="550926" indent="-514350">
              <a:lnSpc>
                <a:spcPct val="80000"/>
              </a:lnSpc>
            </a:pPr>
            <a:endParaRPr lang="ru-RU" sz="2700" dirty="0" smtClean="0">
              <a:latin typeface="Lucida Console" pitchFamily="49" charset="0"/>
            </a:endParaRPr>
          </a:p>
          <a:p>
            <a:pPr marL="550926" indent="-514350">
              <a:lnSpc>
                <a:spcPct val="80000"/>
              </a:lnSpc>
            </a:pPr>
            <a:r>
              <a:rPr lang="en-US" sz="2700" dirty="0" smtClean="0">
                <a:latin typeface="Lucida Console" pitchFamily="49" charset="0"/>
              </a:rPr>
              <a:t>TRANSACTION_READ_SERIALIZABLE</a:t>
            </a:r>
            <a:endParaRPr lang="en-US" sz="27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Apache Derby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RDBMS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Сайт </a:t>
            </a:r>
            <a:r>
              <a:rPr lang="ru-RU" sz="2800" dirty="0" smtClean="0"/>
              <a:t>проекта: </a:t>
            </a:r>
            <a:r>
              <a:rPr lang="en-US" sz="2800" dirty="0" smtClean="0">
                <a:hlinkClick r:id="rId2"/>
              </a:rPr>
              <a:t>http://db.apache.org/derby/</a:t>
            </a: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ru-RU" sz="2800" dirty="0" err="1" smtClean="0"/>
              <a:t>Плагин</a:t>
            </a:r>
            <a:r>
              <a:rPr lang="ru-RU" sz="2800" dirty="0" smtClean="0"/>
              <a:t> </a:t>
            </a:r>
            <a:r>
              <a:rPr lang="ru-RU" sz="2800" dirty="0" smtClean="0"/>
              <a:t>для </a:t>
            </a:r>
            <a:r>
              <a:rPr lang="en-US" sz="2800" dirty="0" smtClean="0"/>
              <a:t>Eclipse:</a:t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derby_core_plugin_10.8.2.zip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hlinkClick r:id="rId4"/>
              </a:rPr>
              <a:t>derby_ui_doc_plugin_1.1.3.zip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Установка</a:t>
            </a:r>
            <a:r>
              <a:rPr lang="ru-RU" sz="2800" dirty="0" smtClean="0"/>
              <a:t>: распаковать в </a:t>
            </a:r>
            <a:r>
              <a:rPr lang="en-US" sz="2800" dirty="0" smtClean="0"/>
              <a:t>ECLIPSE-HOME</a:t>
            </a:r>
            <a:endParaRPr lang="en-US" sz="28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Apache Tomcat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Контейнер </a:t>
            </a:r>
            <a:r>
              <a:rPr lang="ru-RU" sz="2800" dirty="0" smtClean="0"/>
              <a:t>сервлетов и </a:t>
            </a:r>
            <a:r>
              <a:rPr lang="ru-RU" sz="2800" dirty="0" smtClean="0"/>
              <a:t>JSP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Сайт </a:t>
            </a:r>
            <a:r>
              <a:rPr lang="ru-RU" sz="2800" dirty="0" smtClean="0"/>
              <a:t>проекта: </a:t>
            </a:r>
            <a:r>
              <a:rPr lang="ru-RU" sz="2800" dirty="0" smtClean="0">
                <a:hlinkClick r:id="rId2"/>
              </a:rPr>
              <a:t>http://www.tomcat.apache.org</a:t>
            </a:r>
            <a:endParaRPr lang="ru-RU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Установка:</a:t>
            </a:r>
            <a:endParaRPr lang="en-US" sz="2800" dirty="0" smtClean="0"/>
          </a:p>
          <a:p>
            <a:pPr lvl="1"/>
            <a:r>
              <a:rPr lang="ru-RU" sz="2400" dirty="0" smtClean="0"/>
              <a:t>скачать </a:t>
            </a:r>
            <a:r>
              <a:rPr lang="ru-RU" sz="2400" dirty="0" err="1" smtClean="0">
                <a:hlinkClick r:id="rId3"/>
              </a:rPr>
              <a:t>zip</a:t>
            </a:r>
            <a:r>
              <a:rPr lang="ru-RU" sz="2400" dirty="0" smtClean="0">
                <a:hlinkClick r:id="rId3"/>
              </a:rPr>
              <a:t> архив </a:t>
            </a:r>
            <a:r>
              <a:rPr lang="ru-RU" sz="2400" dirty="0" err="1" smtClean="0">
                <a:hlinkClick r:id="rId3"/>
              </a:rPr>
              <a:t>Tomcat</a:t>
            </a:r>
            <a:r>
              <a:rPr lang="ru-RU" sz="2400" dirty="0" smtClean="0">
                <a:hlinkClick r:id="rId3"/>
              </a:rPr>
              <a:t> </a:t>
            </a:r>
            <a:r>
              <a:rPr lang="ru-RU" sz="2400" dirty="0" smtClean="0">
                <a:hlinkClick r:id="rId3"/>
              </a:rPr>
              <a:t>6</a:t>
            </a:r>
            <a:endParaRPr lang="en-US" sz="2400" dirty="0" smtClean="0"/>
          </a:p>
          <a:p>
            <a:pPr lvl="1"/>
            <a:r>
              <a:rPr lang="ru-RU" sz="2400" dirty="0" smtClean="0"/>
              <a:t>распаковать</a:t>
            </a:r>
            <a:endParaRPr lang="en-US" sz="2400" dirty="0" smtClean="0"/>
          </a:p>
          <a:p>
            <a:pPr lvl="1"/>
            <a:r>
              <a:rPr lang="ru-RU" sz="2400" dirty="0" smtClean="0"/>
              <a:t>установить переменную </a:t>
            </a:r>
            <a:r>
              <a:rPr lang="ru-RU" sz="2400" dirty="0" smtClean="0"/>
              <a:t>среды </a:t>
            </a:r>
            <a:r>
              <a:rPr lang="ru-RU" sz="2400" dirty="0" smtClean="0"/>
              <a:t>JAVA_HOME</a:t>
            </a:r>
            <a:endParaRPr lang="ru-RU" sz="24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Software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JDK</a:t>
            </a:r>
            <a:endParaRPr lang="ru-RU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6я версия (6u37)</a:t>
            </a:r>
          </a:p>
          <a:p>
            <a:pPr>
              <a:buNone/>
            </a:pPr>
            <a:r>
              <a:rPr lang="ru-RU" sz="1200" dirty="0" smtClean="0">
                <a:hlinkClick r:id="rId2"/>
              </a:rPr>
              <a:t>http://www.oracle.com/technetwork/java/javase/downloads/jdk6u37-downloads-1859587.html</a:t>
            </a:r>
            <a:endParaRPr lang="ru-RU" sz="1200" dirty="0" smtClean="0"/>
          </a:p>
          <a:p>
            <a:pPr marL="0" indent="0">
              <a:buNone/>
            </a:pPr>
            <a:r>
              <a:rPr lang="ru-RU" sz="2800" dirty="0" smtClean="0"/>
              <a:t>7я версия (</a:t>
            </a:r>
            <a:r>
              <a:rPr lang="ru-RU" sz="2800" dirty="0" smtClean="0"/>
              <a:t>7u9)</a:t>
            </a:r>
            <a:br>
              <a:rPr lang="ru-RU" sz="2800" dirty="0" smtClean="0"/>
            </a:br>
            <a:r>
              <a:rPr lang="ru-RU" sz="1200" dirty="0" smtClean="0">
                <a:hlinkClick r:id="rId3"/>
              </a:rPr>
              <a:t>http</a:t>
            </a:r>
            <a:r>
              <a:rPr lang="ru-RU" sz="1200" dirty="0" smtClean="0">
                <a:hlinkClick r:id="rId3"/>
              </a:rPr>
              <a:t>://www.oracle.com/technetwork/java/javase/downloads/jdk7u9-downloads-1859576.html</a:t>
            </a:r>
            <a:endParaRPr lang="ru-RU" sz="1200" dirty="0" smtClean="0">
              <a:hlinkClick r:id="rId2"/>
            </a:endParaRP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ru-RU" sz="2800" dirty="0" err="1" smtClean="0"/>
              <a:t>Eclipse</a:t>
            </a:r>
            <a:r>
              <a:rPr lang="ru-RU" sz="2800" dirty="0" smtClean="0"/>
              <a:t> </a:t>
            </a:r>
            <a:r>
              <a:rPr lang="ru-RU" sz="2800" dirty="0" smtClean="0"/>
              <a:t>IDE </a:t>
            </a:r>
            <a:r>
              <a:rPr lang="ru-RU" sz="2800" dirty="0" err="1" smtClean="0"/>
              <a:t>for</a:t>
            </a:r>
            <a:r>
              <a:rPr lang="ru-RU" sz="2800" dirty="0" smtClean="0"/>
              <a:t> </a:t>
            </a:r>
            <a:r>
              <a:rPr lang="ru-RU" sz="2800" dirty="0" err="1" smtClean="0"/>
              <a:t>Java</a:t>
            </a:r>
            <a:r>
              <a:rPr lang="ru-RU" sz="2800" dirty="0" smtClean="0"/>
              <a:t> EE </a:t>
            </a:r>
            <a:r>
              <a:rPr lang="ru-RU" sz="2800" dirty="0" err="1" smtClean="0"/>
              <a:t>Developers</a:t>
            </a:r>
            <a:endParaRPr lang="en-US" sz="2800" dirty="0" smtClean="0"/>
          </a:p>
          <a:p>
            <a:pPr>
              <a:buNone/>
            </a:pPr>
            <a:r>
              <a:rPr lang="ru-RU" sz="1200" dirty="0" smtClean="0">
                <a:hlinkClick r:id="rId4"/>
              </a:rPr>
              <a:t>http://eclipse.org/downloads/packages/release/indigo/sr2</a:t>
            </a:r>
            <a:endParaRPr lang="ru-RU" sz="1200" dirty="0" smtClean="0">
              <a:hlinkClick r:id="rId3"/>
            </a:endParaRPr>
          </a:p>
          <a:p>
            <a:pPr>
              <a:buNone/>
            </a:pPr>
            <a:endParaRPr lang="ru-RU" sz="28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Calibri" pitchFamily="34" charset="0"/>
              </a:rPr>
              <a:t>JDBC</a:t>
            </a:r>
            <a:r>
              <a:rPr lang="ru-RU" dirty="0" smtClean="0">
                <a:latin typeface="+mn-lt"/>
                <a:cs typeface="Calibri" pitchFamily="34" charset="0"/>
              </a:rPr>
              <a:t> (стандарты)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>
                <a:cs typeface="Calibri" pitchFamily="34" charset="0"/>
              </a:rPr>
              <a:t> Технология появилась 1997г.</a:t>
            </a:r>
          </a:p>
          <a:p>
            <a:pPr marL="0" indent="0"/>
            <a:r>
              <a:rPr lang="ru-RU" dirty="0" smtClean="0">
                <a:cs typeface="Calibri" pitchFamily="34" charset="0"/>
              </a:rPr>
              <a:t> Поддержка стандартов</a:t>
            </a:r>
          </a:p>
          <a:p>
            <a:pPr marL="301752" lvl="1" indent="0"/>
            <a:r>
              <a:rPr lang="ru-RU" dirty="0" smtClean="0"/>
              <a:t> </a:t>
            </a:r>
            <a:r>
              <a:rPr lang="en-US" dirty="0" smtClean="0"/>
              <a:t>JDBC </a:t>
            </a:r>
            <a:r>
              <a:rPr lang="en-US" dirty="0" smtClean="0"/>
              <a:t>3.0 ~ SQL </a:t>
            </a:r>
            <a:r>
              <a:rPr lang="en-US" dirty="0" smtClean="0"/>
              <a:t>99</a:t>
            </a:r>
            <a:endParaRPr lang="ru-RU" dirty="0" smtClean="0"/>
          </a:p>
          <a:p>
            <a:pPr marL="301752" lvl="1" indent="0"/>
            <a:r>
              <a:rPr lang="ru-RU" dirty="0" smtClean="0"/>
              <a:t> </a:t>
            </a:r>
            <a:r>
              <a:rPr lang="en-US" dirty="0" smtClean="0"/>
              <a:t>JDBC </a:t>
            </a:r>
            <a:r>
              <a:rPr lang="en-US" dirty="0" smtClean="0"/>
              <a:t>4.0 ~ SQL 2003 (Java </a:t>
            </a:r>
            <a:r>
              <a:rPr lang="en-US" dirty="0" smtClean="0"/>
              <a:t>6)</a:t>
            </a:r>
            <a:endParaRPr lang="ru-RU" dirty="0" smtClean="0"/>
          </a:p>
          <a:p>
            <a:pPr marL="301752" lvl="1" indent="0"/>
            <a:r>
              <a:rPr lang="ru-RU" dirty="0" smtClean="0"/>
              <a:t> </a:t>
            </a:r>
            <a:r>
              <a:rPr lang="en-US" dirty="0" smtClean="0"/>
              <a:t>JDBC </a:t>
            </a:r>
            <a:r>
              <a:rPr lang="en-US" dirty="0" smtClean="0"/>
              <a:t>4.1 ~ SQL 2003 (Java 7)</a:t>
            </a:r>
            <a:endParaRPr lang="ru-RU" dirty="0" smtClean="0">
              <a:cs typeface="Calibri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Calibri" pitchFamily="34" charset="0"/>
              </a:rPr>
              <a:t>JDBC</a:t>
            </a:r>
            <a:r>
              <a:rPr lang="ru-RU" dirty="0" smtClean="0">
                <a:latin typeface="+mn-lt"/>
                <a:cs typeface="Calibri" pitchFamily="34" charset="0"/>
              </a:rPr>
              <a:t> (Архитектура)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JDBC </a:t>
            </a:r>
            <a:r>
              <a:rPr lang="en-US" dirty="0" smtClean="0"/>
              <a:t>API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Классы и интерфейсы из </a:t>
            </a:r>
            <a:r>
              <a:rPr lang="en-US" dirty="0" smtClean="0">
                <a:solidFill>
                  <a:srgbClr val="FF0000"/>
                </a:solidFill>
              </a:rPr>
              <a:t>java(x)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sql</a:t>
            </a:r>
            <a:endParaRPr lang="ru-RU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 smtClean="0"/>
              <a:t>реализация от поставщика драйвера</a:t>
            </a:r>
          </a:p>
          <a:p>
            <a:pPr>
              <a:lnSpc>
                <a:spcPct val="80000"/>
              </a:lnSpc>
            </a:pPr>
            <a:endParaRPr lang="en-US" dirty="0" smtClean="0"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cs typeface="Calibri" pitchFamily="34" charset="0"/>
              </a:rPr>
              <a:t>Основные интерфейсы</a:t>
            </a:r>
          </a:p>
          <a:p>
            <a:pPr marL="301752" lvl="1" indent="0"/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Connection</a:t>
            </a:r>
          </a:p>
          <a:p>
            <a:pPr marL="301752" lvl="1" indent="0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Statement</a:t>
            </a:r>
          </a:p>
          <a:p>
            <a:pPr marL="301752" lvl="1" indent="0"/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ResultSet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Calibri" pitchFamily="34" charset="0"/>
              </a:rPr>
              <a:t>JDBC</a:t>
            </a:r>
            <a:r>
              <a:rPr lang="ru-RU" dirty="0" smtClean="0">
                <a:latin typeface="+mn-lt"/>
                <a:cs typeface="Calibri" pitchFamily="34" charset="0"/>
              </a:rPr>
              <a:t> (Архитектура)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 smtClean="0"/>
              <a:t>Клиент использует интерфейсы </a:t>
            </a:r>
            <a:r>
              <a:rPr lang="en-US" dirty="0" smtClean="0"/>
              <a:t>JDBC API</a:t>
            </a:r>
            <a:r>
              <a:rPr lang="ru-RU" dirty="0" smtClean="0"/>
              <a:t> для доступа к данным</a:t>
            </a:r>
          </a:p>
          <a:p>
            <a:pPr>
              <a:lnSpc>
                <a:spcPct val="80000"/>
              </a:lnSpc>
            </a:pPr>
            <a:endParaRPr lang="ru-RU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/>
              <a:t>Драйвер </a:t>
            </a:r>
            <a:r>
              <a:rPr lang="en-US" dirty="0" smtClean="0"/>
              <a:t>JDBC </a:t>
            </a:r>
            <a:r>
              <a:rPr lang="ru-RU" dirty="0" smtClean="0"/>
              <a:t>реализует интерфейсы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Calibri" pitchFamily="34" charset="0"/>
              </a:rPr>
              <a:t>JDBC </a:t>
            </a:r>
            <a:r>
              <a:rPr lang="ru-RU" dirty="0" smtClean="0">
                <a:latin typeface="+mn-lt"/>
                <a:cs typeface="Calibri" pitchFamily="34" charset="0"/>
              </a:rPr>
              <a:t>драйвера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dirty="0" smtClean="0"/>
              <a:t>Четыре типа </a:t>
            </a:r>
            <a:r>
              <a:rPr lang="en-US" dirty="0" smtClean="0"/>
              <a:t>JDBC </a:t>
            </a:r>
            <a:r>
              <a:rPr lang="ru-RU" dirty="0" smtClean="0"/>
              <a:t>драйверов: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(</a:t>
            </a:r>
            <a:r>
              <a:rPr lang="ru-RU" dirty="0" smtClean="0"/>
              <a:t>предпочтительны тип 3 и 4)</a:t>
            </a:r>
          </a:p>
          <a:p>
            <a:pPr>
              <a:lnSpc>
                <a:spcPct val="80000"/>
              </a:lnSpc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550926" indent="-514350">
              <a:lnSpc>
                <a:spcPct val="80000"/>
              </a:lnSpc>
              <a:buFont typeface="+mj-lt"/>
              <a:buAutoNum type="arabicPeriod"/>
            </a:pPr>
            <a:r>
              <a:rPr lang="ru-RU" dirty="0" smtClean="0"/>
              <a:t>Мост </a:t>
            </a:r>
            <a:r>
              <a:rPr lang="en-US" dirty="0" smtClean="0"/>
              <a:t>JDBC-ODBC </a:t>
            </a:r>
            <a:r>
              <a:rPr lang="en-US" dirty="0" smtClean="0">
                <a:solidFill>
                  <a:srgbClr val="FF0000"/>
                </a:solidFill>
              </a:rPr>
              <a:t>&lt;=&gt;</a:t>
            </a:r>
            <a:r>
              <a:rPr lang="en-US" dirty="0" smtClean="0"/>
              <a:t> ODBC</a:t>
            </a:r>
            <a:endParaRPr lang="en-US" dirty="0" smtClean="0">
              <a:solidFill>
                <a:srgbClr val="FF0000"/>
              </a:solidFill>
            </a:endParaRPr>
          </a:p>
          <a:p>
            <a:pPr marL="550926" indent="-514350">
              <a:lnSpc>
                <a:spcPct val="80000"/>
              </a:lnSpc>
              <a:buFont typeface="+mj-lt"/>
              <a:buAutoNum type="arabicPeriod"/>
            </a:pPr>
            <a:endParaRPr lang="ru-RU" dirty="0" smtClean="0"/>
          </a:p>
          <a:p>
            <a:pPr marL="550926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JDBC 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=&gt;</a:t>
            </a:r>
            <a:r>
              <a:rPr lang="en-US" dirty="0" smtClean="0"/>
              <a:t> </a:t>
            </a:r>
            <a:r>
              <a:rPr lang="ru-RU" dirty="0" smtClean="0"/>
              <a:t>Вызов </a:t>
            </a:r>
            <a:r>
              <a:rPr lang="en-US" dirty="0" smtClean="0"/>
              <a:t>native </a:t>
            </a:r>
            <a:r>
              <a:rPr lang="ru-RU" dirty="0" smtClean="0"/>
              <a:t>библиотек</a:t>
            </a:r>
            <a:endParaRPr lang="en-US" dirty="0" smtClean="0"/>
          </a:p>
          <a:p>
            <a:pPr marL="550926" indent="-514350">
              <a:lnSpc>
                <a:spcPct val="80000"/>
              </a:lnSpc>
              <a:buFont typeface="+mj-lt"/>
              <a:buAutoNum type="arabicPeriod"/>
            </a:pPr>
            <a:endParaRPr lang="en-US" dirty="0" smtClean="0"/>
          </a:p>
          <a:p>
            <a:pPr marL="550926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Pure Java </a:t>
            </a:r>
            <a:r>
              <a:rPr lang="en-US" dirty="0" smtClean="0">
                <a:solidFill>
                  <a:srgbClr val="FF0000"/>
                </a:solidFill>
              </a:rPr>
              <a:t>&lt;=&gt; </a:t>
            </a:r>
            <a:r>
              <a:rPr lang="ru-RU" dirty="0" smtClean="0"/>
              <a:t>сетевой протокол</a:t>
            </a:r>
          </a:p>
          <a:p>
            <a:pPr marL="550926" indent="-514350">
              <a:lnSpc>
                <a:spcPct val="80000"/>
              </a:lnSpc>
              <a:buFont typeface="+mj-lt"/>
              <a:buAutoNum type="arabicPeriod"/>
            </a:pPr>
            <a:endParaRPr lang="ru-RU" dirty="0" smtClean="0"/>
          </a:p>
          <a:p>
            <a:pPr marL="550926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Pure Java </a:t>
            </a:r>
            <a:r>
              <a:rPr lang="en-US" dirty="0" smtClean="0">
                <a:solidFill>
                  <a:srgbClr val="FF0000"/>
                </a:solidFill>
              </a:rPr>
              <a:t>&lt;=&gt; </a:t>
            </a:r>
            <a:r>
              <a:rPr lang="ru-RU" dirty="0" err="1" smtClean="0"/>
              <a:t>проприетар</a:t>
            </a:r>
            <a:r>
              <a:rPr lang="ru-RU" dirty="0" smtClean="0"/>
              <a:t>. протокол</a:t>
            </a:r>
          </a:p>
          <a:p>
            <a:pPr marL="550926" indent="-514350">
              <a:lnSpc>
                <a:spcPct val="80000"/>
              </a:lnSpc>
              <a:buNone/>
            </a:pPr>
            <a:endParaRPr lang="en-US" dirty="0" smtClean="0"/>
          </a:p>
          <a:p>
            <a:pPr marL="550926" indent="-514350">
              <a:lnSpc>
                <a:spcPct val="8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Общая схема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lnSpc>
                <a:spcPct val="80000"/>
              </a:lnSpc>
              <a:buFont typeface="+mj-lt"/>
              <a:buAutoNum type="arabicPeriod"/>
            </a:pPr>
            <a:r>
              <a:rPr lang="ru-RU" dirty="0" smtClean="0"/>
              <a:t>Установка соединения</a:t>
            </a:r>
          </a:p>
          <a:p>
            <a:pPr marL="550926" indent="-514350">
              <a:lnSpc>
                <a:spcPct val="80000"/>
              </a:lnSpc>
              <a:buFont typeface="+mj-lt"/>
              <a:buAutoNum type="arabicPeriod"/>
            </a:pPr>
            <a:endParaRPr lang="ru-RU" dirty="0" smtClean="0"/>
          </a:p>
          <a:p>
            <a:pPr marL="550926" indent="-514350">
              <a:lnSpc>
                <a:spcPct val="80000"/>
              </a:lnSpc>
              <a:buFont typeface="+mj-lt"/>
              <a:buAutoNum type="arabicPeriod"/>
            </a:pPr>
            <a:r>
              <a:rPr lang="ru-RU" dirty="0" smtClean="0"/>
              <a:t>Получение </a:t>
            </a:r>
            <a:r>
              <a:rPr lang="en-US" dirty="0" smtClean="0"/>
              <a:t>statement</a:t>
            </a:r>
          </a:p>
          <a:p>
            <a:pPr marL="550926" indent="-514350">
              <a:lnSpc>
                <a:spcPct val="80000"/>
              </a:lnSpc>
              <a:buFont typeface="+mj-lt"/>
              <a:buAutoNum type="arabicPeriod"/>
            </a:pPr>
            <a:endParaRPr lang="ru-RU" dirty="0" smtClean="0"/>
          </a:p>
          <a:p>
            <a:pPr marL="550926" indent="-514350">
              <a:lnSpc>
                <a:spcPct val="80000"/>
              </a:lnSpc>
              <a:buFont typeface="+mj-lt"/>
              <a:buAutoNum type="arabicPeriod"/>
            </a:pPr>
            <a:r>
              <a:rPr lang="ru-RU" dirty="0" smtClean="0"/>
              <a:t>Выполнение запроса</a:t>
            </a:r>
          </a:p>
          <a:p>
            <a:pPr marL="550926" indent="-514350">
              <a:lnSpc>
                <a:spcPct val="80000"/>
              </a:lnSpc>
              <a:buFont typeface="+mj-lt"/>
              <a:buAutoNum type="arabicPeriod"/>
            </a:pPr>
            <a:endParaRPr lang="ru-RU" dirty="0" smtClean="0"/>
          </a:p>
          <a:p>
            <a:pPr marL="550926" indent="-514350">
              <a:lnSpc>
                <a:spcPct val="80000"/>
              </a:lnSpc>
              <a:buFont typeface="+mj-lt"/>
              <a:buAutoNum type="arabicPeriod"/>
            </a:pPr>
            <a:r>
              <a:rPr lang="ru-RU" dirty="0" smtClean="0"/>
              <a:t>Получение и обработка данных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Параметры подключения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09120"/>
          </a:xfrm>
        </p:spPr>
        <p:txBody>
          <a:bodyPr>
            <a:normAutofit/>
          </a:bodyPr>
          <a:lstStyle/>
          <a:p>
            <a:pPr marL="550926" indent="-514350">
              <a:lnSpc>
                <a:spcPct val="80000"/>
              </a:lnSpc>
              <a:buNone/>
            </a:pPr>
            <a:r>
              <a:rPr lang="ru-RU" sz="2800" dirty="0" smtClean="0"/>
              <a:t>Параметры подключения</a:t>
            </a:r>
            <a:r>
              <a:rPr lang="en-US" sz="2800" dirty="0" smtClean="0"/>
              <a:t> Oracle (1521)</a:t>
            </a:r>
          </a:p>
          <a:p>
            <a:pPr>
              <a:lnSpc>
                <a:spcPct val="80000"/>
              </a:lnSpc>
              <a:buNone/>
            </a:pPr>
            <a:r>
              <a:rPr lang="ru-RU" sz="2800" dirty="0" smtClean="0"/>
              <a:t>Класс </a:t>
            </a:r>
            <a:r>
              <a:rPr lang="ru-RU" sz="2800" dirty="0" smtClean="0"/>
              <a:t>драйвера</a:t>
            </a:r>
            <a:r>
              <a:rPr lang="en-US" sz="2800" dirty="0" smtClean="0"/>
              <a:t>: </a:t>
            </a:r>
            <a:r>
              <a:rPr lang="en-US" sz="2800" dirty="0" err="1" smtClean="0">
                <a:solidFill>
                  <a:srgbClr val="FF0000"/>
                </a:solidFill>
              </a:rPr>
              <a:t>oracle.jdbc.OracleDriver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URL: </a:t>
            </a:r>
            <a:r>
              <a:rPr lang="ru-RU" sz="2800" dirty="0" err="1" smtClean="0">
                <a:solidFill>
                  <a:srgbClr val="FF0000"/>
                </a:solidFill>
              </a:rPr>
              <a:t>jdbc:oracle:thin</a:t>
            </a:r>
            <a:r>
              <a:rPr lang="ru-RU" sz="2800" dirty="0" err="1" smtClean="0">
                <a:solidFill>
                  <a:srgbClr val="FF0000"/>
                </a:solidFill>
              </a:rPr>
              <a:t>:@</a:t>
            </a:r>
            <a:r>
              <a:rPr lang="ru-RU" sz="2800" dirty="0" err="1" smtClean="0">
                <a:solidFill>
                  <a:srgbClr val="FF0000"/>
                </a:solidFill>
              </a:rPr>
              <a:t>localhost</a:t>
            </a:r>
            <a:r>
              <a:rPr lang="ru-RU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>
                <a:solidFill>
                  <a:srgbClr val="FF0000"/>
                </a:solidFill>
              </a:rPr>
              <a:t>sample</a:t>
            </a:r>
            <a:endParaRPr lang="ru-RU" sz="28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ru-RU" sz="2800" dirty="0" smtClean="0"/>
              <a:t>Имя пользователя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user</a:t>
            </a:r>
            <a:endParaRPr lang="ru-RU" sz="28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ru-RU" sz="2800" dirty="0" smtClean="0"/>
              <a:t>Пароль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123</a:t>
            </a:r>
          </a:p>
          <a:p>
            <a:pPr>
              <a:lnSpc>
                <a:spcPct val="80000"/>
              </a:lnSpc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550926" indent="-514350">
              <a:lnSpc>
                <a:spcPct val="80000"/>
              </a:lnSpc>
              <a:buNone/>
            </a:pPr>
            <a:r>
              <a:rPr lang="ru-RU" sz="2800" dirty="0" smtClean="0"/>
              <a:t>Параметры подключения</a:t>
            </a:r>
            <a:r>
              <a:rPr lang="en-US" sz="2800" dirty="0" smtClean="0"/>
              <a:t> </a:t>
            </a:r>
            <a:r>
              <a:rPr lang="en-US" sz="2800" dirty="0" err="1" smtClean="0"/>
              <a:t>MySQL</a:t>
            </a:r>
            <a:endParaRPr lang="en-US" sz="2800" dirty="0" smtClean="0"/>
          </a:p>
          <a:p>
            <a:pPr marL="550926" indent="-514350">
              <a:lnSpc>
                <a:spcPct val="80000"/>
              </a:lnSpc>
              <a:buNone/>
            </a:pPr>
            <a:r>
              <a:rPr lang="ru-RU" sz="2800" dirty="0" smtClean="0"/>
              <a:t>Класс </a:t>
            </a:r>
            <a:r>
              <a:rPr lang="ru-RU" sz="2800" dirty="0" smtClean="0"/>
              <a:t>драйвера</a:t>
            </a:r>
            <a:r>
              <a:rPr lang="en-US" sz="2800" dirty="0" smtClean="0"/>
              <a:t>: </a:t>
            </a:r>
            <a:r>
              <a:rPr lang="en-US" sz="2800" kern="0" dirty="0" err="1" smtClean="0">
                <a:solidFill>
                  <a:srgbClr val="FF0000"/>
                </a:solidFill>
              </a:rPr>
              <a:t>com.mysql.jdbc.Driver</a:t>
            </a:r>
            <a:r>
              <a:rPr lang="en-US" sz="2800" kern="0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URL: </a:t>
            </a:r>
            <a:r>
              <a:rPr lang="en-US" sz="2800" kern="0" dirty="0" err="1" smtClean="0">
                <a:solidFill>
                  <a:srgbClr val="FF0000"/>
                </a:solidFill>
              </a:rPr>
              <a:t>jdbc:mysql</a:t>
            </a:r>
            <a:r>
              <a:rPr lang="en-US" sz="2800" kern="0" dirty="0" smtClean="0">
                <a:solidFill>
                  <a:srgbClr val="FF0000"/>
                </a:solidFill>
              </a:rPr>
              <a:t>://</a:t>
            </a:r>
            <a:r>
              <a:rPr lang="en-US" sz="2800" kern="0" dirty="0" err="1" smtClean="0">
                <a:solidFill>
                  <a:srgbClr val="FF0000"/>
                </a:solidFill>
              </a:rPr>
              <a:t>localhost</a:t>
            </a:r>
            <a:r>
              <a:rPr lang="en-US" sz="2800" kern="0" dirty="0" smtClean="0">
                <a:solidFill>
                  <a:srgbClr val="FF0000"/>
                </a:solidFill>
              </a:rPr>
              <a:t>/sample</a:t>
            </a:r>
          </a:p>
          <a:p>
            <a:pPr>
              <a:lnSpc>
                <a:spcPct val="80000"/>
              </a:lnSpc>
              <a:buNone/>
            </a:pPr>
            <a:r>
              <a:rPr lang="ru-RU" sz="2800" dirty="0" smtClean="0"/>
              <a:t>Имя пользователя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root</a:t>
            </a:r>
            <a:endParaRPr lang="ru-RU" sz="28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ru-RU" sz="2800" dirty="0" smtClean="0"/>
              <a:t>Пароль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123</a:t>
            </a:r>
          </a:p>
          <a:p>
            <a:pPr>
              <a:lnSpc>
                <a:spcPct val="80000"/>
              </a:lnSpc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Calibri" pitchFamily="34" charset="0"/>
              </a:rPr>
              <a:t>Параметры подключения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lnSpc>
                <a:spcPct val="80000"/>
              </a:lnSpc>
              <a:buNone/>
            </a:pPr>
            <a:r>
              <a:rPr lang="ru-RU" sz="2800" dirty="0" smtClean="0"/>
              <a:t>Параметры подключения</a:t>
            </a:r>
            <a:r>
              <a:rPr lang="en-US" sz="2800" dirty="0" smtClean="0"/>
              <a:t> Derby</a:t>
            </a:r>
          </a:p>
          <a:p>
            <a:pPr marL="550926" indent="-514350">
              <a:lnSpc>
                <a:spcPct val="80000"/>
              </a:lnSpc>
              <a:buNone/>
            </a:pPr>
            <a:endParaRPr lang="ru-RU" sz="2800" dirty="0" smtClean="0"/>
          </a:p>
          <a:p>
            <a:pPr>
              <a:lnSpc>
                <a:spcPct val="80000"/>
              </a:lnSpc>
              <a:buNone/>
            </a:pPr>
            <a:r>
              <a:rPr lang="ru-RU" sz="2800" dirty="0" smtClean="0"/>
              <a:t>Класс </a:t>
            </a:r>
            <a:r>
              <a:rPr lang="ru-RU" sz="2800" dirty="0" smtClean="0"/>
              <a:t>драйвера</a:t>
            </a:r>
            <a:r>
              <a:rPr lang="en-US" sz="2800" dirty="0" smtClean="0"/>
              <a:t>: </a:t>
            </a:r>
            <a:endParaRPr lang="en-US" sz="2800" dirty="0" smtClean="0"/>
          </a:p>
          <a:p>
            <a:pPr>
              <a:lnSpc>
                <a:spcPct val="8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org.apache.derby.jdbc.ClientDriver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URL</a:t>
            </a:r>
            <a:r>
              <a:rPr lang="en-US" sz="2800" dirty="0" smtClean="0"/>
              <a:t>: </a:t>
            </a:r>
            <a:r>
              <a:rPr lang="en-US" sz="2800" dirty="0" err="1" smtClean="0">
                <a:solidFill>
                  <a:srgbClr val="FF0000"/>
                </a:solidFill>
              </a:rPr>
              <a:t>jdbc:derby</a:t>
            </a:r>
            <a:r>
              <a:rPr lang="en-US" sz="2800" dirty="0" smtClean="0">
                <a:solidFill>
                  <a:srgbClr val="FF0000"/>
                </a:solidFill>
              </a:rPr>
              <a:t>://</a:t>
            </a:r>
            <a:r>
              <a:rPr lang="en-US" sz="2800" dirty="0" err="1" smtClean="0">
                <a:solidFill>
                  <a:srgbClr val="FF0000"/>
                </a:solidFill>
              </a:rPr>
              <a:t>localhost</a:t>
            </a:r>
            <a:r>
              <a:rPr lang="en-US" sz="2800" dirty="0" smtClean="0">
                <a:solidFill>
                  <a:srgbClr val="FF0000"/>
                </a:solidFill>
              </a:rPr>
              <a:t>/sample</a:t>
            </a:r>
          </a:p>
          <a:p>
            <a:pPr>
              <a:lnSpc>
                <a:spcPct val="80000"/>
              </a:lnSpc>
              <a:buNone/>
            </a:pPr>
            <a:r>
              <a:rPr lang="ru-RU" sz="2800" dirty="0" smtClean="0"/>
              <a:t>Имя </a:t>
            </a:r>
            <a:r>
              <a:rPr lang="ru-RU" sz="2800" dirty="0" smtClean="0"/>
              <a:t>пользователя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test</a:t>
            </a:r>
            <a:endParaRPr lang="ru-RU" sz="28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ru-RU" sz="2800" dirty="0" smtClean="0"/>
              <a:t>Пароль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test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3377</TotalTime>
  <Words>507</Words>
  <Application>Microsoft Office PowerPoint</Application>
  <PresentationFormat>Экран (4:3)</PresentationFormat>
  <Paragraphs>223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Техническая</vt:lpstr>
      <vt:lpstr>JDBC</vt:lpstr>
      <vt:lpstr>JDBC</vt:lpstr>
      <vt:lpstr>JDBC (стандарты)</vt:lpstr>
      <vt:lpstr>JDBC (Архитектура)</vt:lpstr>
      <vt:lpstr>JDBC (Архитектура)</vt:lpstr>
      <vt:lpstr>JDBC драйвера</vt:lpstr>
      <vt:lpstr>Общая схема</vt:lpstr>
      <vt:lpstr>Параметры подключения</vt:lpstr>
      <vt:lpstr>Параметры подключения</vt:lpstr>
      <vt:lpstr>Установка соединения</vt:lpstr>
      <vt:lpstr>Установка соединения</vt:lpstr>
      <vt:lpstr>DriverManager</vt:lpstr>
      <vt:lpstr>Строка соединения</vt:lpstr>
      <vt:lpstr>Statements</vt:lpstr>
      <vt:lpstr>ResultSet</vt:lpstr>
      <vt:lpstr>Исключение SQLException</vt:lpstr>
      <vt:lpstr>Java types &lt;=&gt; SQL types</vt:lpstr>
      <vt:lpstr>Java types &lt;=&gt; SQL types</vt:lpstr>
      <vt:lpstr>Транзакции</vt:lpstr>
      <vt:lpstr>Транзакции (уровни)</vt:lpstr>
      <vt:lpstr>Apache Derby</vt:lpstr>
      <vt:lpstr>Apache Tomcat</vt:lpstr>
      <vt:lpstr>Software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</dc:title>
  <dc:creator>Dmitry Kolesnikov</dc:creator>
  <cp:lastModifiedBy>Dmitry Kolesnikov</cp:lastModifiedBy>
  <cp:revision>289</cp:revision>
  <dcterms:created xsi:type="dcterms:W3CDTF">2012-05-23T00:00:25Z</dcterms:created>
  <dcterms:modified xsi:type="dcterms:W3CDTF">2013-01-21T12:21:41Z</dcterms:modified>
</cp:coreProperties>
</file>