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B77B-4FD7-46B3-9DFF-9D257DC056F3}" type="datetimeFigureOut">
              <a:rPr lang="ru-RU" smtClean="0"/>
              <a:pPr/>
              <a:t>29.01.2013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2620-E707-4A5A-9913-8FA3E01FD1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4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22F5F-AEB9-4443-A2CB-A01A88EE6D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JSP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ru-RU" sz="2800" b="1" dirty="0" err="1" smtClean="0"/>
              <a:t>Скриптовые</a:t>
            </a:r>
            <a:r>
              <a:rPr lang="ru-RU" sz="2800" b="1" dirty="0" smtClean="0"/>
              <a:t> элементы </a:t>
            </a:r>
            <a:r>
              <a:rPr lang="en-US" sz="2800" b="1" dirty="0" smtClean="0"/>
              <a:t>JSP</a:t>
            </a:r>
            <a:endParaRPr lang="ru-RU" sz="2800" b="1" dirty="0"/>
          </a:p>
          <a:p>
            <a:pPr eaLnBrk="0" hangingPunct="0"/>
            <a:endParaRPr lang="ru-RU" sz="2800" dirty="0"/>
          </a:p>
          <a:p>
            <a:pPr eaLnBrk="0" hangingPunct="0"/>
            <a:r>
              <a:rPr lang="ru-RU" sz="2800" dirty="0" smtClean="0"/>
              <a:t>1) Декларации</a:t>
            </a:r>
          </a:p>
          <a:p>
            <a:pPr eaLnBrk="0" hangingPunct="0"/>
            <a:r>
              <a:rPr lang="ru-RU" sz="2800" dirty="0" smtClean="0"/>
              <a:t>Общий вид: </a:t>
            </a:r>
            <a:r>
              <a:rPr lang="en-US" sz="2800" dirty="0" smtClean="0">
                <a:solidFill>
                  <a:srgbClr val="FF0000"/>
                </a:solidFill>
              </a:rPr>
              <a:t>&lt;%! </a:t>
            </a:r>
            <a:r>
              <a:rPr lang="ru-RU" sz="2800" dirty="0" smtClean="0">
                <a:solidFill>
                  <a:srgbClr val="FF0000"/>
                </a:solidFill>
              </a:rPr>
              <a:t>КОД_ДЕКЛАРАЦИИ %</a:t>
            </a:r>
            <a:r>
              <a:rPr lang="en-US" sz="2800" dirty="0" smtClean="0">
                <a:solidFill>
                  <a:srgbClr val="FF0000"/>
                </a:solidFill>
              </a:rPr>
              <a:t>&gt;</a:t>
            </a:r>
          </a:p>
          <a:p>
            <a:pPr eaLnBrk="0" hangingPunct="0"/>
            <a:endParaRPr lang="ru-RU" sz="2800" dirty="0" smtClean="0"/>
          </a:p>
          <a:p>
            <a:pPr eaLnBrk="0" hangingPunct="0"/>
            <a:r>
              <a:rPr lang="ru-RU" sz="2800" dirty="0" smtClean="0"/>
              <a:t>Вставляют в результирующий сервлет определенный </a:t>
            </a:r>
            <a:r>
              <a:rPr lang="en-US" sz="2800" dirty="0" smtClean="0"/>
              <a:t>Java </a:t>
            </a:r>
            <a:r>
              <a:rPr lang="ru-RU" sz="2800" dirty="0" smtClean="0"/>
              <a:t>код, причем он будет размещен </a:t>
            </a:r>
            <a:r>
              <a:rPr lang="ru-RU" sz="2800" dirty="0" smtClean="0">
                <a:solidFill>
                  <a:srgbClr val="FFC000"/>
                </a:solidFill>
              </a:rPr>
              <a:t>непосредственно в теле класса</a:t>
            </a:r>
            <a:r>
              <a:rPr lang="ru-RU" sz="2800" dirty="0" smtClean="0"/>
              <a:t> (но не внутри его методов).</a:t>
            </a:r>
          </a:p>
          <a:p>
            <a:pPr eaLnBrk="0" hangingPunct="0"/>
            <a:endParaRPr lang="ru-RU" sz="2800" dirty="0" smtClean="0"/>
          </a:p>
          <a:p>
            <a:pPr eaLnBrk="0" hangingPunct="0"/>
            <a:r>
              <a:rPr lang="ru-RU" sz="2800" dirty="0" smtClean="0"/>
              <a:t>2) Выражения</a:t>
            </a:r>
          </a:p>
          <a:p>
            <a:pPr eaLnBrk="0" hangingPunct="0"/>
            <a:endParaRPr lang="ru-RU" sz="2800" dirty="0" smtClean="0"/>
          </a:p>
          <a:p>
            <a:pPr eaLnBrk="0" hangingPunct="0"/>
            <a:r>
              <a:rPr lang="ru-RU" sz="2800" dirty="0" smtClean="0"/>
              <a:t>Общий вид: </a:t>
            </a:r>
            <a:r>
              <a:rPr lang="en-US" sz="2800" dirty="0" smtClean="0">
                <a:solidFill>
                  <a:srgbClr val="FF0000"/>
                </a:solidFill>
              </a:rPr>
              <a:t>&lt;%= </a:t>
            </a:r>
            <a:r>
              <a:rPr lang="ru-RU" sz="2800" dirty="0" smtClean="0">
                <a:solidFill>
                  <a:srgbClr val="FF0000"/>
                </a:solidFill>
              </a:rPr>
              <a:t>КОД_ВЫРАЖЕНИЯ </a:t>
            </a:r>
            <a:r>
              <a:rPr lang="en-US" sz="2800" dirty="0" smtClean="0">
                <a:solidFill>
                  <a:srgbClr val="FF0000"/>
                </a:solidFill>
              </a:rPr>
              <a:t>%&gt;</a:t>
            </a:r>
          </a:p>
          <a:p>
            <a:pPr eaLnBrk="0" hangingPunct="0"/>
            <a:r>
              <a:rPr lang="ru-RU" sz="2800" dirty="0" smtClean="0"/>
              <a:t>Вычисляет и вставляет в поток вывода сервлета соответствующее значение.</a:t>
            </a:r>
            <a:endParaRPr lang="ru-RU" sz="28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2800" dirty="0"/>
          </a:p>
          <a:p>
            <a:pPr eaLnBrk="0" hangingPunct="0"/>
            <a:r>
              <a:rPr lang="ru-RU" sz="2800" dirty="0" smtClean="0"/>
              <a:t>3) Скриплеты</a:t>
            </a:r>
          </a:p>
          <a:p>
            <a:pPr eaLnBrk="0" hangingPunct="0"/>
            <a:endParaRPr lang="ru-RU" sz="2800" dirty="0" smtClean="0"/>
          </a:p>
          <a:p>
            <a:pPr eaLnBrk="0" hangingPunct="0"/>
            <a:r>
              <a:rPr lang="ru-RU" sz="2800" dirty="0" smtClean="0"/>
              <a:t>Общий вид: </a:t>
            </a:r>
            <a:r>
              <a:rPr lang="en-US" sz="2800" dirty="0" smtClean="0">
                <a:solidFill>
                  <a:srgbClr val="FF0000"/>
                </a:solidFill>
              </a:rPr>
              <a:t>&lt;% </a:t>
            </a:r>
            <a:r>
              <a:rPr lang="ru-RU" sz="2800" dirty="0" smtClean="0">
                <a:solidFill>
                  <a:srgbClr val="FF0000"/>
                </a:solidFill>
              </a:rPr>
              <a:t>КОД_СКРИПЛЕТА</a:t>
            </a:r>
            <a:r>
              <a:rPr lang="en-US" sz="2800" dirty="0" smtClean="0">
                <a:solidFill>
                  <a:srgbClr val="FF0000"/>
                </a:solidFill>
              </a:rPr>
              <a:t> %&gt;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ru-RU" sz="2800" dirty="0" smtClean="0"/>
              <a:t>Код, записанный в </a:t>
            </a:r>
            <a:r>
              <a:rPr lang="ru-RU" sz="2800" dirty="0" err="1" smtClean="0"/>
              <a:t>скриплете</a:t>
            </a:r>
            <a:r>
              <a:rPr lang="ru-RU" sz="2800" dirty="0" smtClean="0"/>
              <a:t>, будет вставлен в результирующий сервлет в метод </a:t>
            </a:r>
            <a:r>
              <a:rPr lang="ru-RU" sz="2800" dirty="0" smtClean="0">
                <a:solidFill>
                  <a:srgbClr val="FFC000"/>
                </a:solidFill>
              </a:rPr>
              <a:t>_</a:t>
            </a:r>
            <a:r>
              <a:rPr lang="en-US" sz="2800" dirty="0" err="1" smtClean="0">
                <a:solidFill>
                  <a:srgbClr val="FFC000"/>
                </a:solidFill>
              </a:rPr>
              <a:t>jspService</a:t>
            </a:r>
            <a:r>
              <a:rPr lang="ru-RU" sz="2800" dirty="0" smtClean="0"/>
              <a:t>, который вызывает метод </a:t>
            </a:r>
            <a:r>
              <a:rPr lang="en-US" sz="2800" dirty="0" smtClean="0"/>
              <a:t>service </a:t>
            </a:r>
            <a:r>
              <a:rPr lang="ru-RU" sz="2800" dirty="0" smtClean="0"/>
              <a:t>сервлета.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ru-RU" sz="2800" b="1" dirty="0" smtClean="0"/>
              <a:t>Выражения</a:t>
            </a:r>
          </a:p>
          <a:p>
            <a:pPr algn="ctr" eaLnBrk="0" hangingPunct="0"/>
            <a:endParaRPr lang="ru-RU" sz="2800" dirty="0" smtClean="0"/>
          </a:p>
          <a:p>
            <a:pPr eaLnBrk="0" hangingPunct="0"/>
            <a:r>
              <a:rPr lang="ru-RU" sz="2800" dirty="0" smtClean="0"/>
              <a:t>Вид:</a:t>
            </a:r>
          </a:p>
          <a:p>
            <a:pPr eaLnBrk="0" hangingPunct="0"/>
            <a:r>
              <a:rPr lang="ru-RU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&lt;%= Expression %&gt;</a:t>
            </a:r>
            <a:endParaRPr lang="ru-RU" sz="2800" dirty="0" smtClean="0">
              <a:solidFill>
                <a:srgbClr val="FF0000"/>
              </a:solidFill>
            </a:endParaRPr>
          </a:p>
          <a:p>
            <a:pPr eaLnBrk="0" hangingPunct="0"/>
            <a:endParaRPr lang="ru-RU" sz="2800" dirty="0" smtClean="0"/>
          </a:p>
          <a:p>
            <a:pPr eaLnBrk="0" hangingPunct="0"/>
            <a:r>
              <a:rPr lang="ru-RU" sz="2800" dirty="0" smtClean="0"/>
              <a:t>Выражение вычисляется, конвертируется в </a:t>
            </a:r>
            <a:r>
              <a:rPr lang="en-US" sz="2800" dirty="0" smtClean="0"/>
              <a:t>String </a:t>
            </a:r>
            <a:r>
              <a:rPr lang="ru-RU" sz="2800" dirty="0" smtClean="0"/>
              <a:t>и результат появится в том месте, где расположена данная конструкция.</a:t>
            </a:r>
          </a:p>
          <a:p>
            <a:pPr eaLnBrk="0" hangingPunct="0"/>
            <a:endParaRPr lang="ru-RU" sz="2800" dirty="0" smtClean="0"/>
          </a:p>
          <a:p>
            <a:pPr eaLnBrk="0" hangingPunct="0"/>
            <a:r>
              <a:rPr lang="ru-RU" sz="2800" dirty="0" smtClean="0"/>
              <a:t>Пример:</a:t>
            </a:r>
          </a:p>
          <a:p>
            <a:pPr eaLnBrk="0" hangingPunct="0"/>
            <a:r>
              <a:rPr lang="ru-RU" sz="2800" dirty="0" smtClean="0"/>
              <a:t>	</a:t>
            </a:r>
            <a:r>
              <a:rPr lang="en-US" sz="2800" dirty="0" smtClean="0">
                <a:solidFill>
                  <a:srgbClr val="FFC000"/>
                </a:solidFill>
              </a:rPr>
              <a:t>Time: </a:t>
            </a:r>
            <a:r>
              <a:rPr lang="en-US" sz="2800" dirty="0" smtClean="0">
                <a:solidFill>
                  <a:srgbClr val="FF0000"/>
                </a:solidFill>
              </a:rPr>
              <a:t>&lt;%= new </a:t>
            </a:r>
            <a:r>
              <a:rPr lang="en-US" sz="2800" dirty="0" err="1" smtClean="0">
                <a:solidFill>
                  <a:srgbClr val="FF0000"/>
                </a:solidFill>
              </a:rPr>
              <a:t>java.util.Date</a:t>
            </a:r>
            <a:r>
              <a:rPr lang="en-US" sz="2800" dirty="0" smtClean="0">
                <a:solidFill>
                  <a:srgbClr val="FF0000"/>
                </a:solidFill>
              </a:rPr>
              <a:t>() %&gt;</a:t>
            </a:r>
            <a:endParaRPr lang="ru-RU" sz="2800" dirty="0" smtClean="0">
              <a:solidFill>
                <a:srgbClr val="FF0000"/>
              </a:solidFill>
            </a:endParaRPr>
          </a:p>
          <a:p>
            <a:pPr eaLnBrk="0" hangingPunct="0"/>
            <a:endParaRPr lang="ru-RU" sz="2800" dirty="0" smtClean="0"/>
          </a:p>
          <a:p>
            <a:pPr eaLnBrk="0" hangingPunct="0"/>
            <a:r>
              <a:rPr lang="ru-RU" sz="2800" dirty="0" smtClean="0">
                <a:solidFill>
                  <a:srgbClr val="92D050"/>
                </a:solidFill>
              </a:rPr>
              <a:t>Замечание</a:t>
            </a:r>
            <a:r>
              <a:rPr lang="ru-RU" sz="2800" dirty="0" smtClean="0"/>
              <a:t>: точка с запятой в конце выражения не ставится.</a:t>
            </a:r>
            <a:endParaRPr lang="en-US" sz="2800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2800" dirty="0"/>
          </a:p>
          <a:p>
            <a:pPr eaLnBrk="0" hangingPunct="0"/>
            <a:r>
              <a:rPr lang="ru-RU" sz="2800" dirty="0" smtClean="0"/>
              <a:t>При трансляции </a:t>
            </a:r>
            <a:r>
              <a:rPr lang="en-US" sz="2800" dirty="0" smtClean="0"/>
              <a:t>JSP </a:t>
            </a:r>
            <a:r>
              <a:rPr lang="ru-RU" sz="2800" dirty="0" smtClean="0"/>
              <a:t>в сервлет, выражение вида</a:t>
            </a:r>
          </a:p>
          <a:p>
            <a:pPr eaLnBrk="0" hangingPunct="0"/>
            <a:endParaRPr lang="ru-RU" sz="2800" dirty="0" smtClean="0"/>
          </a:p>
          <a:p>
            <a:pPr eaLnBrk="0" hangingPunct="0"/>
            <a:r>
              <a:rPr lang="ru-RU" sz="2800" dirty="0" smtClean="0"/>
              <a:t>	</a:t>
            </a:r>
            <a:r>
              <a:rPr lang="en-US" sz="2800" dirty="0" smtClean="0"/>
              <a:t>&lt;%= </a:t>
            </a:r>
            <a:r>
              <a:rPr lang="en-US" sz="2800" dirty="0" smtClean="0">
                <a:solidFill>
                  <a:srgbClr val="FF0000"/>
                </a:solidFill>
              </a:rPr>
              <a:t>Expression </a:t>
            </a:r>
            <a:r>
              <a:rPr lang="en-US" sz="2800" dirty="0" smtClean="0"/>
              <a:t>%&gt;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ru-RU" sz="2800" dirty="0" smtClean="0"/>
              <a:t>будет транслировано в код метода </a:t>
            </a:r>
            <a:r>
              <a:rPr lang="en-US" sz="2800" dirty="0" smtClean="0">
                <a:solidFill>
                  <a:srgbClr val="FFC000"/>
                </a:solidFill>
              </a:rPr>
              <a:t>_</a:t>
            </a:r>
            <a:r>
              <a:rPr lang="en-US" sz="2800" dirty="0" err="1" smtClean="0">
                <a:solidFill>
                  <a:srgbClr val="FFC000"/>
                </a:solidFill>
              </a:rPr>
              <a:t>jspService</a:t>
            </a:r>
            <a:endParaRPr lang="en-US" sz="2800" dirty="0" smtClean="0">
              <a:solidFill>
                <a:srgbClr val="FFC000"/>
              </a:solidFill>
            </a:endParaRP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	</a:t>
            </a:r>
            <a:r>
              <a:rPr lang="en-US" sz="2800" dirty="0" err="1" smtClean="0"/>
              <a:t>out.println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Expression</a:t>
            </a:r>
            <a:r>
              <a:rPr lang="en-US" sz="2800" dirty="0" smtClean="0"/>
              <a:t>);</a:t>
            </a:r>
            <a:endParaRPr lang="ru-RU" sz="2800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2400" dirty="0"/>
          </a:p>
          <a:p>
            <a:pPr algn="ctr" eaLnBrk="0" hangingPunct="0"/>
            <a:r>
              <a:rPr lang="ru-RU" sz="2800" b="1" dirty="0" smtClean="0"/>
              <a:t>Неявные объекты, доступные на </a:t>
            </a:r>
            <a:r>
              <a:rPr lang="en-US" sz="2800" b="1" dirty="0" smtClean="0"/>
              <a:t>JSP </a:t>
            </a:r>
            <a:r>
              <a:rPr lang="ru-RU" sz="2800" b="1" dirty="0" smtClean="0"/>
              <a:t>странице</a:t>
            </a:r>
          </a:p>
          <a:p>
            <a:pPr eaLnBrk="0" hangingPunct="0"/>
            <a:endParaRPr lang="ru-RU" sz="2400" dirty="0" smtClean="0"/>
          </a:p>
          <a:p>
            <a:pPr eaLnBrk="0" hangingPunct="0"/>
            <a:endParaRPr lang="ru-RU" sz="2400" dirty="0" smtClean="0"/>
          </a:p>
          <a:p>
            <a:pPr eaLnBrk="0" hangingPunct="0"/>
            <a:r>
              <a:rPr lang="ru-RU" sz="2800" dirty="0" smtClean="0"/>
              <a:t>1) </a:t>
            </a:r>
            <a:r>
              <a:rPr lang="en-US" sz="2800" dirty="0" smtClean="0">
                <a:solidFill>
                  <a:srgbClr val="FFC000"/>
                </a:solidFill>
              </a:rPr>
              <a:t>request</a:t>
            </a:r>
            <a:r>
              <a:rPr lang="en-US" sz="2800" dirty="0" smtClean="0"/>
              <a:t> - </a:t>
            </a:r>
            <a:r>
              <a:rPr lang="ru-RU" sz="2800" dirty="0" smtClean="0"/>
              <a:t>запрос к </a:t>
            </a:r>
            <a:r>
              <a:rPr lang="en-US" sz="2800" dirty="0" smtClean="0"/>
              <a:t>JSP </a:t>
            </a:r>
            <a:r>
              <a:rPr lang="ru-RU" sz="2800" dirty="0" smtClean="0"/>
              <a:t>странице.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2) </a:t>
            </a:r>
            <a:r>
              <a:rPr lang="en-US" sz="2800" dirty="0" err="1" smtClean="0">
                <a:solidFill>
                  <a:srgbClr val="FFC000"/>
                </a:solidFill>
              </a:rPr>
              <a:t>responce</a:t>
            </a:r>
            <a:r>
              <a:rPr lang="ru-RU" sz="2800" dirty="0" smtClean="0"/>
              <a:t> - ответ клиенту.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3) </a:t>
            </a:r>
            <a:r>
              <a:rPr lang="en-US" sz="2800" dirty="0" smtClean="0">
                <a:solidFill>
                  <a:srgbClr val="FFC000"/>
                </a:solidFill>
              </a:rPr>
              <a:t>out</a:t>
            </a:r>
            <a:r>
              <a:rPr lang="ru-RU" sz="2800" dirty="0" smtClean="0"/>
              <a:t> - поток вывода, связанный с ответом клиенту.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4) </a:t>
            </a:r>
            <a:r>
              <a:rPr lang="en-US" sz="2800" dirty="0" smtClean="0">
                <a:solidFill>
                  <a:srgbClr val="FFC000"/>
                </a:solidFill>
              </a:rPr>
              <a:t>session</a:t>
            </a:r>
            <a:r>
              <a:rPr lang="ru-RU" sz="2800" dirty="0" smtClean="0"/>
              <a:t> - сессия, связанная с запросом.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5) </a:t>
            </a:r>
            <a:r>
              <a:rPr lang="en-US" sz="2800" dirty="0" smtClean="0">
                <a:solidFill>
                  <a:srgbClr val="FFC000"/>
                </a:solidFill>
              </a:rPr>
              <a:t>application</a:t>
            </a:r>
            <a:r>
              <a:rPr lang="ru-RU" sz="2800" dirty="0" smtClean="0"/>
              <a:t> - </a:t>
            </a:r>
            <a:r>
              <a:rPr lang="ru-RU" sz="2800" dirty="0" err="1" smtClean="0"/>
              <a:t>сервлетный</a:t>
            </a:r>
            <a:r>
              <a:rPr lang="ru-RU" sz="2800" dirty="0" smtClean="0"/>
              <a:t> контекст.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2800" dirty="0"/>
          </a:p>
          <a:p>
            <a:pPr algn="ctr" eaLnBrk="0" hangingPunct="0"/>
            <a:r>
              <a:rPr lang="ru-RU" sz="2800" b="1" dirty="0" smtClean="0"/>
              <a:t>Примеры выражений</a:t>
            </a:r>
          </a:p>
          <a:p>
            <a:pPr algn="ctr" eaLnBrk="0" hangingPunct="0"/>
            <a:r>
              <a:rPr lang="ru-RU" sz="2800" b="1" dirty="0" smtClean="0"/>
              <a:t>с использованием неявных объектов</a:t>
            </a:r>
          </a:p>
          <a:p>
            <a:pPr algn="ctr" eaLnBrk="0" hangingPunct="0"/>
            <a:endParaRPr lang="en-US" sz="2800" dirty="0" smtClean="0"/>
          </a:p>
          <a:p>
            <a:pPr algn="just" eaLnBrk="0" hangingPunct="0"/>
            <a:r>
              <a:rPr lang="ru-RU" sz="2800" dirty="0" smtClean="0"/>
              <a:t>Получить значение параметра запроса </a:t>
            </a:r>
            <a:r>
              <a:rPr lang="en-US" sz="2800" dirty="0" err="1" smtClean="0">
                <a:solidFill>
                  <a:srgbClr val="FFC000"/>
                </a:solidFill>
              </a:rPr>
              <a:t>ParamName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algn="just" eaLnBrk="0" hangingPunct="0"/>
            <a:r>
              <a:rPr lang="en-US" sz="2800" dirty="0" smtClean="0">
                <a:solidFill>
                  <a:srgbClr val="FF0000"/>
                </a:solidFill>
              </a:rPr>
              <a:t>	&lt;%= </a:t>
            </a:r>
            <a:r>
              <a:rPr lang="en-US" sz="2800" dirty="0" err="1" smtClean="0">
                <a:solidFill>
                  <a:srgbClr val="92D050"/>
                </a:solidFill>
              </a:rPr>
              <a:t>request</a:t>
            </a:r>
            <a:r>
              <a:rPr lang="en-US" sz="2800" dirty="0" err="1" smtClean="0">
                <a:solidFill>
                  <a:srgbClr val="FF0000"/>
                </a:solidFill>
              </a:rPr>
              <a:t>.getParameter</a:t>
            </a:r>
            <a:r>
              <a:rPr lang="en-US" sz="2800" dirty="0" smtClean="0">
                <a:solidFill>
                  <a:srgbClr val="FF0000"/>
                </a:solidFill>
              </a:rPr>
              <a:t>("</a:t>
            </a:r>
            <a:r>
              <a:rPr lang="en-US" sz="2800" dirty="0" err="1" smtClean="0">
                <a:solidFill>
                  <a:srgbClr val="FFC000"/>
                </a:solidFill>
              </a:rPr>
              <a:t>ParamName</a:t>
            </a:r>
            <a:r>
              <a:rPr lang="en-US" sz="2800" dirty="0" smtClean="0">
                <a:solidFill>
                  <a:srgbClr val="FF0000"/>
                </a:solidFill>
              </a:rPr>
              <a:t>") %&gt;</a:t>
            </a:r>
          </a:p>
          <a:p>
            <a:pPr algn="just" eaLnBrk="0" hangingPunct="0"/>
            <a:endParaRPr lang="en-US" sz="2800" dirty="0" smtClean="0"/>
          </a:p>
          <a:p>
            <a:pPr algn="just" eaLnBrk="0" hangingPunct="0"/>
            <a:r>
              <a:rPr lang="ru-RU" sz="2800" dirty="0" smtClean="0"/>
              <a:t>Получить атрибут запроса по имени:</a:t>
            </a:r>
          </a:p>
          <a:p>
            <a:pPr algn="just" eaLnBrk="0" hangingPunct="0"/>
            <a:r>
              <a:rPr lang="ru-RU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&lt;%= </a:t>
            </a:r>
            <a:r>
              <a:rPr lang="en-US" sz="2800" dirty="0" err="1" smtClean="0">
                <a:solidFill>
                  <a:srgbClr val="92D050"/>
                </a:solidFill>
              </a:rPr>
              <a:t>request</a:t>
            </a:r>
            <a:r>
              <a:rPr lang="en-US" sz="2800" dirty="0" err="1" smtClean="0">
                <a:solidFill>
                  <a:srgbClr val="FF0000"/>
                </a:solidFill>
              </a:rPr>
              <a:t>.getAttribute</a:t>
            </a:r>
            <a:r>
              <a:rPr lang="en-US" sz="2800" dirty="0" smtClean="0">
                <a:solidFill>
                  <a:srgbClr val="FF0000"/>
                </a:solidFill>
              </a:rPr>
              <a:t>("</a:t>
            </a:r>
            <a:r>
              <a:rPr lang="en-US" sz="2800" dirty="0" err="1" smtClean="0">
                <a:solidFill>
                  <a:srgbClr val="FFC000"/>
                </a:solidFill>
              </a:rPr>
              <a:t>AttributeName</a:t>
            </a:r>
            <a:r>
              <a:rPr lang="en-US" sz="2800" dirty="0" smtClean="0">
                <a:solidFill>
                  <a:srgbClr val="FF0000"/>
                </a:solidFill>
              </a:rPr>
              <a:t>");</a:t>
            </a:r>
          </a:p>
          <a:p>
            <a:pPr algn="just" eaLnBrk="0" hangingPunct="0"/>
            <a:endParaRPr lang="en-US" sz="2800" dirty="0" smtClean="0"/>
          </a:p>
          <a:p>
            <a:pPr algn="just" eaLnBrk="0" hangingPunct="0"/>
            <a:r>
              <a:rPr lang="ru-RU" sz="2800" dirty="0" smtClean="0"/>
              <a:t>Получить атрибут сессии по имени:</a:t>
            </a:r>
          </a:p>
          <a:p>
            <a:pPr algn="just" eaLnBrk="0" hangingPunct="0"/>
            <a:r>
              <a:rPr lang="ru-RU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&lt;%= </a:t>
            </a:r>
            <a:r>
              <a:rPr lang="en-US" sz="2800" dirty="0" err="1" smtClean="0">
                <a:solidFill>
                  <a:srgbClr val="92D050"/>
                </a:solidFill>
              </a:rPr>
              <a:t>session</a:t>
            </a:r>
            <a:r>
              <a:rPr lang="en-US" sz="2800" dirty="0" err="1" smtClean="0">
                <a:solidFill>
                  <a:srgbClr val="FF0000"/>
                </a:solidFill>
              </a:rPr>
              <a:t>.getAttribute</a:t>
            </a:r>
            <a:r>
              <a:rPr lang="en-US" sz="2800" dirty="0" smtClean="0">
                <a:solidFill>
                  <a:srgbClr val="FF0000"/>
                </a:solidFill>
              </a:rPr>
              <a:t>("</a:t>
            </a:r>
            <a:r>
              <a:rPr lang="en-US" sz="2800" dirty="0" err="1" smtClean="0">
                <a:solidFill>
                  <a:srgbClr val="FFC000"/>
                </a:solidFill>
              </a:rPr>
              <a:t>AttributeName</a:t>
            </a:r>
            <a:r>
              <a:rPr lang="en-US" sz="2800" dirty="0" smtClean="0">
                <a:solidFill>
                  <a:srgbClr val="FF0000"/>
                </a:solidFill>
              </a:rPr>
              <a:t>");</a:t>
            </a:r>
          </a:p>
          <a:p>
            <a:pPr algn="just" eaLnBrk="0" hangingPunct="0"/>
            <a:endParaRPr lang="en-US" sz="2800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ru-RU" sz="2800" dirty="0" smtClean="0"/>
          </a:p>
          <a:p>
            <a:pPr algn="ctr" eaLnBrk="0" hangingPunct="0"/>
            <a:r>
              <a:rPr lang="ru-RU" sz="2800" b="1" dirty="0" err="1" smtClean="0"/>
              <a:t>Скриплеты</a:t>
            </a:r>
            <a:endParaRPr lang="ru-RU" sz="2800" b="1" dirty="0" smtClean="0"/>
          </a:p>
          <a:p>
            <a:pPr algn="ctr" eaLnBrk="0" hangingPunct="0"/>
            <a:endParaRPr lang="ru-RU" sz="2800" dirty="0" smtClean="0"/>
          </a:p>
          <a:p>
            <a:pPr eaLnBrk="0" hangingPunct="0"/>
            <a:r>
              <a:rPr lang="ru-RU" sz="2800" dirty="0" smtClean="0"/>
              <a:t>Вид:</a:t>
            </a:r>
          </a:p>
          <a:p>
            <a:pPr eaLnBrk="0" hangingPunct="0"/>
            <a:r>
              <a:rPr lang="ru-RU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&lt;% Java </a:t>
            </a:r>
            <a:r>
              <a:rPr lang="ru-RU" sz="2800" dirty="0" smtClean="0">
                <a:solidFill>
                  <a:srgbClr val="FF0000"/>
                </a:solidFill>
              </a:rPr>
              <a:t>код</a:t>
            </a:r>
            <a:r>
              <a:rPr lang="en-US" sz="2800" dirty="0" smtClean="0">
                <a:solidFill>
                  <a:srgbClr val="FF0000"/>
                </a:solidFill>
              </a:rPr>
              <a:t> %&gt;</a:t>
            </a:r>
            <a:endParaRPr lang="ru-RU" sz="2800" dirty="0" smtClean="0">
              <a:solidFill>
                <a:srgbClr val="FF0000"/>
              </a:solidFill>
            </a:endParaRPr>
          </a:p>
          <a:p>
            <a:pPr eaLnBrk="0" hangingPunct="0"/>
            <a:endParaRPr lang="ru-RU" sz="2800" dirty="0" smtClean="0"/>
          </a:p>
          <a:p>
            <a:pPr eaLnBrk="0" hangingPunct="0"/>
            <a:r>
              <a:rPr lang="en-US" sz="2800" dirty="0" smtClean="0"/>
              <a:t>C</a:t>
            </a:r>
            <a:r>
              <a:rPr lang="ru-RU" sz="2800" dirty="0" smtClean="0"/>
              <a:t>одержимое </a:t>
            </a:r>
            <a:r>
              <a:rPr lang="ru-RU" sz="2800" dirty="0" err="1" smtClean="0"/>
              <a:t>скриплета</a:t>
            </a:r>
            <a:r>
              <a:rPr lang="ru-RU" sz="2800" dirty="0" smtClean="0"/>
              <a:t> будет записано внутри результирующего сервлета, внутри метода </a:t>
            </a:r>
            <a:r>
              <a:rPr lang="en-US" sz="2800" dirty="0" smtClean="0">
                <a:solidFill>
                  <a:srgbClr val="FFC000"/>
                </a:solidFill>
              </a:rPr>
              <a:t>_</a:t>
            </a:r>
            <a:r>
              <a:rPr lang="en-US" sz="2800" dirty="0" err="1" smtClean="0">
                <a:solidFill>
                  <a:srgbClr val="FFC000"/>
                </a:solidFill>
              </a:rPr>
              <a:t>jspService</a:t>
            </a:r>
            <a:r>
              <a:rPr lang="en-US" sz="2800" dirty="0" smtClean="0"/>
              <a:t>.</a:t>
            </a:r>
            <a:endParaRPr lang="ru-RU" sz="2800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ru-RU" sz="2800" b="1" dirty="0" smtClean="0"/>
              <a:t>Пример </a:t>
            </a:r>
            <a:r>
              <a:rPr lang="en-US" sz="2800" b="1" dirty="0" smtClean="0"/>
              <a:t>JSP </a:t>
            </a:r>
            <a:r>
              <a:rPr lang="ru-RU" sz="2800" b="1" dirty="0" smtClean="0"/>
              <a:t>и </a:t>
            </a:r>
          </a:p>
          <a:p>
            <a:pPr algn="ctr" eaLnBrk="0" hangingPunct="0"/>
            <a:r>
              <a:rPr lang="ru-RU" sz="2800" b="1" dirty="0" smtClean="0"/>
              <a:t>результирующего сервлета</a:t>
            </a:r>
          </a:p>
          <a:p>
            <a:pPr algn="ctr" eaLnBrk="0" hangingPunct="0"/>
            <a:endParaRPr lang="ru-RU" sz="2800" dirty="0" smtClean="0"/>
          </a:p>
          <a:p>
            <a:pPr algn="just" eaLnBrk="0" hangingPunct="0"/>
            <a:r>
              <a:rPr lang="en-US" sz="2800" dirty="0" smtClean="0"/>
              <a:t>JSP:</a:t>
            </a:r>
          </a:p>
          <a:p>
            <a:pPr algn="just" eaLnBrk="0" hangingPunct="0"/>
            <a:endParaRPr lang="en-US" sz="2800" dirty="0" smtClean="0"/>
          </a:p>
          <a:p>
            <a:pPr algn="just" eaLnBrk="0" hangingPunct="0"/>
            <a:r>
              <a:rPr lang="en-US" sz="2800" dirty="0" smtClean="0">
                <a:solidFill>
                  <a:srgbClr val="92D050"/>
                </a:solidFill>
              </a:rPr>
              <a:t>	&lt;h1&gt;text&lt;h2&gt;</a:t>
            </a:r>
          </a:p>
          <a:p>
            <a:pPr algn="just" eaLnBrk="0" hangingPunct="0"/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FF00"/>
                </a:solidFill>
              </a:rPr>
              <a:t>&lt;%=	</a:t>
            </a:r>
            <a:r>
              <a:rPr lang="en-US" sz="2800" dirty="0" err="1" smtClean="0">
                <a:solidFill>
                  <a:srgbClr val="FFFF00"/>
                </a:solidFill>
              </a:rPr>
              <a:t>getX</a:t>
            </a:r>
            <a:r>
              <a:rPr lang="en-US" sz="2800" dirty="0" smtClean="0">
                <a:solidFill>
                  <a:srgbClr val="FFFF00"/>
                </a:solidFill>
              </a:rPr>
              <a:t>() %&gt;</a:t>
            </a:r>
          </a:p>
          <a:p>
            <a:pPr algn="just" eaLnBrk="0" hangingPunct="0"/>
            <a:r>
              <a:rPr lang="en-US" sz="2800" dirty="0" smtClean="0">
                <a:solidFill>
                  <a:srgbClr val="FFC000"/>
                </a:solidFill>
              </a:rPr>
              <a:t>	&lt;% m(); %&gt;</a:t>
            </a:r>
          </a:p>
          <a:p>
            <a:pPr algn="just" eaLnBrk="0" hangingPunct="0"/>
            <a:endParaRPr lang="en-US" sz="2800" dirty="0" smtClean="0"/>
          </a:p>
          <a:p>
            <a:pPr algn="just" eaLnBrk="0" hangingPunct="0"/>
            <a:r>
              <a:rPr lang="ru-RU" sz="2800" dirty="0" smtClean="0">
                <a:solidFill>
                  <a:srgbClr val="FF0000"/>
                </a:solidFill>
              </a:rPr>
              <a:t>_</a:t>
            </a:r>
            <a:r>
              <a:rPr lang="en-US" sz="2800" dirty="0" err="1" smtClean="0">
                <a:solidFill>
                  <a:srgbClr val="FF0000"/>
                </a:solidFill>
              </a:rPr>
              <a:t>jspService</a:t>
            </a:r>
            <a:r>
              <a:rPr lang="en-US" sz="2800" dirty="0" smtClean="0"/>
              <a:t> </a:t>
            </a:r>
            <a:r>
              <a:rPr lang="ru-RU" sz="2800" dirty="0" smtClean="0"/>
              <a:t>сервлета:</a:t>
            </a:r>
          </a:p>
          <a:p>
            <a:pPr algn="just" eaLnBrk="0" hangingPunct="0"/>
            <a:endParaRPr lang="ru-RU" sz="2800" dirty="0" smtClean="0"/>
          </a:p>
          <a:p>
            <a:pPr algn="just" eaLnBrk="0" hangingPunct="0"/>
            <a:r>
              <a:rPr lang="ru-RU" sz="2800" dirty="0" smtClean="0"/>
              <a:t>	</a:t>
            </a:r>
            <a:r>
              <a:rPr lang="en-US" sz="2800" dirty="0" err="1" smtClean="0"/>
              <a:t>out.println</a:t>
            </a:r>
            <a:r>
              <a:rPr lang="en-US" sz="2800" dirty="0" smtClean="0"/>
              <a:t>("</a:t>
            </a:r>
            <a:r>
              <a:rPr lang="en-US" sz="2800" dirty="0" smtClean="0">
                <a:solidFill>
                  <a:srgbClr val="92D050"/>
                </a:solidFill>
              </a:rPr>
              <a:t>&lt;h1&gt;text&lt;h2&gt;</a:t>
            </a:r>
            <a:r>
              <a:rPr lang="en-US" sz="2800" dirty="0" smtClean="0"/>
              <a:t>");</a:t>
            </a:r>
          </a:p>
          <a:p>
            <a:pPr algn="just" eaLnBrk="0" hangingPunct="0"/>
            <a:r>
              <a:rPr lang="ru-RU" sz="2800" dirty="0" smtClean="0"/>
              <a:t>	</a:t>
            </a:r>
            <a:r>
              <a:rPr lang="en-US" sz="2800" dirty="0" err="1" smtClean="0"/>
              <a:t>out.println</a:t>
            </a:r>
            <a:r>
              <a:rPr lang="en-US" sz="2800" dirty="0" smtClean="0"/>
              <a:t>("</a:t>
            </a:r>
            <a:r>
              <a:rPr lang="en-US" sz="2800" dirty="0" err="1" smtClean="0">
                <a:solidFill>
                  <a:srgbClr val="FFFF00"/>
                </a:solidFill>
              </a:rPr>
              <a:t>getX</a:t>
            </a:r>
            <a:r>
              <a:rPr lang="en-US" sz="2800" dirty="0" smtClean="0">
                <a:solidFill>
                  <a:srgbClr val="FFFF00"/>
                </a:solidFill>
              </a:rPr>
              <a:t>()</a:t>
            </a:r>
            <a:r>
              <a:rPr lang="en-US" sz="2800" dirty="0" smtClean="0"/>
              <a:t>");</a:t>
            </a:r>
            <a:endParaRPr lang="ru-RU" sz="2800" dirty="0" smtClean="0"/>
          </a:p>
          <a:p>
            <a:pPr algn="just" eaLnBrk="0" hangingPunct="0"/>
            <a:r>
              <a:rPr lang="ru-RU" sz="2800" dirty="0" smtClean="0"/>
              <a:t>	</a:t>
            </a:r>
            <a:r>
              <a:rPr lang="en-US" sz="2800" dirty="0" smtClean="0">
                <a:solidFill>
                  <a:srgbClr val="FFC000"/>
                </a:solidFill>
              </a:rPr>
              <a:t>m();</a:t>
            </a:r>
            <a:endParaRPr lang="ru-RU" sz="2800" dirty="0" smtClean="0"/>
          </a:p>
          <a:p>
            <a:pPr algn="just" eaLnBrk="0" hangingPunct="0"/>
            <a:endParaRPr lang="ru-RU" sz="2800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ru-RU" sz="2800" dirty="0" smtClean="0"/>
          </a:p>
          <a:p>
            <a:pPr algn="ctr" eaLnBrk="0" hangingPunct="0"/>
            <a:r>
              <a:rPr lang="ru-RU" sz="2800" b="1" dirty="0" smtClean="0"/>
              <a:t>Декларации</a:t>
            </a:r>
            <a:endParaRPr lang="en-US" sz="2800" b="1" dirty="0" smtClean="0"/>
          </a:p>
          <a:p>
            <a:pPr algn="ctr" eaLnBrk="0" hangingPunct="0"/>
            <a:endParaRPr lang="en-US" sz="2800" dirty="0" smtClean="0"/>
          </a:p>
          <a:p>
            <a:pPr algn="just" eaLnBrk="0" hangingPunct="0"/>
            <a:r>
              <a:rPr lang="ru-RU" sz="2800" dirty="0" smtClean="0"/>
              <a:t>Вид: </a:t>
            </a:r>
          </a:p>
          <a:p>
            <a:pPr algn="just" eaLnBrk="0" hangingPunct="0"/>
            <a:r>
              <a:rPr lang="ru-RU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&lt;%! </a:t>
            </a:r>
            <a:r>
              <a:rPr lang="ru-RU" sz="2800" dirty="0" smtClean="0">
                <a:solidFill>
                  <a:srgbClr val="FF0000"/>
                </a:solidFill>
              </a:rPr>
              <a:t>КОД_ДЕКЛАРАЦИИ %</a:t>
            </a:r>
            <a:r>
              <a:rPr lang="en-US" sz="2800" dirty="0" smtClean="0">
                <a:solidFill>
                  <a:srgbClr val="FF0000"/>
                </a:solidFill>
              </a:rPr>
              <a:t>&gt;</a:t>
            </a:r>
            <a:endParaRPr lang="ru-RU" sz="2800" dirty="0" smtClean="0">
              <a:solidFill>
                <a:srgbClr val="FF0000"/>
              </a:solidFill>
            </a:endParaRPr>
          </a:p>
          <a:p>
            <a:pPr algn="just" eaLnBrk="0" hangingPunct="0"/>
            <a:endParaRPr lang="ru-RU" sz="2800" dirty="0" smtClean="0">
              <a:solidFill>
                <a:srgbClr val="FF0000"/>
              </a:solidFill>
            </a:endParaRPr>
          </a:p>
          <a:p>
            <a:pPr algn="just" eaLnBrk="0" hangingPunct="0"/>
            <a:r>
              <a:rPr lang="ru-RU" sz="2800" dirty="0" smtClean="0"/>
              <a:t>Код декларации в результирующем </a:t>
            </a:r>
            <a:r>
              <a:rPr lang="ru-RU" sz="2800" dirty="0" err="1" smtClean="0"/>
              <a:t>сервлете</a:t>
            </a:r>
            <a:r>
              <a:rPr lang="ru-RU" sz="2800" dirty="0" smtClean="0"/>
              <a:t> будет вставлен на уровне элементов (</a:t>
            </a:r>
            <a:r>
              <a:rPr lang="en-US" sz="2800" dirty="0" smtClean="0"/>
              <a:t>class members)</a:t>
            </a:r>
            <a:r>
              <a:rPr lang="ru-RU" sz="2800" dirty="0" smtClean="0"/>
              <a:t> класса сервлета.</a:t>
            </a:r>
          </a:p>
          <a:p>
            <a:pPr algn="just" eaLnBrk="0" hangingPunct="0"/>
            <a:endParaRPr lang="ru-RU" sz="2800" dirty="0" smtClean="0"/>
          </a:p>
          <a:p>
            <a:pPr algn="just" eaLnBrk="0" hangingPunct="0"/>
            <a:r>
              <a:rPr lang="ru-RU" sz="2800" dirty="0" smtClean="0"/>
              <a:t>Примеры:</a:t>
            </a:r>
          </a:p>
          <a:p>
            <a:pPr algn="just" eaLnBrk="0" hangingPunct="0"/>
            <a:r>
              <a:rPr lang="ru-RU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&lt;%! private 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x = 2; %&gt;</a:t>
            </a:r>
          </a:p>
          <a:p>
            <a:pPr algn="just" eaLnBrk="0" hangingPunct="0"/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&lt;%!</a:t>
            </a:r>
          </a:p>
          <a:p>
            <a:pPr algn="just" eaLnBrk="0" hangingPunct="0"/>
            <a:r>
              <a:rPr lang="en-US" sz="2800" dirty="0" smtClean="0">
                <a:solidFill>
                  <a:srgbClr val="FF0000"/>
                </a:solidFill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</a:rPr>
              <a:t>pirvate</a:t>
            </a:r>
            <a:r>
              <a:rPr lang="en-US" sz="2800" dirty="0" smtClean="0">
                <a:solidFill>
                  <a:srgbClr val="FF0000"/>
                </a:solidFill>
              </a:rPr>
              <a:t> String m() { ... }</a:t>
            </a:r>
          </a:p>
          <a:p>
            <a:pPr algn="just" eaLnBrk="0" hangingPunct="0"/>
            <a:r>
              <a:rPr lang="en-US" sz="2800" dirty="0" smtClean="0">
                <a:solidFill>
                  <a:srgbClr val="FF0000"/>
                </a:solidFill>
              </a:rPr>
              <a:t>	%&gt;</a:t>
            </a:r>
            <a:endParaRPr lang="ru-RU" sz="2800" dirty="0" smtClean="0">
              <a:solidFill>
                <a:srgbClr val="FF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2800" dirty="0" smtClean="0"/>
          </a:p>
          <a:p>
            <a:pPr eaLnBrk="0" hangingPunct="0"/>
            <a:r>
              <a:rPr lang="ru-RU" sz="2800" dirty="0" smtClean="0">
                <a:solidFill>
                  <a:srgbClr val="92D050"/>
                </a:solidFill>
              </a:rPr>
              <a:t>Замечание</a:t>
            </a:r>
            <a:r>
              <a:rPr lang="ru-RU" sz="2800" dirty="0" smtClean="0"/>
              <a:t>: следует избегать объявления с помощью деклараций методов внутри </a:t>
            </a:r>
            <a:r>
              <a:rPr lang="en-US" sz="2800" dirty="0" smtClean="0"/>
              <a:t>JSP </a:t>
            </a:r>
            <a:r>
              <a:rPr lang="ru-RU" sz="2800" dirty="0" smtClean="0"/>
              <a:t>страницы; целесообразно выносить данную функциональность в отдельный </a:t>
            </a:r>
            <a:r>
              <a:rPr lang="en-US" sz="2800" dirty="0" smtClean="0"/>
              <a:t>Java </a:t>
            </a:r>
            <a:r>
              <a:rPr lang="ru-RU" sz="2800" dirty="0" smtClean="0"/>
              <a:t>класс и использовать его на </a:t>
            </a:r>
            <a:r>
              <a:rPr lang="en-US" sz="2800" dirty="0" smtClean="0"/>
              <a:t>JSP </a:t>
            </a:r>
            <a:r>
              <a:rPr lang="ru-RU" sz="2800" dirty="0" smtClean="0"/>
              <a:t>странице с помощью стандартных средств </a:t>
            </a:r>
            <a:r>
              <a:rPr lang="en-US" sz="2800" dirty="0" smtClean="0"/>
              <a:t>JSP.</a:t>
            </a:r>
          </a:p>
          <a:p>
            <a:pPr eaLnBrk="0" hangingPunct="0"/>
            <a:r>
              <a:rPr lang="en-US" sz="2800" dirty="0" smtClean="0"/>
              <a:t>	</a:t>
            </a:r>
          </a:p>
          <a:p>
            <a:pPr eaLnBrk="0" hangingPunct="0"/>
            <a:r>
              <a:rPr lang="ru-RU" sz="2800" dirty="0" smtClean="0">
                <a:solidFill>
                  <a:srgbClr val="92D050"/>
                </a:solidFill>
              </a:rPr>
              <a:t>Замечание</a:t>
            </a:r>
            <a:r>
              <a:rPr lang="ru-RU" sz="2800" dirty="0" smtClean="0"/>
              <a:t>: неявные объекты </a:t>
            </a:r>
            <a:r>
              <a:rPr lang="en-US" sz="2800" dirty="0" smtClean="0"/>
              <a:t>JSP </a:t>
            </a:r>
            <a:r>
              <a:rPr lang="ru-RU" sz="2800" dirty="0" smtClean="0"/>
              <a:t>страницы (</a:t>
            </a:r>
            <a:r>
              <a:rPr lang="en-US" sz="2800" dirty="0" smtClean="0">
                <a:solidFill>
                  <a:srgbClr val="FFC000"/>
                </a:solidFill>
              </a:rPr>
              <a:t>request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C000"/>
                </a:solidFill>
              </a:rPr>
              <a:t>session</a:t>
            </a:r>
            <a:r>
              <a:rPr lang="en-US" sz="2800" dirty="0" smtClean="0"/>
              <a:t> </a:t>
            </a:r>
            <a:r>
              <a:rPr lang="ru-RU" sz="2800" dirty="0" smtClean="0"/>
              <a:t>и т.д.) недоступны внутри объявляемых с помощью деклараций методов.</a:t>
            </a:r>
            <a:endParaRPr lang="en-US" sz="2800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 smtClean="0"/>
              <a:t>Основные идеи </a:t>
            </a:r>
            <a:r>
              <a:rPr lang="en-US" sz="2800" b="1" dirty="0" smtClean="0"/>
              <a:t>JSP</a:t>
            </a:r>
            <a:endParaRPr lang="ru-RU" sz="2800" b="1" dirty="0"/>
          </a:p>
          <a:p>
            <a:pPr algn="ctr"/>
            <a:endParaRPr lang="ru-RU" sz="2800" b="1" dirty="0"/>
          </a:p>
          <a:p>
            <a:r>
              <a:rPr lang="ru-RU" sz="2800" dirty="0" smtClean="0">
                <a:sym typeface="Symbol" pitchFamily="18" charset="2"/>
              </a:rPr>
              <a:t>1. Использовать обычные </a:t>
            </a:r>
            <a:r>
              <a:rPr lang="en-US" sz="2800" dirty="0" smtClean="0">
                <a:sym typeface="Symbol" pitchFamily="18" charset="2"/>
              </a:rPr>
              <a:t>HTML </a:t>
            </a:r>
            <a:r>
              <a:rPr lang="ru-RU" sz="2800" dirty="0" smtClean="0">
                <a:sym typeface="Symbol" pitchFamily="18" charset="2"/>
              </a:rPr>
              <a:t>теги для создания разметки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endParaRPr lang="en-US" sz="2800" dirty="0" smtClean="0">
              <a:sym typeface="Symbol" pitchFamily="18" charset="2"/>
            </a:endParaRPr>
          </a:p>
          <a:p>
            <a:r>
              <a:rPr lang="en-US" sz="2800" dirty="0" smtClean="0">
                <a:sym typeface="Symbol" pitchFamily="18" charset="2"/>
              </a:rPr>
              <a:t>2. </a:t>
            </a:r>
            <a:r>
              <a:rPr lang="ru-RU" sz="2800" dirty="0" smtClean="0">
                <a:sym typeface="Symbol" pitchFamily="18" charset="2"/>
              </a:rPr>
              <a:t>Иметь возможность встраивать в </a:t>
            </a:r>
            <a:r>
              <a:rPr lang="en-US" sz="2800" dirty="0" smtClean="0">
                <a:sym typeface="Symbol" pitchFamily="18" charset="2"/>
              </a:rPr>
              <a:t>HTML java </a:t>
            </a:r>
            <a:r>
              <a:rPr lang="ru-RU" sz="2800" dirty="0" smtClean="0">
                <a:sym typeface="Symbol" pitchFamily="18" charset="2"/>
              </a:rPr>
              <a:t>код, с помощью специальных </a:t>
            </a:r>
            <a:r>
              <a:rPr lang="en-US" sz="2800" dirty="0" err="1" smtClean="0">
                <a:sym typeface="Symbol" pitchFamily="18" charset="2"/>
              </a:rPr>
              <a:t>jsp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ru-RU" sz="2800" dirty="0" smtClean="0">
                <a:sym typeface="Symbol" pitchFamily="18" charset="2"/>
              </a:rPr>
              <a:t>специфических конструкций.</a:t>
            </a:r>
          </a:p>
          <a:p>
            <a:endParaRPr lang="ru-RU" sz="2800" dirty="0" smtClean="0">
              <a:sym typeface="Symbol" pitchFamily="18" charset="2"/>
            </a:endParaRPr>
          </a:p>
          <a:p>
            <a:r>
              <a:rPr lang="ru-RU" sz="2800" dirty="0" smtClean="0">
                <a:sym typeface="Symbol" pitchFamily="18" charset="2"/>
              </a:rPr>
              <a:t>3. </a:t>
            </a:r>
            <a:r>
              <a:rPr lang="en-US" sz="2800" dirty="0" smtClean="0">
                <a:sym typeface="Symbol" pitchFamily="18" charset="2"/>
              </a:rPr>
              <a:t>JSP </a:t>
            </a:r>
            <a:r>
              <a:rPr lang="ru-RU" sz="2800" dirty="0" smtClean="0">
                <a:sym typeface="Symbol" pitchFamily="18" charset="2"/>
              </a:rPr>
              <a:t>страницу сервер транслирует в сервлет, как правило, при первом обращении к ней. Трансляция осуществляется один раз, выполнение кода результирующего сервлета – каждый раз в ответ на запрос.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ru-RU" sz="2800" dirty="0" smtClean="0"/>
          </a:p>
          <a:p>
            <a:pPr algn="ctr" eaLnBrk="0" hangingPunct="0"/>
            <a:r>
              <a:rPr lang="ru-RU" sz="2800" b="1" dirty="0" smtClean="0"/>
              <a:t>Директивы</a:t>
            </a:r>
          </a:p>
          <a:p>
            <a:pPr algn="ctr" eaLnBrk="0" hangingPunct="0"/>
            <a:endParaRPr lang="en-US" sz="2800" dirty="0" smtClean="0"/>
          </a:p>
          <a:p>
            <a:pPr eaLnBrk="0" hangingPunct="0"/>
            <a:r>
              <a:rPr lang="ru-RU" sz="2800" dirty="0" smtClean="0"/>
              <a:t>Вид: </a:t>
            </a:r>
          </a:p>
          <a:p>
            <a:pPr eaLnBrk="0" hangingPunct="0"/>
            <a:endParaRPr lang="ru-RU" sz="2800" dirty="0" smtClean="0">
              <a:solidFill>
                <a:srgbClr val="FF0000"/>
              </a:solidFill>
            </a:endParaRPr>
          </a:p>
          <a:p>
            <a:pPr eaLnBrk="0" hangingPunct="0"/>
            <a:r>
              <a:rPr lang="en-US" sz="2800" dirty="0" smtClean="0">
                <a:solidFill>
                  <a:srgbClr val="FF0000"/>
                </a:solidFill>
              </a:rPr>
              <a:t>&lt;%@ </a:t>
            </a:r>
            <a:r>
              <a:rPr lang="ru-RU" sz="2800" dirty="0" smtClean="0">
                <a:solidFill>
                  <a:srgbClr val="FF0000"/>
                </a:solidFill>
              </a:rPr>
              <a:t>НАЗВАНИЕ_ДИРЕКТИВЫ  АТРИБУТЫ %</a:t>
            </a:r>
            <a:r>
              <a:rPr lang="en-US" sz="2800" dirty="0" smtClean="0">
                <a:solidFill>
                  <a:srgbClr val="FF0000"/>
                </a:solidFill>
              </a:rPr>
              <a:t>&gt;</a:t>
            </a:r>
            <a:endParaRPr lang="ru-RU" sz="2800" dirty="0" smtClean="0">
              <a:solidFill>
                <a:srgbClr val="FF0000"/>
              </a:solidFill>
            </a:endParaRPr>
          </a:p>
          <a:p>
            <a:pPr eaLnBrk="0" hangingPunct="0"/>
            <a:endParaRPr lang="ru-RU" sz="2800" dirty="0" smtClean="0">
              <a:solidFill>
                <a:srgbClr val="FF0000"/>
              </a:solidFill>
            </a:endParaRPr>
          </a:p>
          <a:p>
            <a:pPr eaLnBrk="0" hangingPunct="0"/>
            <a:r>
              <a:rPr lang="ru-RU" sz="2800" dirty="0" smtClean="0"/>
              <a:t>Директивы - это сообщения контейнеру JSP, которые дают возможность определить параметры страницы, подключение других ресурсов, использовать собственные библиотеки тегов.</a:t>
            </a:r>
            <a:endParaRPr lang="en-US" sz="2800" dirty="0" smtClean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ru-RU" sz="2800" dirty="0" smtClean="0"/>
              <a:t>Для </a:t>
            </a:r>
            <a:r>
              <a:rPr lang="en-US" sz="2800" dirty="0" smtClean="0"/>
              <a:t>JSP </a:t>
            </a:r>
            <a:r>
              <a:rPr lang="ru-RU" sz="2800" dirty="0" smtClean="0"/>
              <a:t>страниц существует три директивы:</a:t>
            </a:r>
          </a:p>
          <a:p>
            <a:pPr eaLnBrk="0" hangingPunct="0"/>
            <a:r>
              <a:rPr lang="ru-RU" sz="2800" dirty="0" smtClean="0"/>
              <a:t>1) </a:t>
            </a:r>
            <a:r>
              <a:rPr lang="en-US" sz="2800" dirty="0" smtClean="0">
                <a:solidFill>
                  <a:srgbClr val="FFC000"/>
                </a:solidFill>
              </a:rPr>
              <a:t>page</a:t>
            </a:r>
            <a:r>
              <a:rPr lang="en-US" sz="2800" dirty="0" smtClean="0"/>
              <a:t>;		2) </a:t>
            </a:r>
            <a:r>
              <a:rPr lang="en-US" sz="2800" dirty="0" err="1" smtClean="0">
                <a:solidFill>
                  <a:srgbClr val="FFC000"/>
                </a:solidFill>
              </a:rPr>
              <a:t>taglib</a:t>
            </a:r>
            <a:r>
              <a:rPr lang="en-US" sz="2800" dirty="0" smtClean="0"/>
              <a:t>		3) </a:t>
            </a:r>
            <a:r>
              <a:rPr lang="en-US" sz="2800" dirty="0" smtClean="0">
                <a:solidFill>
                  <a:srgbClr val="FFC000"/>
                </a:solidFill>
              </a:rPr>
              <a:t>include</a:t>
            </a:r>
            <a:endParaRPr lang="ru-RU" sz="2800" dirty="0" smtClean="0">
              <a:solidFill>
                <a:srgbClr val="FFC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ru-RU" sz="2800" dirty="0" smtClean="0"/>
          </a:p>
          <a:p>
            <a:pPr algn="ctr" eaLnBrk="0" hangingPunct="0"/>
            <a:r>
              <a:rPr lang="ru-RU" sz="2800" b="1" dirty="0" smtClean="0"/>
              <a:t>Директива </a:t>
            </a:r>
            <a:r>
              <a:rPr lang="en-US" sz="2800" b="1" dirty="0" smtClean="0"/>
              <a:t>page</a:t>
            </a:r>
            <a:endParaRPr lang="ru-RU" sz="2800" b="1" dirty="0" smtClean="0"/>
          </a:p>
          <a:p>
            <a:pPr algn="ctr" eaLnBrk="0" hangingPunct="0"/>
            <a:endParaRPr lang="en-US" sz="2800" dirty="0" smtClean="0"/>
          </a:p>
          <a:p>
            <a:pPr eaLnBrk="0" hangingPunct="0"/>
            <a:r>
              <a:rPr lang="ru-RU" sz="2800" dirty="0" smtClean="0"/>
              <a:t>Вид: </a:t>
            </a:r>
          </a:p>
          <a:p>
            <a:pPr eaLnBrk="0" hangingPunct="0"/>
            <a:endParaRPr lang="ru-RU" sz="2800" dirty="0" smtClean="0">
              <a:solidFill>
                <a:srgbClr val="FF0000"/>
              </a:solidFill>
            </a:endParaRPr>
          </a:p>
          <a:p>
            <a:pPr eaLnBrk="0" hangingPunct="0"/>
            <a:r>
              <a:rPr lang="en-US" sz="2800" dirty="0" smtClean="0">
                <a:solidFill>
                  <a:srgbClr val="FF0000"/>
                </a:solidFill>
              </a:rPr>
              <a:t>&lt;%@ page</a:t>
            </a:r>
            <a:r>
              <a:rPr lang="ru-RU" sz="2800" dirty="0" smtClean="0">
                <a:solidFill>
                  <a:srgbClr val="FF0000"/>
                </a:solidFill>
              </a:rPr>
              <a:t> АТРИБУТЫ %</a:t>
            </a:r>
            <a:r>
              <a:rPr lang="en-US" sz="2800" dirty="0" smtClean="0">
                <a:solidFill>
                  <a:srgbClr val="FF0000"/>
                </a:solidFill>
              </a:rPr>
              <a:t>&gt;</a:t>
            </a:r>
            <a:endParaRPr lang="ru-RU" sz="2800" dirty="0" smtClean="0">
              <a:solidFill>
                <a:srgbClr val="FF0000"/>
              </a:solidFill>
            </a:endParaRPr>
          </a:p>
          <a:p>
            <a:pPr eaLnBrk="0" hangingPunct="0"/>
            <a:endParaRPr lang="en-US" sz="2800" dirty="0" smtClean="0">
              <a:solidFill>
                <a:srgbClr val="FF0000"/>
              </a:solidFill>
            </a:endParaRPr>
          </a:p>
          <a:p>
            <a:pPr eaLnBrk="0" hangingPunct="0"/>
            <a:r>
              <a:rPr lang="ru-RU" sz="2800" dirty="0" smtClean="0"/>
              <a:t>Атрибуты:</a:t>
            </a:r>
            <a:endParaRPr lang="en-US" sz="2800" dirty="0" smtClean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>
                <a:solidFill>
                  <a:srgbClr val="92D050"/>
                </a:solidFill>
              </a:rPr>
              <a:t>1) import;		2) </a:t>
            </a:r>
            <a:r>
              <a:rPr lang="en-US" sz="2800" dirty="0" err="1" smtClean="0">
                <a:solidFill>
                  <a:srgbClr val="92D050"/>
                </a:solidFill>
              </a:rPr>
              <a:t>contentType</a:t>
            </a:r>
            <a:r>
              <a:rPr lang="en-US" sz="2800" dirty="0" smtClean="0">
                <a:solidFill>
                  <a:srgbClr val="92D050"/>
                </a:solidFill>
              </a:rPr>
              <a:t>;		3) language</a:t>
            </a:r>
          </a:p>
          <a:p>
            <a:pPr eaLnBrk="0" hangingPunct="0"/>
            <a:r>
              <a:rPr lang="en-US" sz="2800" dirty="0" smtClean="0">
                <a:solidFill>
                  <a:srgbClr val="92D050"/>
                </a:solidFill>
              </a:rPr>
              <a:t>4) </a:t>
            </a:r>
            <a:r>
              <a:rPr lang="en-US" sz="2800" dirty="0" err="1" smtClean="0">
                <a:solidFill>
                  <a:srgbClr val="92D050"/>
                </a:solidFill>
              </a:rPr>
              <a:t>pageEncoding</a:t>
            </a:r>
            <a:r>
              <a:rPr lang="en-US" sz="2800" dirty="0" smtClean="0">
                <a:solidFill>
                  <a:srgbClr val="92D050"/>
                </a:solidFill>
              </a:rPr>
              <a:t>	5) session			6) </a:t>
            </a:r>
            <a:r>
              <a:rPr lang="en-US" sz="2800" dirty="0" err="1" smtClean="0">
                <a:solidFill>
                  <a:srgbClr val="92D050"/>
                </a:solidFill>
              </a:rPr>
              <a:t>isELignored</a:t>
            </a:r>
            <a:endParaRPr lang="en-US" sz="2800" dirty="0" smtClean="0">
              <a:solidFill>
                <a:srgbClr val="92D050"/>
              </a:solidFill>
            </a:endParaRPr>
          </a:p>
          <a:p>
            <a:pPr eaLnBrk="0" hangingPunct="0"/>
            <a:r>
              <a:rPr lang="en-US" sz="2800" dirty="0" smtClean="0">
                <a:solidFill>
                  <a:srgbClr val="92D050"/>
                </a:solidFill>
              </a:rPr>
              <a:t>7) buffer		8) </a:t>
            </a:r>
            <a:r>
              <a:rPr lang="en-US" sz="2800" dirty="0" err="1" smtClean="0">
                <a:solidFill>
                  <a:srgbClr val="92D050"/>
                </a:solidFill>
              </a:rPr>
              <a:t>errorPage</a:t>
            </a:r>
            <a:r>
              <a:rPr lang="en-US" sz="2800" dirty="0" smtClean="0">
                <a:solidFill>
                  <a:srgbClr val="92D050"/>
                </a:solidFill>
              </a:rPr>
              <a:t>		9) extends</a:t>
            </a:r>
          </a:p>
          <a:p>
            <a:pPr eaLnBrk="0" hangingPunct="0"/>
            <a:r>
              <a:rPr lang="en-US" sz="2800" dirty="0" smtClean="0">
                <a:solidFill>
                  <a:srgbClr val="92D050"/>
                </a:solidFill>
              </a:rPr>
              <a:t>10) </a:t>
            </a:r>
            <a:r>
              <a:rPr lang="en-US" sz="2800" dirty="0" err="1" smtClean="0">
                <a:solidFill>
                  <a:srgbClr val="92D050"/>
                </a:solidFill>
              </a:rPr>
              <a:t>isThreadSafe</a:t>
            </a:r>
            <a:endParaRPr lang="ru-RU" sz="2800" dirty="0" smtClean="0">
              <a:solidFill>
                <a:srgbClr val="92D050"/>
              </a:solidFill>
            </a:endParaRPr>
          </a:p>
          <a:p>
            <a:pPr eaLnBrk="0" hangingPunct="0"/>
            <a:endParaRPr lang="ru-RU" sz="2800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ru-RU" sz="2800" dirty="0" smtClean="0"/>
          </a:p>
          <a:p>
            <a:pPr eaLnBrk="0" hangingPunct="0"/>
            <a:r>
              <a:rPr lang="ru-RU" sz="2800" dirty="0" smtClean="0">
                <a:solidFill>
                  <a:srgbClr val="92D050"/>
                </a:solidFill>
              </a:rPr>
              <a:t>Атрибут </a:t>
            </a:r>
            <a:r>
              <a:rPr lang="en-US" sz="2800" dirty="0" smtClean="0">
                <a:solidFill>
                  <a:srgbClr val="92D050"/>
                </a:solidFill>
              </a:rPr>
              <a:t>import: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>
                <a:solidFill>
                  <a:srgbClr val="FF0000"/>
                </a:solidFill>
              </a:rPr>
              <a:t>&lt;%@ page import="pack1.class1, pack2.class2, ... " %&gt;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ru-RU" sz="2800" dirty="0" smtClean="0"/>
              <a:t>Вставляет в код сервлета импорт соответствующих классов</a:t>
            </a:r>
            <a:r>
              <a:rPr lang="en-US" sz="2800" dirty="0" smtClean="0"/>
              <a:t>/</a:t>
            </a:r>
            <a:r>
              <a:rPr lang="ru-RU" sz="2800" dirty="0" smtClean="0"/>
              <a:t>пакетов.</a:t>
            </a:r>
          </a:p>
          <a:p>
            <a:pPr eaLnBrk="0" hangingPunct="0"/>
            <a:endParaRPr lang="ru-RU" sz="2800" dirty="0" smtClean="0"/>
          </a:p>
          <a:p>
            <a:pPr eaLnBrk="0" hangingPunct="0"/>
            <a:endParaRPr lang="ru-RU" sz="2800" dirty="0" smtClean="0"/>
          </a:p>
          <a:p>
            <a:pPr eaLnBrk="0" hangingPunct="0"/>
            <a:r>
              <a:rPr lang="ru-RU" sz="2800" dirty="0" smtClean="0">
                <a:solidFill>
                  <a:srgbClr val="92D050"/>
                </a:solidFill>
              </a:rPr>
              <a:t>Атрибут </a:t>
            </a:r>
            <a:r>
              <a:rPr lang="en-US" sz="2800" dirty="0" err="1" smtClean="0">
                <a:solidFill>
                  <a:srgbClr val="92D050"/>
                </a:solidFill>
              </a:rPr>
              <a:t>pageEncoding</a:t>
            </a:r>
            <a:endParaRPr lang="en-US" sz="2800" dirty="0" smtClean="0">
              <a:solidFill>
                <a:srgbClr val="92D050"/>
              </a:solidFill>
            </a:endParaRP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>
                <a:solidFill>
                  <a:srgbClr val="FF0000"/>
                </a:solidFill>
              </a:rPr>
              <a:t>&lt;%@page </a:t>
            </a:r>
            <a:r>
              <a:rPr lang="en-US" sz="2800" dirty="0" err="1" smtClean="0">
                <a:solidFill>
                  <a:srgbClr val="FF0000"/>
                </a:solidFill>
              </a:rPr>
              <a:t>pageEncoding</a:t>
            </a:r>
            <a:r>
              <a:rPr lang="en-US" sz="2800" dirty="0" smtClean="0">
                <a:solidFill>
                  <a:srgbClr val="FF0000"/>
                </a:solidFill>
              </a:rPr>
              <a:t>="</a:t>
            </a:r>
            <a:r>
              <a:rPr lang="en-US" sz="2800" dirty="0" err="1" smtClean="0">
                <a:solidFill>
                  <a:srgbClr val="FF0000"/>
                </a:solidFill>
              </a:rPr>
              <a:t>Encdogin</a:t>
            </a:r>
            <a:r>
              <a:rPr lang="en-US" sz="2800" dirty="0" smtClean="0">
                <a:solidFill>
                  <a:srgbClr val="FF0000"/>
                </a:solidFill>
              </a:rPr>
              <a:t>" %&gt;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ru-RU" sz="2800" dirty="0" smtClean="0"/>
              <a:t>Указывает, в какой кодировке записана данная </a:t>
            </a:r>
            <a:r>
              <a:rPr lang="en-US" sz="2800" dirty="0" smtClean="0"/>
              <a:t>JSP </a:t>
            </a:r>
            <a:r>
              <a:rPr lang="ru-RU" sz="2800" dirty="0" smtClean="0"/>
              <a:t>страница.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ru-RU" sz="2800" dirty="0" smtClean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ru-RU" sz="2800" dirty="0" smtClean="0">
                <a:solidFill>
                  <a:srgbClr val="92D050"/>
                </a:solidFill>
              </a:rPr>
              <a:t>Атрибут </a:t>
            </a:r>
            <a:r>
              <a:rPr lang="en-US" sz="2800" dirty="0" err="1" smtClean="0">
                <a:solidFill>
                  <a:srgbClr val="92D050"/>
                </a:solidFill>
              </a:rPr>
              <a:t>contentType</a:t>
            </a:r>
            <a:r>
              <a:rPr lang="en-US" sz="2800" dirty="0" smtClean="0">
                <a:solidFill>
                  <a:srgbClr val="92D050"/>
                </a:solidFill>
              </a:rPr>
              <a:t>: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700" dirty="0" smtClean="0">
                <a:solidFill>
                  <a:srgbClr val="FF0000"/>
                </a:solidFill>
              </a:rPr>
              <a:t>&lt;%@ page </a:t>
            </a:r>
            <a:r>
              <a:rPr lang="en-US" sz="2700" dirty="0" err="1" smtClean="0">
                <a:solidFill>
                  <a:srgbClr val="FF0000"/>
                </a:solidFill>
              </a:rPr>
              <a:t>contentType</a:t>
            </a:r>
            <a:r>
              <a:rPr lang="en-US" sz="2700" dirty="0" smtClean="0">
                <a:solidFill>
                  <a:srgbClr val="FF0000"/>
                </a:solidFill>
              </a:rPr>
              <a:t>="MIME-T" %&gt;</a:t>
            </a:r>
          </a:p>
          <a:p>
            <a:pPr eaLnBrk="0" hangingPunct="0"/>
            <a:r>
              <a:rPr lang="en-US" sz="2700" dirty="0" smtClean="0">
                <a:solidFill>
                  <a:srgbClr val="FF0000"/>
                </a:solidFill>
              </a:rPr>
              <a:t>&lt;%@ page </a:t>
            </a:r>
            <a:r>
              <a:rPr lang="en-US" sz="2700" dirty="0" err="1" smtClean="0">
                <a:solidFill>
                  <a:srgbClr val="FF0000"/>
                </a:solidFill>
              </a:rPr>
              <a:t>contentType</a:t>
            </a:r>
            <a:r>
              <a:rPr lang="en-US" sz="2700" dirty="0" smtClean="0">
                <a:solidFill>
                  <a:srgbClr val="FF0000"/>
                </a:solidFill>
              </a:rPr>
              <a:t>="MIME-T; </a:t>
            </a:r>
            <a:r>
              <a:rPr lang="en-US" sz="2700" dirty="0" err="1" smtClean="0">
                <a:solidFill>
                  <a:srgbClr val="FF0000"/>
                </a:solidFill>
              </a:rPr>
              <a:t>charset</a:t>
            </a:r>
            <a:r>
              <a:rPr lang="en-US" sz="2700" dirty="0" smtClean="0">
                <a:solidFill>
                  <a:srgbClr val="FF0000"/>
                </a:solidFill>
              </a:rPr>
              <a:t>=Encoding" %&gt;</a:t>
            </a:r>
          </a:p>
          <a:p>
            <a:pPr eaLnBrk="0" hangingPunct="0"/>
            <a:endParaRPr lang="en-US" sz="2800" dirty="0" smtClean="0">
              <a:solidFill>
                <a:srgbClr val="FF0000"/>
              </a:solidFill>
            </a:endParaRP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ru-RU" sz="2800" dirty="0" smtClean="0"/>
              <a:t>Устанавливает </a:t>
            </a:r>
            <a:r>
              <a:rPr lang="en-US" sz="2800" dirty="0" smtClean="0"/>
              <a:t>mime </a:t>
            </a:r>
            <a:r>
              <a:rPr lang="ru-RU" sz="2800" dirty="0" smtClean="0"/>
              <a:t>тип и кодировку </a:t>
            </a:r>
            <a:r>
              <a:rPr lang="en-US" sz="2800" dirty="0" smtClean="0"/>
              <a:t>html </a:t>
            </a:r>
            <a:r>
              <a:rPr lang="ru-RU" sz="2800" dirty="0" smtClean="0"/>
              <a:t>страницы, которую вернет сервлет - результат трансляции данной </a:t>
            </a:r>
            <a:r>
              <a:rPr lang="en-US" sz="2800" dirty="0" smtClean="0"/>
              <a:t>JSP</a:t>
            </a:r>
            <a:r>
              <a:rPr lang="ru-RU" sz="2800" dirty="0" smtClean="0"/>
              <a:t> страницы, в ответ на запрос к </a:t>
            </a:r>
            <a:r>
              <a:rPr lang="en-US" sz="2800" dirty="0" smtClean="0"/>
              <a:t>JSP.</a:t>
            </a:r>
            <a:endParaRPr lang="ru-RU" sz="2800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ru-RU" sz="2800" dirty="0" smtClean="0"/>
          </a:p>
          <a:p>
            <a:pPr algn="ctr" eaLnBrk="0" hangingPunct="0"/>
            <a:r>
              <a:rPr lang="ru-RU" sz="2800" b="1" dirty="0" smtClean="0"/>
              <a:t>Директива </a:t>
            </a:r>
            <a:r>
              <a:rPr lang="en-US" sz="2800" b="1" dirty="0" smtClean="0"/>
              <a:t>include</a:t>
            </a:r>
            <a:endParaRPr lang="ru-RU" sz="2800" b="1" dirty="0" smtClean="0"/>
          </a:p>
          <a:p>
            <a:pPr eaLnBrk="0" hangingPunct="0"/>
            <a:endParaRPr lang="ru-RU" sz="2800" dirty="0" smtClean="0"/>
          </a:p>
          <a:p>
            <a:pPr eaLnBrk="0" hangingPunct="0"/>
            <a:r>
              <a:rPr lang="ru-RU" sz="2800" dirty="0" smtClean="0"/>
              <a:t>Вид:</a:t>
            </a:r>
          </a:p>
          <a:p>
            <a:pPr eaLnBrk="0" hangingPunct="0"/>
            <a:endParaRPr lang="ru-RU" sz="2800" dirty="0" smtClean="0">
              <a:solidFill>
                <a:srgbClr val="FF0000"/>
              </a:solidFill>
            </a:endParaRPr>
          </a:p>
          <a:p>
            <a:pPr eaLnBrk="0" hangingPunct="0"/>
            <a:r>
              <a:rPr lang="en-US" sz="2800" dirty="0" smtClean="0">
                <a:solidFill>
                  <a:srgbClr val="FF0000"/>
                </a:solidFill>
              </a:rPr>
              <a:t>&lt;%@ include file="FILE_RELATIVE_ADDRESS" %&gt;</a:t>
            </a:r>
            <a:endParaRPr lang="ru-RU" sz="2800" dirty="0" smtClean="0">
              <a:solidFill>
                <a:srgbClr val="FF0000"/>
              </a:solidFill>
            </a:endParaRP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ru-RU" sz="2800" dirty="0" smtClean="0"/>
              <a:t>Включает содержимое файла (</a:t>
            </a:r>
            <a:r>
              <a:rPr lang="en-US" sz="2800" dirty="0" err="1" smtClean="0"/>
              <a:t>jsp</a:t>
            </a:r>
            <a:r>
              <a:rPr lang="en-US" sz="2800" dirty="0" smtClean="0"/>
              <a:t>, html, </a:t>
            </a:r>
            <a:r>
              <a:rPr lang="ru-RU" sz="2800" dirty="0" smtClean="0"/>
              <a:t>просто текст и т.п.) в состав текущей </a:t>
            </a:r>
            <a:r>
              <a:rPr lang="en-US" sz="2800" dirty="0" smtClean="0"/>
              <a:t>JSP </a:t>
            </a:r>
            <a:r>
              <a:rPr lang="ru-RU" sz="2800" dirty="0" smtClean="0"/>
              <a:t>страницы </a:t>
            </a:r>
            <a:r>
              <a:rPr lang="ru-RU" sz="2800" b="1" u="sng" dirty="0" smtClean="0">
                <a:solidFill>
                  <a:srgbClr val="FF0000"/>
                </a:solidFill>
              </a:rPr>
              <a:t>на этапе трансляции </a:t>
            </a:r>
            <a:r>
              <a:rPr lang="en-US" sz="2800" dirty="0" smtClean="0"/>
              <a:t>JSP </a:t>
            </a:r>
            <a:r>
              <a:rPr lang="ru-RU" sz="2800" dirty="0" smtClean="0"/>
              <a:t>в сервлет.</a:t>
            </a:r>
            <a:endParaRPr lang="en-US" sz="2800" dirty="0" smtClean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ru-RU" sz="2800" dirty="0" smtClean="0"/>
              <a:t>Адрес подключаемого файла - относительный по отношению текущей </a:t>
            </a:r>
            <a:r>
              <a:rPr lang="en-US" sz="2800" dirty="0" smtClean="0"/>
              <a:t>JSP </a:t>
            </a:r>
            <a:r>
              <a:rPr lang="ru-RU" sz="2800" dirty="0" smtClean="0"/>
              <a:t>страницы. Если адрес начинается с </a:t>
            </a:r>
            <a:r>
              <a:rPr lang="en-US" sz="2800" b="1" dirty="0" smtClean="0">
                <a:solidFill>
                  <a:srgbClr val="FF0000"/>
                </a:solidFill>
              </a:rPr>
              <a:t>/</a:t>
            </a:r>
            <a:r>
              <a:rPr lang="ru-RU" sz="2800" dirty="0" smtClean="0"/>
              <a:t>,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/>
              <a:t>то он будет определен относительно корня </a:t>
            </a:r>
            <a:r>
              <a:rPr lang="en-US" sz="2800" dirty="0" smtClean="0"/>
              <a:t>web</a:t>
            </a:r>
            <a:r>
              <a:rPr lang="ru-RU" sz="2800" dirty="0" smtClean="0"/>
              <a:t> приложения.</a:t>
            </a:r>
            <a:endParaRPr lang="en-US" sz="2800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Kolesnikov D.O. SED KNURE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ru-RU" sz="2800" dirty="0" smtClean="0"/>
          </a:p>
          <a:p>
            <a:pPr algn="ctr" eaLnBrk="0" hangingPunct="0"/>
            <a:r>
              <a:rPr lang="ru-RU" sz="2800" b="1" dirty="0" smtClean="0"/>
              <a:t>Директива </a:t>
            </a:r>
            <a:r>
              <a:rPr lang="en-US" sz="2800" b="1" smtClean="0"/>
              <a:t>taglib</a:t>
            </a:r>
            <a:endParaRPr lang="en-US" sz="2800" b="1" dirty="0" smtClean="0"/>
          </a:p>
          <a:p>
            <a:pPr algn="ctr" eaLnBrk="0" hangingPunct="0"/>
            <a:endParaRPr lang="en-US" sz="2800" dirty="0" smtClean="0"/>
          </a:p>
          <a:p>
            <a:pPr algn="just" eaLnBrk="0" hangingPunct="0"/>
            <a:r>
              <a:rPr lang="ru-RU" sz="2800" dirty="0" smtClean="0"/>
              <a:t>Вид:</a:t>
            </a:r>
            <a:endParaRPr lang="en-US" sz="2800" dirty="0" smtClean="0"/>
          </a:p>
          <a:p>
            <a:pPr algn="just" eaLnBrk="0" hangingPunct="0"/>
            <a:endParaRPr lang="ru-RU" sz="2800" dirty="0" smtClean="0"/>
          </a:p>
          <a:p>
            <a:pPr algn="just" eaLnBrk="0" hangingPunct="0"/>
            <a:r>
              <a:rPr lang="en-US" sz="2600" dirty="0" smtClean="0">
                <a:solidFill>
                  <a:srgbClr val="FF0000"/>
                </a:solidFill>
              </a:rPr>
              <a:t>&lt;%@ </a:t>
            </a:r>
            <a:r>
              <a:rPr lang="en-US" sz="2600" dirty="0" err="1" smtClean="0">
                <a:solidFill>
                  <a:srgbClr val="FF0000"/>
                </a:solidFill>
              </a:rPr>
              <a:t>taglib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rgbClr val="00B050"/>
                </a:solidFill>
              </a:rPr>
              <a:t>prefix="PREFIX" </a:t>
            </a:r>
            <a:r>
              <a:rPr lang="en-US" sz="2600" dirty="0" err="1" smtClean="0">
                <a:solidFill>
                  <a:srgbClr val="FFC000"/>
                </a:solidFill>
              </a:rPr>
              <a:t>uri</a:t>
            </a:r>
            <a:r>
              <a:rPr lang="en-US" sz="2600" dirty="0" smtClean="0">
                <a:solidFill>
                  <a:srgbClr val="FFC000"/>
                </a:solidFill>
              </a:rPr>
              <a:t>="TAG_LIBRARY_URI"</a:t>
            </a:r>
            <a:r>
              <a:rPr lang="en-US" sz="2600" dirty="0" smtClean="0">
                <a:solidFill>
                  <a:srgbClr val="FF0000"/>
                </a:solidFill>
              </a:rPr>
              <a:t> %&gt;</a:t>
            </a:r>
          </a:p>
          <a:p>
            <a:pPr algn="just" eaLnBrk="0" hangingPunct="0"/>
            <a:endParaRPr lang="en-US" sz="2800" dirty="0" smtClean="0"/>
          </a:p>
          <a:p>
            <a:pPr algn="just" eaLnBrk="0" hangingPunct="0"/>
            <a:r>
              <a:rPr lang="ru-RU" sz="2800" dirty="0" smtClean="0"/>
              <a:t>Подключает к странице </a:t>
            </a:r>
            <a:r>
              <a:rPr lang="en-US" sz="2800" dirty="0" smtClean="0"/>
              <a:t>JSP </a:t>
            </a:r>
            <a:r>
              <a:rPr lang="ru-RU" sz="2800" dirty="0" smtClean="0"/>
              <a:t>библиотеку тегов.</a:t>
            </a:r>
          </a:p>
          <a:p>
            <a:pPr algn="just" eaLnBrk="0" hangingPunct="0"/>
            <a:r>
              <a:rPr lang="en-US" sz="2800" dirty="0" smtClean="0">
                <a:solidFill>
                  <a:srgbClr val="FFC000"/>
                </a:solidFill>
              </a:rPr>
              <a:t>TAG_LIBRARY_URI</a:t>
            </a:r>
            <a:r>
              <a:rPr lang="ru-RU" sz="2800" dirty="0" smtClean="0"/>
              <a:t> - идентификатор (уникальный) библиотеки тегов;</a:t>
            </a:r>
          </a:p>
          <a:p>
            <a:pPr algn="just" eaLnBrk="0" hangingPunct="0"/>
            <a:r>
              <a:rPr lang="en-US" sz="2800" dirty="0" smtClean="0">
                <a:solidFill>
                  <a:srgbClr val="00B050"/>
                </a:solidFill>
              </a:rPr>
              <a:t>PREFIX</a:t>
            </a:r>
            <a:r>
              <a:rPr lang="ru-RU" sz="2800" dirty="0" smtClean="0"/>
              <a:t> - префикс для подключаемых тегов.</a:t>
            </a:r>
          </a:p>
          <a:p>
            <a:pPr algn="just" eaLnBrk="0" hangingPunct="0"/>
            <a:endParaRPr lang="ru-RU" sz="2800" dirty="0" smtClean="0"/>
          </a:p>
          <a:p>
            <a:pPr algn="just" eaLnBrk="0" hangingPunct="0"/>
            <a:r>
              <a:rPr lang="ru-RU" sz="2800" dirty="0" smtClean="0"/>
              <a:t>Пример:</a:t>
            </a:r>
          </a:p>
          <a:p>
            <a:pPr algn="just" eaLnBrk="0" hangingPunct="0"/>
            <a:r>
              <a:rPr lang="it-IT" sz="2500" dirty="0" smtClean="0">
                <a:solidFill>
                  <a:srgbClr val="FF0000"/>
                </a:solidFill>
              </a:rPr>
              <a:t>&lt;%@ taglib </a:t>
            </a:r>
            <a:r>
              <a:rPr lang="it-IT" sz="2500" dirty="0" smtClean="0">
                <a:solidFill>
                  <a:srgbClr val="00B050"/>
                </a:solidFill>
              </a:rPr>
              <a:t>prefix="c"</a:t>
            </a:r>
            <a:r>
              <a:rPr lang="it-IT" sz="2500" dirty="0" smtClean="0">
                <a:solidFill>
                  <a:srgbClr val="FF0000"/>
                </a:solidFill>
              </a:rPr>
              <a:t> </a:t>
            </a:r>
            <a:r>
              <a:rPr lang="it-IT" sz="2500" dirty="0" smtClean="0">
                <a:solidFill>
                  <a:srgbClr val="FFC000"/>
                </a:solidFill>
              </a:rPr>
              <a:t>uri="http://java.sun.com/jsp/jstl/core"</a:t>
            </a:r>
            <a:r>
              <a:rPr lang="it-IT" sz="2500" dirty="0" smtClean="0">
                <a:solidFill>
                  <a:srgbClr val="FF0000"/>
                </a:solidFill>
              </a:rPr>
              <a:t> %&gt;</a:t>
            </a:r>
            <a:endParaRPr lang="ru-RU" sz="2500" dirty="0" smtClean="0">
              <a:solidFill>
                <a:srgbClr val="FF0000"/>
              </a:solidFill>
            </a:endParaRPr>
          </a:p>
          <a:p>
            <a:pPr algn="just" eaLnBrk="0" hangingPunct="0"/>
            <a:endParaRPr lang="ru-RU" sz="2500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 smtClean="0">
                <a:sym typeface="Symbol" pitchFamily="18" charset="2"/>
              </a:rPr>
              <a:t>Соотношение между </a:t>
            </a:r>
          </a:p>
          <a:p>
            <a:pPr algn="ctr"/>
            <a:r>
              <a:rPr lang="ru-RU" sz="2800" b="1" dirty="0" smtClean="0">
                <a:sym typeface="Symbol" pitchFamily="18" charset="2"/>
              </a:rPr>
              <a:t>сервлетами и </a:t>
            </a:r>
            <a:r>
              <a:rPr lang="en-US" sz="2800" b="1" dirty="0" smtClean="0">
                <a:sym typeface="Symbol" pitchFamily="18" charset="2"/>
              </a:rPr>
              <a:t>JSP</a:t>
            </a:r>
          </a:p>
          <a:p>
            <a:endParaRPr lang="en-US" sz="2800" dirty="0" smtClean="0">
              <a:sym typeface="Symbol" pitchFamily="18" charset="2"/>
            </a:endParaRPr>
          </a:p>
          <a:p>
            <a:r>
              <a:rPr lang="ru-RU" sz="2800" dirty="0" smtClean="0">
                <a:sym typeface="Symbol" pitchFamily="18" charset="2"/>
              </a:rPr>
              <a:t>С помощью сервлетов можно сделать все, что можно сделать с помощью </a:t>
            </a:r>
            <a:r>
              <a:rPr lang="en-US" sz="2800" dirty="0" smtClean="0">
                <a:sym typeface="Symbol" pitchFamily="18" charset="2"/>
              </a:rPr>
              <a:t>JSP</a:t>
            </a:r>
            <a:r>
              <a:rPr lang="ru-RU" sz="2800" dirty="0" smtClean="0">
                <a:sym typeface="Symbol" pitchFamily="18" charset="2"/>
              </a:rPr>
              <a:t>.</a:t>
            </a:r>
          </a:p>
          <a:p>
            <a:endParaRPr lang="ru-RU" sz="2800" dirty="0" smtClean="0">
              <a:sym typeface="Symbol" pitchFamily="18" charset="2"/>
            </a:endParaRPr>
          </a:p>
          <a:p>
            <a:r>
              <a:rPr lang="ru-RU" sz="2800" dirty="0" smtClean="0">
                <a:sym typeface="Symbol" pitchFamily="18" charset="2"/>
              </a:rPr>
              <a:t>Основное предназначение </a:t>
            </a:r>
            <a:r>
              <a:rPr lang="en-US" sz="2800" dirty="0" smtClean="0">
                <a:sym typeface="Symbol" pitchFamily="18" charset="2"/>
              </a:rPr>
              <a:t>JSP</a:t>
            </a:r>
            <a:r>
              <a:rPr lang="ru-RU" sz="2800" dirty="0" smtClean="0">
                <a:sym typeface="Symbol" pitchFamily="18" charset="2"/>
              </a:rPr>
              <a:t>:</a:t>
            </a:r>
          </a:p>
          <a:p>
            <a:r>
              <a:rPr lang="ru-RU" sz="2800" dirty="0" smtClean="0">
                <a:sym typeface="Symbol" pitchFamily="18" charset="2"/>
              </a:rPr>
              <a:t>упрощение создания и поддержки </a:t>
            </a:r>
            <a:r>
              <a:rPr lang="en-US" sz="2800" dirty="0" smtClean="0">
                <a:sym typeface="Symbol" pitchFamily="18" charset="2"/>
              </a:rPr>
              <a:t>View </a:t>
            </a:r>
            <a:r>
              <a:rPr lang="ru-RU" sz="2800" dirty="0" smtClean="0">
                <a:sym typeface="Symbol" pitchFamily="18" charset="2"/>
              </a:rPr>
              <a:t>слоя (представления информации) в </a:t>
            </a:r>
            <a:r>
              <a:rPr lang="en-US" sz="2800" dirty="0" smtClean="0">
                <a:sym typeface="Symbol" pitchFamily="18" charset="2"/>
              </a:rPr>
              <a:t>web </a:t>
            </a:r>
            <a:r>
              <a:rPr lang="ru-RU" sz="2800" dirty="0" smtClean="0">
                <a:sym typeface="Symbol" pitchFamily="18" charset="2"/>
              </a:rPr>
              <a:t>приложениях.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 smtClean="0">
                <a:sym typeface="Symbol" pitchFamily="18" charset="2"/>
              </a:rPr>
              <a:t>Жизненный цикл </a:t>
            </a:r>
            <a:r>
              <a:rPr lang="en-US" sz="2800" b="1" dirty="0" smtClean="0">
                <a:sym typeface="Symbol" pitchFamily="18" charset="2"/>
              </a:rPr>
              <a:t>JSP</a:t>
            </a:r>
          </a:p>
          <a:p>
            <a:endParaRPr lang="ru-RU" sz="2800" dirty="0" smtClean="0">
              <a:sym typeface="Symbol" pitchFamily="18" charset="2"/>
            </a:endParaRPr>
          </a:p>
          <a:p>
            <a:r>
              <a:rPr lang="ru-RU" sz="2800" dirty="0" smtClean="0">
                <a:sym typeface="Symbol" pitchFamily="18" charset="2"/>
              </a:rPr>
              <a:t>После того, как </a:t>
            </a:r>
            <a:r>
              <a:rPr lang="en-US" sz="2800" dirty="0" smtClean="0">
                <a:sym typeface="Symbol" pitchFamily="18" charset="2"/>
              </a:rPr>
              <a:t>JSP</a:t>
            </a:r>
            <a:r>
              <a:rPr lang="ru-RU" sz="2800" dirty="0" smtClean="0">
                <a:sym typeface="Symbol" pitchFamily="18" charset="2"/>
              </a:rPr>
              <a:t> страница создана, при поступлении к ней первого запроса, сервер осуществляет следующие действия:</a:t>
            </a:r>
          </a:p>
          <a:p>
            <a:endParaRPr lang="ru-RU" sz="2800" dirty="0" smtClean="0">
              <a:sym typeface="Symbol" pitchFamily="18" charset="2"/>
            </a:endParaRPr>
          </a:p>
          <a:p>
            <a:pPr marL="514350" indent="-514350">
              <a:buAutoNum type="arabicParenR"/>
            </a:pPr>
            <a:r>
              <a:rPr lang="ru-RU" sz="2800" dirty="0" smtClean="0">
                <a:sym typeface="Symbol" pitchFamily="18" charset="2"/>
              </a:rPr>
              <a:t>транслирует </a:t>
            </a:r>
            <a:r>
              <a:rPr lang="en-US" sz="2800" dirty="0" smtClean="0">
                <a:sym typeface="Symbol" pitchFamily="18" charset="2"/>
              </a:rPr>
              <a:t>JSP </a:t>
            </a:r>
            <a:r>
              <a:rPr lang="ru-RU" sz="2800" dirty="0" smtClean="0">
                <a:sym typeface="Symbol" pitchFamily="18" charset="2"/>
              </a:rPr>
              <a:t>в сервлет;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ym typeface="Symbol" pitchFamily="18" charset="2"/>
              </a:rPr>
              <a:t>компилирует сервлет;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ym typeface="Symbol" pitchFamily="18" charset="2"/>
              </a:rPr>
              <a:t>создает экземпляр сервлета;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ym typeface="Symbol" pitchFamily="18" charset="2"/>
              </a:rPr>
              <a:t>инициализирует сервлет (метод </a:t>
            </a:r>
            <a:r>
              <a:rPr lang="en-US" sz="2800" dirty="0" smtClean="0">
                <a:solidFill>
                  <a:srgbClr val="FFC000"/>
                </a:solidFill>
                <a:sym typeface="Symbol" pitchFamily="18" charset="2"/>
              </a:rPr>
              <a:t>init</a:t>
            </a:r>
            <a:r>
              <a:rPr lang="en-US" sz="2800" dirty="0" smtClean="0">
                <a:sym typeface="Symbol" pitchFamily="18" charset="2"/>
              </a:rPr>
              <a:t>);</a:t>
            </a:r>
            <a:endParaRPr lang="ru-RU" sz="2800" dirty="0" smtClean="0">
              <a:sym typeface="Symbol" pitchFamily="18" charset="2"/>
            </a:endParaRPr>
          </a:p>
          <a:p>
            <a:pPr marL="514350" indent="-514350">
              <a:buAutoNum type="arabicParenR"/>
            </a:pPr>
            <a:r>
              <a:rPr lang="ru-RU" sz="2800" dirty="0" smtClean="0">
                <a:sym typeface="Symbol" pitchFamily="18" charset="2"/>
              </a:rPr>
              <a:t>делает вызов метода </a:t>
            </a:r>
            <a:r>
              <a:rPr lang="en-US" sz="2800" dirty="0" smtClean="0">
                <a:solidFill>
                  <a:srgbClr val="FFC000"/>
                </a:solidFill>
                <a:sym typeface="Symbol" pitchFamily="18" charset="2"/>
              </a:rPr>
              <a:t>service</a:t>
            </a:r>
            <a:r>
              <a:rPr lang="ru-RU" sz="2800" dirty="0" smtClean="0">
                <a:sym typeface="Symbol" pitchFamily="18" charset="2"/>
              </a:rPr>
              <a:t>.</a:t>
            </a: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2800" dirty="0"/>
          </a:p>
          <a:p>
            <a:pPr eaLnBrk="0" hangingPunct="0"/>
            <a:r>
              <a:rPr lang="ru-RU" sz="2800" dirty="0" smtClean="0"/>
              <a:t>При поступлении второго запроса к той же </a:t>
            </a:r>
            <a:r>
              <a:rPr lang="en-US" sz="2800" dirty="0" smtClean="0"/>
              <a:t>JSP </a:t>
            </a:r>
            <a:r>
              <a:rPr lang="ru-RU" sz="2800" dirty="0" smtClean="0"/>
              <a:t>сервер делает следующие действия:</a:t>
            </a:r>
          </a:p>
          <a:p>
            <a:endParaRPr lang="ru-RU" sz="2800" dirty="0" smtClean="0">
              <a:sym typeface="Symbol" pitchFamily="18" charset="2"/>
            </a:endParaRPr>
          </a:p>
          <a:p>
            <a:pPr marL="514350" indent="-514350">
              <a:buAutoNum type="arabicParenR"/>
            </a:pPr>
            <a:r>
              <a:rPr lang="ru-RU" sz="2800" strike="sngStrike" dirty="0" smtClean="0">
                <a:solidFill>
                  <a:srgbClr val="FF0000"/>
                </a:solidFill>
                <a:sym typeface="Symbol" pitchFamily="18" charset="2"/>
              </a:rPr>
              <a:t>транслирует </a:t>
            </a:r>
            <a:r>
              <a:rPr lang="en-US" sz="2800" strike="sngStrike" dirty="0" smtClean="0">
                <a:solidFill>
                  <a:srgbClr val="FF0000"/>
                </a:solidFill>
                <a:sym typeface="Symbol" pitchFamily="18" charset="2"/>
              </a:rPr>
              <a:t>JSP </a:t>
            </a:r>
            <a:r>
              <a:rPr lang="ru-RU" sz="2800" strike="sngStrike" dirty="0" smtClean="0">
                <a:solidFill>
                  <a:srgbClr val="FF0000"/>
                </a:solidFill>
                <a:sym typeface="Symbol" pitchFamily="18" charset="2"/>
              </a:rPr>
              <a:t>в сервлет;</a:t>
            </a:r>
          </a:p>
          <a:p>
            <a:pPr marL="514350" indent="-514350">
              <a:buAutoNum type="arabicParenR"/>
            </a:pPr>
            <a:r>
              <a:rPr lang="ru-RU" sz="2800" strike="sngStrike" dirty="0" smtClean="0">
                <a:solidFill>
                  <a:srgbClr val="FF0000"/>
                </a:solidFill>
                <a:sym typeface="Symbol" pitchFamily="18" charset="2"/>
              </a:rPr>
              <a:t>компилирует сервлет;</a:t>
            </a:r>
          </a:p>
          <a:p>
            <a:pPr marL="514350" indent="-514350">
              <a:buAutoNum type="arabicParenR"/>
            </a:pPr>
            <a:r>
              <a:rPr lang="ru-RU" sz="2800" strike="sngStrike" dirty="0" smtClean="0">
                <a:solidFill>
                  <a:srgbClr val="FF0000"/>
                </a:solidFill>
                <a:sym typeface="Symbol" pitchFamily="18" charset="2"/>
              </a:rPr>
              <a:t>создает экземпляр сервлета, и размещает его в памяти;</a:t>
            </a:r>
          </a:p>
          <a:p>
            <a:pPr marL="514350" indent="-514350">
              <a:buAutoNum type="arabicParenR"/>
            </a:pPr>
            <a:r>
              <a:rPr lang="ru-RU" sz="2800" strike="sngStrike" dirty="0" smtClean="0">
                <a:solidFill>
                  <a:srgbClr val="FF0000"/>
                </a:solidFill>
                <a:sym typeface="Symbol" pitchFamily="18" charset="2"/>
              </a:rPr>
              <a:t>инициализирует сервлет (метод </a:t>
            </a:r>
            <a:r>
              <a:rPr lang="en-US" sz="2800" strike="sngStrike" dirty="0" smtClean="0">
                <a:solidFill>
                  <a:srgbClr val="FF0000"/>
                </a:solidFill>
                <a:sym typeface="Symbol" pitchFamily="18" charset="2"/>
              </a:rPr>
              <a:t>init);</a:t>
            </a:r>
            <a:endParaRPr lang="ru-RU" sz="2800" strike="sngStrike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514350" indent="-514350">
              <a:buAutoNum type="arabicParenR"/>
            </a:pPr>
            <a:r>
              <a:rPr lang="ru-RU" sz="2800" dirty="0" smtClean="0">
                <a:sym typeface="Symbol" pitchFamily="18" charset="2"/>
              </a:rPr>
              <a:t>делает вызов метода </a:t>
            </a:r>
            <a:r>
              <a:rPr lang="en-US" sz="2800" dirty="0" smtClean="0">
                <a:solidFill>
                  <a:srgbClr val="FFC000"/>
                </a:solidFill>
                <a:sym typeface="Symbol" pitchFamily="18" charset="2"/>
              </a:rPr>
              <a:t>service</a:t>
            </a:r>
            <a:r>
              <a:rPr lang="ru-RU" sz="2800" dirty="0" smtClean="0">
                <a:sym typeface="Symbol" pitchFamily="18" charset="2"/>
              </a:rPr>
              <a:t>.</a:t>
            </a:r>
            <a:endParaRPr lang="en-US" sz="2800" dirty="0" smtClean="0">
              <a:sym typeface="Symbol" pitchFamily="18" charset="2"/>
            </a:endParaRPr>
          </a:p>
          <a:p>
            <a:pPr eaLnBrk="0" hangingPunct="0"/>
            <a:endParaRPr lang="ru-RU" sz="2800" dirty="0">
              <a:sym typeface="Symbol" pitchFamily="18" charset="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2800" dirty="0"/>
          </a:p>
          <a:p>
            <a:pPr eaLnBrk="0" hangingPunct="0"/>
            <a:r>
              <a:rPr lang="ru-RU" sz="2800" dirty="0" smtClean="0"/>
              <a:t>Если сервер будет перегружен, то при поступлении запроса к той же </a:t>
            </a:r>
            <a:r>
              <a:rPr lang="en-US" sz="2800" dirty="0" smtClean="0"/>
              <a:t>JSP</a:t>
            </a:r>
            <a:r>
              <a:rPr lang="ru-RU" sz="2800" dirty="0" smtClean="0"/>
              <a:t>, он осуществит следующие действия:</a:t>
            </a:r>
          </a:p>
          <a:p>
            <a:pPr eaLnBrk="0" hangingPunct="0"/>
            <a:endParaRPr lang="ru-RU" sz="2800" dirty="0" smtClean="0">
              <a:sym typeface="Symbol" pitchFamily="18" charset="2"/>
            </a:endParaRPr>
          </a:p>
          <a:p>
            <a:pPr marL="514350" indent="-514350">
              <a:buAutoNum type="arabicParenR"/>
            </a:pPr>
            <a:r>
              <a:rPr lang="ru-RU" sz="2800" strike="sngStrike" dirty="0" smtClean="0">
                <a:solidFill>
                  <a:srgbClr val="FF0000"/>
                </a:solidFill>
                <a:sym typeface="Symbol" pitchFamily="18" charset="2"/>
              </a:rPr>
              <a:t>транслирует </a:t>
            </a:r>
            <a:r>
              <a:rPr lang="en-US" sz="2800" strike="sngStrike" dirty="0" smtClean="0">
                <a:solidFill>
                  <a:srgbClr val="FF0000"/>
                </a:solidFill>
                <a:sym typeface="Symbol" pitchFamily="18" charset="2"/>
              </a:rPr>
              <a:t>JSP </a:t>
            </a:r>
            <a:r>
              <a:rPr lang="ru-RU" sz="2800" strike="sngStrike" dirty="0" smtClean="0">
                <a:solidFill>
                  <a:srgbClr val="FF0000"/>
                </a:solidFill>
                <a:sym typeface="Symbol" pitchFamily="18" charset="2"/>
              </a:rPr>
              <a:t>в сервлет;</a:t>
            </a:r>
          </a:p>
          <a:p>
            <a:pPr marL="514350" indent="-514350">
              <a:buAutoNum type="arabicParenR"/>
            </a:pPr>
            <a:r>
              <a:rPr lang="ru-RU" sz="2800" strike="sngStrike" dirty="0" smtClean="0">
                <a:solidFill>
                  <a:srgbClr val="FF0000"/>
                </a:solidFill>
                <a:sym typeface="Symbol" pitchFamily="18" charset="2"/>
              </a:rPr>
              <a:t>компилирует сервлет;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ym typeface="Symbol" pitchFamily="18" charset="2"/>
              </a:rPr>
              <a:t>создает экземпляр сервлета;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ym typeface="Symbol" pitchFamily="18" charset="2"/>
              </a:rPr>
              <a:t>инициализирует сервлет (метод </a:t>
            </a:r>
            <a:r>
              <a:rPr lang="en-US" sz="2800" dirty="0" smtClean="0">
                <a:solidFill>
                  <a:srgbClr val="FFC000"/>
                </a:solidFill>
                <a:sym typeface="Symbol" pitchFamily="18" charset="2"/>
              </a:rPr>
              <a:t>init</a:t>
            </a:r>
            <a:r>
              <a:rPr lang="en-US" sz="2800" dirty="0" smtClean="0">
                <a:sym typeface="Symbol" pitchFamily="18" charset="2"/>
              </a:rPr>
              <a:t>);</a:t>
            </a:r>
            <a:endParaRPr lang="ru-RU" sz="2800" dirty="0" smtClean="0">
              <a:sym typeface="Symbol" pitchFamily="18" charset="2"/>
            </a:endParaRPr>
          </a:p>
          <a:p>
            <a:pPr marL="514350" indent="-514350">
              <a:buFontTx/>
              <a:buAutoNum type="arabicParenR"/>
            </a:pPr>
            <a:r>
              <a:rPr lang="ru-RU" sz="2800" dirty="0" smtClean="0">
                <a:sym typeface="Symbol" pitchFamily="18" charset="2"/>
              </a:rPr>
              <a:t>делает вызов метода </a:t>
            </a:r>
            <a:r>
              <a:rPr lang="en-US" sz="2800" dirty="0" smtClean="0">
                <a:solidFill>
                  <a:srgbClr val="FFC000"/>
                </a:solidFill>
                <a:sym typeface="Symbol" pitchFamily="18" charset="2"/>
              </a:rPr>
              <a:t>service</a:t>
            </a:r>
            <a:r>
              <a:rPr lang="ru-RU" sz="2800" dirty="0" smtClean="0">
                <a:sym typeface="Symbol" pitchFamily="18" charset="2"/>
              </a:rPr>
              <a:t>.</a:t>
            </a:r>
            <a:endParaRPr lang="ru-RU" sz="2800" dirty="0">
              <a:sym typeface="Symbol" pitchFamily="18" charset="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2800" dirty="0"/>
          </a:p>
          <a:p>
            <a:pPr eaLnBrk="0" hangingPunct="0"/>
            <a:r>
              <a:rPr lang="ru-RU" sz="2800" dirty="0" smtClean="0"/>
              <a:t>Если исходная страница </a:t>
            </a:r>
            <a:r>
              <a:rPr lang="en-US" sz="2800" dirty="0" smtClean="0"/>
              <a:t>JSP </a:t>
            </a:r>
            <a:r>
              <a:rPr lang="ru-RU" sz="2800" dirty="0" smtClean="0"/>
              <a:t>была изменена, то при поступлении к ней запроса, сервер сделает следующее:</a:t>
            </a:r>
          </a:p>
          <a:p>
            <a:pPr eaLnBrk="0" hangingPunct="0"/>
            <a:endParaRPr lang="ru-RU" sz="2800" dirty="0" smtClean="0">
              <a:sym typeface="Symbol" pitchFamily="18" charset="2"/>
            </a:endParaRPr>
          </a:p>
          <a:p>
            <a:pPr marL="514350" indent="-514350">
              <a:buAutoNum type="arabicParenR"/>
            </a:pPr>
            <a:r>
              <a:rPr lang="ru-RU" sz="2800" dirty="0" smtClean="0">
                <a:sym typeface="Symbol" pitchFamily="18" charset="2"/>
              </a:rPr>
              <a:t>транслирует </a:t>
            </a:r>
            <a:r>
              <a:rPr lang="en-US" sz="2800" dirty="0" smtClean="0">
                <a:sym typeface="Symbol" pitchFamily="18" charset="2"/>
              </a:rPr>
              <a:t>JSP </a:t>
            </a:r>
            <a:r>
              <a:rPr lang="ru-RU" sz="2800" dirty="0" smtClean="0">
                <a:sym typeface="Symbol" pitchFamily="18" charset="2"/>
              </a:rPr>
              <a:t>в сервлет;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ym typeface="Symbol" pitchFamily="18" charset="2"/>
              </a:rPr>
              <a:t>компилирует сервлет;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ym typeface="Symbol" pitchFamily="18" charset="2"/>
              </a:rPr>
              <a:t>создает экземпляр сервлета;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ym typeface="Symbol" pitchFamily="18" charset="2"/>
              </a:rPr>
              <a:t>инициализирует сервлет (метод </a:t>
            </a:r>
            <a:r>
              <a:rPr lang="en-US" sz="2800" dirty="0" smtClean="0">
                <a:solidFill>
                  <a:srgbClr val="FFC000"/>
                </a:solidFill>
                <a:sym typeface="Symbol" pitchFamily="18" charset="2"/>
              </a:rPr>
              <a:t>init</a:t>
            </a:r>
            <a:r>
              <a:rPr lang="en-US" sz="2800" dirty="0" smtClean="0">
                <a:sym typeface="Symbol" pitchFamily="18" charset="2"/>
              </a:rPr>
              <a:t>);</a:t>
            </a:r>
            <a:endParaRPr lang="ru-RU" sz="2800" dirty="0" smtClean="0">
              <a:sym typeface="Symbol" pitchFamily="18" charset="2"/>
            </a:endParaRPr>
          </a:p>
          <a:p>
            <a:pPr marL="514350" indent="-514350">
              <a:buFontTx/>
              <a:buAutoNum type="arabicParenR"/>
            </a:pPr>
            <a:r>
              <a:rPr lang="ru-RU" sz="2800" dirty="0" smtClean="0">
                <a:sym typeface="Symbol" pitchFamily="18" charset="2"/>
              </a:rPr>
              <a:t>делает вызов метода </a:t>
            </a:r>
            <a:r>
              <a:rPr lang="en-US" sz="2800" dirty="0" smtClean="0">
                <a:solidFill>
                  <a:srgbClr val="FFC000"/>
                </a:solidFill>
                <a:sym typeface="Symbol" pitchFamily="18" charset="2"/>
              </a:rPr>
              <a:t>service</a:t>
            </a:r>
            <a:r>
              <a:rPr lang="ru-RU" sz="2800" dirty="0" smtClean="0">
                <a:sym typeface="Symbol" pitchFamily="18" charset="2"/>
              </a:rPr>
              <a:t>.</a:t>
            </a:r>
            <a:endParaRPr lang="en-US" sz="2800" dirty="0" smtClean="0">
              <a:sym typeface="Symbol" pitchFamily="18" charset="2"/>
            </a:endParaRPr>
          </a:p>
          <a:p>
            <a:pPr eaLnBrk="0" hangingPunct="0"/>
            <a:endParaRPr lang="ru-RU" sz="2800" dirty="0" smtClean="0">
              <a:sym typeface="Symbol" pitchFamily="18" charset="2"/>
            </a:endParaRPr>
          </a:p>
          <a:p>
            <a:pPr eaLnBrk="0" hangingPunct="0"/>
            <a:r>
              <a:rPr lang="ru-RU" sz="2800" dirty="0" smtClean="0">
                <a:sym typeface="Symbol" pitchFamily="18" charset="2"/>
              </a:rPr>
              <a:t>Т.е. трансляция </a:t>
            </a:r>
            <a:r>
              <a:rPr lang="en-US" sz="2800" dirty="0" smtClean="0">
                <a:sym typeface="Symbol" pitchFamily="18" charset="2"/>
              </a:rPr>
              <a:t>JSP </a:t>
            </a:r>
            <a:r>
              <a:rPr lang="ru-RU" sz="2800" dirty="0" smtClean="0">
                <a:sym typeface="Symbol" pitchFamily="18" charset="2"/>
              </a:rPr>
              <a:t>будет осуществлена после изменения </a:t>
            </a:r>
            <a:r>
              <a:rPr lang="en-US" sz="2800" dirty="0" smtClean="0">
                <a:sym typeface="Symbol" pitchFamily="18" charset="2"/>
              </a:rPr>
              <a:t>JSP </a:t>
            </a:r>
            <a:r>
              <a:rPr lang="ru-RU" sz="2800" dirty="0" smtClean="0">
                <a:sym typeface="Symbol" pitchFamily="18" charset="2"/>
              </a:rPr>
              <a:t>страницы (</a:t>
            </a:r>
            <a:r>
              <a:rPr lang="ru-RU" sz="2800" dirty="0" smtClean="0">
                <a:solidFill>
                  <a:srgbClr val="92D050"/>
                </a:solidFill>
                <a:sym typeface="Symbol" pitchFamily="18" charset="2"/>
              </a:rPr>
              <a:t>как правило, при первом запросе к ней</a:t>
            </a:r>
            <a:r>
              <a:rPr lang="ru-RU" sz="2800" dirty="0" smtClean="0">
                <a:sym typeface="Symbol" pitchFamily="18" charset="2"/>
              </a:rPr>
              <a:t>).</a:t>
            </a:r>
            <a:endParaRPr lang="ru-RU" sz="2800" dirty="0">
              <a:sym typeface="Symbol" pitchFamily="18" charset="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-315913"/>
            <a:ext cx="9144000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b="1" dirty="0"/>
          </a:p>
          <a:p>
            <a:pPr algn="ctr" eaLnBrk="0" hangingPunct="0"/>
            <a:r>
              <a:rPr lang="ru-RU" sz="2800" b="1" dirty="0" smtClean="0">
                <a:sym typeface="Symbol" pitchFamily="18" charset="2"/>
              </a:rPr>
              <a:t>Элементы синтаксиса </a:t>
            </a:r>
            <a:r>
              <a:rPr lang="en-US" sz="2800" b="1" dirty="0" smtClean="0">
                <a:sym typeface="Symbol" pitchFamily="18" charset="2"/>
              </a:rPr>
              <a:t>JSP</a:t>
            </a:r>
          </a:p>
          <a:p>
            <a:pPr eaLnBrk="0" hangingPunct="0"/>
            <a:endParaRPr lang="en-US" sz="2400" dirty="0" smtClean="0">
              <a:sym typeface="Symbol" pitchFamily="18" charset="2"/>
            </a:endParaRPr>
          </a:p>
          <a:p>
            <a:pPr eaLnBrk="0" hangingPunct="0"/>
            <a:r>
              <a:rPr lang="en-US" sz="2800" dirty="0" smtClean="0">
                <a:sym typeface="Symbol" pitchFamily="18" charset="2"/>
              </a:rPr>
              <a:t>1) HTML </a:t>
            </a:r>
            <a:r>
              <a:rPr lang="ru-RU" sz="2800" dirty="0" smtClean="0">
                <a:sym typeface="Symbol" pitchFamily="18" charset="2"/>
              </a:rPr>
              <a:t> код. Конструкции вида 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&lt;h1&gt;test&lt;/h1&gt; </a:t>
            </a:r>
            <a:r>
              <a:rPr lang="ru-RU" sz="2800" dirty="0" smtClean="0">
                <a:sym typeface="Symbol" pitchFamily="18" charset="2"/>
              </a:rPr>
              <a:t>будут вставлены в результирующий сервлет в виде:</a:t>
            </a:r>
          </a:p>
          <a:p>
            <a:pPr eaLnBrk="0" hangingPunct="0"/>
            <a:r>
              <a:rPr lang="en-US" sz="2800" dirty="0" smtClean="0">
                <a:sym typeface="Symbol" pitchFamily="18" charset="2"/>
              </a:rPr>
              <a:t>	</a:t>
            </a:r>
            <a:r>
              <a:rPr lang="en-US" sz="2800" dirty="0" err="1" smtClean="0">
                <a:sym typeface="Symbol" pitchFamily="18" charset="2"/>
              </a:rPr>
              <a:t>out.print</a:t>
            </a:r>
            <a:r>
              <a:rPr lang="en-US" sz="2800" dirty="0" smtClean="0">
                <a:sym typeface="Symbol" pitchFamily="18" charset="2"/>
              </a:rPr>
              <a:t>("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&lt;h1&gt;test&lt;/h1&gt;</a:t>
            </a:r>
            <a:r>
              <a:rPr lang="en-US" sz="2800" dirty="0" smtClean="0">
                <a:sym typeface="Symbol" pitchFamily="18" charset="2"/>
              </a:rPr>
              <a:t>");</a:t>
            </a:r>
          </a:p>
          <a:p>
            <a:pPr eaLnBrk="0" hangingPunct="0"/>
            <a:endParaRPr lang="en-US" sz="2800" dirty="0" smtClean="0">
              <a:sym typeface="Symbol" pitchFamily="18" charset="2"/>
            </a:endParaRPr>
          </a:p>
          <a:p>
            <a:pPr eaLnBrk="0" hangingPunct="0"/>
            <a:r>
              <a:rPr lang="en-US" sz="2800" dirty="0" smtClean="0">
                <a:sym typeface="Symbol" pitchFamily="18" charset="2"/>
              </a:rPr>
              <a:t>2) HTML </a:t>
            </a:r>
            <a:r>
              <a:rPr lang="ru-RU" sz="2800" dirty="0" smtClean="0">
                <a:sym typeface="Symbol" pitchFamily="18" charset="2"/>
              </a:rPr>
              <a:t>комментарии</a:t>
            </a:r>
            <a:r>
              <a:rPr lang="en-US" sz="2800" dirty="0" smtClean="0">
                <a:sym typeface="Symbol" pitchFamily="18" charset="2"/>
              </a:rPr>
              <a:t>.</a:t>
            </a:r>
            <a:endParaRPr lang="ru-RU" sz="2800" dirty="0" smtClean="0">
              <a:sym typeface="Symbol" pitchFamily="18" charset="2"/>
            </a:endParaRPr>
          </a:p>
          <a:p>
            <a:pPr eaLnBrk="0" hangingPunct="0"/>
            <a:r>
              <a:rPr lang="ru-RU" sz="2800" dirty="0" smtClean="0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&lt;!-- </a:t>
            </a:r>
            <a:r>
              <a:rPr lang="ru-RU" sz="2800" dirty="0" smtClean="0">
                <a:solidFill>
                  <a:srgbClr val="FF0000"/>
                </a:solidFill>
                <a:sym typeface="Symbol" pitchFamily="18" charset="2"/>
              </a:rPr>
              <a:t>это 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HTML </a:t>
            </a:r>
            <a:r>
              <a:rPr lang="ru-RU" sz="2800" dirty="0" smtClean="0">
                <a:solidFill>
                  <a:srgbClr val="FF0000"/>
                </a:solidFill>
                <a:sym typeface="Symbol" pitchFamily="18" charset="2"/>
              </a:rPr>
              <a:t>комментарий 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--&gt;</a:t>
            </a:r>
            <a:endParaRPr lang="ru-RU" sz="2800" dirty="0" smtClean="0">
              <a:solidFill>
                <a:srgbClr val="FF0000"/>
              </a:solidFill>
              <a:sym typeface="Symbol" pitchFamily="18" charset="2"/>
            </a:endParaRPr>
          </a:p>
          <a:p>
            <a:pPr eaLnBrk="0" hangingPunct="0"/>
            <a:r>
              <a:rPr lang="ru-RU" sz="2800" dirty="0" smtClean="0">
                <a:sym typeface="Symbol" pitchFamily="18" charset="2"/>
              </a:rPr>
              <a:t>будет передан клиенту в результирующей </a:t>
            </a:r>
            <a:r>
              <a:rPr lang="en-US" sz="2800" dirty="0" smtClean="0">
                <a:sym typeface="Symbol" pitchFamily="18" charset="2"/>
              </a:rPr>
              <a:t>HTML </a:t>
            </a:r>
            <a:r>
              <a:rPr lang="ru-RU" sz="2800" dirty="0" smtClean="0">
                <a:sym typeface="Symbol" pitchFamily="18" charset="2"/>
              </a:rPr>
              <a:t>странице.</a:t>
            </a:r>
          </a:p>
          <a:p>
            <a:pPr eaLnBrk="0" hangingPunct="0"/>
            <a:endParaRPr lang="ru-RU" sz="2800" dirty="0" smtClean="0">
              <a:sym typeface="Symbol" pitchFamily="18" charset="2"/>
            </a:endParaRPr>
          </a:p>
          <a:p>
            <a:pPr eaLnBrk="0" hangingPunct="0"/>
            <a:r>
              <a:rPr lang="ru-RU" sz="2800" dirty="0" smtClean="0">
                <a:sym typeface="Symbol" pitchFamily="18" charset="2"/>
              </a:rPr>
              <a:t>3) </a:t>
            </a:r>
            <a:r>
              <a:rPr lang="en-US" sz="2800" dirty="0" smtClean="0">
                <a:sym typeface="Symbol" pitchFamily="18" charset="2"/>
              </a:rPr>
              <a:t>JSP </a:t>
            </a:r>
            <a:r>
              <a:rPr lang="ru-RU" sz="2800" dirty="0" smtClean="0">
                <a:sym typeface="Symbol" pitchFamily="18" charset="2"/>
              </a:rPr>
              <a:t>комментарии.</a:t>
            </a:r>
            <a:endParaRPr lang="en-US" sz="2800" dirty="0" smtClean="0">
              <a:sym typeface="Symbol" pitchFamily="18" charset="2"/>
            </a:endParaRPr>
          </a:p>
          <a:p>
            <a:pPr eaLnBrk="0" hangingPunct="0"/>
            <a:r>
              <a:rPr lang="en-US" sz="2800" dirty="0" smtClean="0">
                <a:sym typeface="Symbol" pitchFamily="18" charset="2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&lt;%-- </a:t>
            </a:r>
            <a:r>
              <a:rPr lang="ru-RU" sz="2800" dirty="0" smtClean="0">
                <a:solidFill>
                  <a:srgbClr val="FF0000"/>
                </a:solidFill>
                <a:sym typeface="Symbol" pitchFamily="18" charset="2"/>
              </a:rPr>
              <a:t>это 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JSP </a:t>
            </a:r>
            <a:r>
              <a:rPr lang="ru-RU" sz="2800" dirty="0" smtClean="0">
                <a:solidFill>
                  <a:srgbClr val="FF0000"/>
                </a:solidFill>
                <a:sym typeface="Symbol" pitchFamily="18" charset="2"/>
              </a:rPr>
              <a:t>комментарий 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--%&gt;</a:t>
            </a:r>
          </a:p>
          <a:p>
            <a:pPr eaLnBrk="0" hangingPunct="0"/>
            <a:r>
              <a:rPr lang="ru-RU" sz="2800" dirty="0" smtClean="0">
                <a:sym typeface="Symbol" pitchFamily="18" charset="2"/>
              </a:rPr>
              <a:t>клиенту передан не будет (остается на сервере, служит для комментирования </a:t>
            </a:r>
            <a:r>
              <a:rPr lang="en-US" sz="2800" dirty="0" smtClean="0">
                <a:sym typeface="Symbol" pitchFamily="18" charset="2"/>
              </a:rPr>
              <a:t>JSP </a:t>
            </a:r>
            <a:r>
              <a:rPr lang="ru-RU" sz="2800" dirty="0" smtClean="0">
                <a:sym typeface="Symbol" pitchFamily="18" charset="2"/>
              </a:rPr>
              <a:t>кода).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-315913"/>
            <a:ext cx="91440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2400" dirty="0" smtClean="0">
              <a:sym typeface="Symbol" pitchFamily="18" charset="2"/>
            </a:endParaRPr>
          </a:p>
          <a:p>
            <a:pPr eaLnBrk="0" hangingPunct="0"/>
            <a:r>
              <a:rPr lang="ru-RU" sz="2800" dirty="0" smtClean="0">
                <a:sym typeface="Symbol" pitchFamily="18" charset="2"/>
              </a:rPr>
              <a:t>4) Экранирование конструкций </a:t>
            </a:r>
            <a:r>
              <a:rPr lang="en-US" sz="2800" dirty="0" smtClean="0">
                <a:sym typeface="Symbol" pitchFamily="18" charset="2"/>
              </a:rPr>
              <a:t>&lt;%</a:t>
            </a:r>
            <a:r>
              <a:rPr lang="ru-RU" sz="2800" dirty="0" smtClean="0">
                <a:sym typeface="Symbol" pitchFamily="18" charset="2"/>
              </a:rPr>
              <a:t>, </a:t>
            </a:r>
            <a:r>
              <a:rPr lang="en-US" sz="2800" dirty="0" smtClean="0">
                <a:sym typeface="Symbol" pitchFamily="18" charset="2"/>
              </a:rPr>
              <a:t>%&gt;</a:t>
            </a:r>
            <a:r>
              <a:rPr lang="ru-RU" sz="2800" dirty="0" smtClean="0">
                <a:sym typeface="Symbol" pitchFamily="18" charset="2"/>
              </a:rPr>
              <a:t>:</a:t>
            </a:r>
            <a:endParaRPr lang="en-US" sz="2800" dirty="0" smtClean="0">
              <a:sym typeface="Symbol" pitchFamily="18" charset="2"/>
            </a:endParaRPr>
          </a:p>
          <a:p>
            <a:pPr eaLnBrk="0" hangingPunct="0"/>
            <a:r>
              <a:rPr lang="en-US" sz="2800" dirty="0" smtClean="0">
                <a:sym typeface="Symbol" pitchFamily="18" charset="2"/>
              </a:rPr>
              <a:t>	&lt;%	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==&gt;</a:t>
            </a:r>
            <a:r>
              <a:rPr lang="en-US" sz="2800" dirty="0" smtClean="0">
                <a:sym typeface="Symbol" pitchFamily="18" charset="2"/>
              </a:rPr>
              <a:t>	&lt;\%</a:t>
            </a:r>
          </a:p>
          <a:p>
            <a:pPr eaLnBrk="0" hangingPunct="0"/>
            <a:r>
              <a:rPr lang="en-US" sz="2800" dirty="0" smtClean="0">
                <a:sym typeface="Symbol" pitchFamily="18" charset="2"/>
              </a:rPr>
              <a:t>	%&gt;	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==&gt;</a:t>
            </a:r>
            <a:r>
              <a:rPr lang="en-US" sz="2800" dirty="0" smtClean="0">
                <a:sym typeface="Symbol" pitchFamily="18" charset="2"/>
              </a:rPr>
              <a:t>	%\&gt;</a:t>
            </a:r>
          </a:p>
          <a:p>
            <a:pPr eaLnBrk="0" hangingPunct="0"/>
            <a:endParaRPr lang="en-US" sz="2800" dirty="0" smtClean="0">
              <a:sym typeface="Symbol" pitchFamily="18" charset="2"/>
            </a:endParaRPr>
          </a:p>
          <a:p>
            <a:pPr eaLnBrk="0" hangingPunct="0"/>
            <a:r>
              <a:rPr lang="en-US" sz="2800" dirty="0" smtClean="0">
                <a:sym typeface="Symbol" pitchFamily="18" charset="2"/>
              </a:rPr>
              <a:t>5) </a:t>
            </a:r>
            <a:r>
              <a:rPr lang="ru-RU" sz="2800" dirty="0" err="1" smtClean="0">
                <a:sym typeface="Symbol" pitchFamily="18" charset="2"/>
              </a:rPr>
              <a:t>Скриптовые</a:t>
            </a:r>
            <a:r>
              <a:rPr lang="ru-RU" sz="2800" dirty="0" smtClean="0">
                <a:sym typeface="Symbol" pitchFamily="18" charset="2"/>
              </a:rPr>
              <a:t> элементы </a:t>
            </a:r>
            <a:r>
              <a:rPr lang="en-US" sz="2800" dirty="0" smtClean="0">
                <a:sym typeface="Symbol" pitchFamily="18" charset="2"/>
              </a:rPr>
              <a:t>JSP</a:t>
            </a:r>
            <a:r>
              <a:rPr lang="ru-RU" sz="2800" dirty="0" smtClean="0">
                <a:sym typeface="Symbol" pitchFamily="18" charset="2"/>
              </a:rPr>
              <a:t>.</a:t>
            </a:r>
            <a:endParaRPr lang="en-US" sz="2800" dirty="0" smtClean="0">
              <a:sym typeface="Symbol" pitchFamily="18" charset="2"/>
            </a:endParaRPr>
          </a:p>
          <a:p>
            <a:pPr eaLnBrk="0" hangingPunct="0"/>
            <a:endParaRPr lang="en-US" sz="2800" dirty="0" smtClean="0">
              <a:sym typeface="Symbol" pitchFamily="18" charset="2"/>
            </a:endParaRPr>
          </a:p>
          <a:p>
            <a:pPr eaLnBrk="0" hangingPunct="0"/>
            <a:r>
              <a:rPr lang="ru-RU" sz="2800" dirty="0" smtClean="0">
                <a:sym typeface="Symbol" pitchFamily="18" charset="2"/>
              </a:rPr>
              <a:t>6) Директивы</a:t>
            </a:r>
            <a:r>
              <a:rPr lang="en-US" sz="2800" dirty="0" smtClean="0">
                <a:sym typeface="Symbol" pitchFamily="18" charset="2"/>
              </a:rPr>
              <a:t> JSP.</a:t>
            </a:r>
          </a:p>
          <a:p>
            <a:pPr eaLnBrk="0" hangingPunct="0"/>
            <a:endParaRPr lang="en-US" sz="2800" dirty="0" smtClean="0">
              <a:sym typeface="Symbol" pitchFamily="18" charset="2"/>
            </a:endParaRPr>
          </a:p>
          <a:p>
            <a:pPr eaLnBrk="0" hangingPunct="0"/>
            <a:r>
              <a:rPr lang="en-US" sz="2800" dirty="0" smtClean="0">
                <a:sym typeface="Symbol" pitchFamily="18" charset="2"/>
              </a:rPr>
              <a:t>7) </a:t>
            </a:r>
            <a:r>
              <a:rPr lang="ru-RU" sz="2800" dirty="0" smtClean="0">
                <a:sym typeface="Symbol" pitchFamily="18" charset="2"/>
              </a:rPr>
              <a:t>Действия </a:t>
            </a:r>
            <a:r>
              <a:rPr lang="en-US" sz="2800" dirty="0" smtClean="0">
                <a:sym typeface="Symbol" pitchFamily="18" charset="2"/>
              </a:rPr>
              <a:t>JSP.</a:t>
            </a:r>
          </a:p>
          <a:p>
            <a:pPr eaLnBrk="0" hangingPunct="0"/>
            <a:endParaRPr lang="en-US" sz="2800" dirty="0" smtClean="0">
              <a:sym typeface="Symbol" pitchFamily="18" charset="2"/>
            </a:endParaRPr>
          </a:p>
          <a:p>
            <a:pPr eaLnBrk="0" hangingPunct="0"/>
            <a:r>
              <a:rPr lang="en-US" sz="2800" dirty="0" smtClean="0">
                <a:sym typeface="Symbol" pitchFamily="18" charset="2"/>
              </a:rPr>
              <a:t>8) </a:t>
            </a:r>
            <a:r>
              <a:rPr lang="ru-RU" sz="2800" dirty="0" smtClean="0">
                <a:sym typeface="Symbol" pitchFamily="18" charset="2"/>
              </a:rPr>
              <a:t>Пользовательские теги.</a:t>
            </a: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22F5F-AEB9-4443-A2CB-A01A88EE6DB6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3613</TotalTime>
  <Words>935</Words>
  <Application>Microsoft Office PowerPoint</Application>
  <PresentationFormat>On-screen Show (4:3)</PresentationFormat>
  <Paragraphs>291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Техническая</vt:lpstr>
      <vt:lpstr>JSP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DG Win&amp;Soft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</dc:title>
  <dc:creator>Dmitry Kolesnikov</dc:creator>
  <cp:lastModifiedBy>Пользователь Windows</cp:lastModifiedBy>
  <cp:revision>323</cp:revision>
  <dcterms:created xsi:type="dcterms:W3CDTF">2012-05-23T00:00:25Z</dcterms:created>
  <dcterms:modified xsi:type="dcterms:W3CDTF">2013-01-29T17:30:26Z</dcterms:modified>
</cp:coreProperties>
</file>