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7"/>
  </p:notesMasterIdLst>
  <p:sldIdLst>
    <p:sldId id="256" r:id="rId2"/>
    <p:sldId id="270" r:id="rId3"/>
    <p:sldId id="271" r:id="rId4"/>
    <p:sldId id="304" r:id="rId5"/>
    <p:sldId id="305" r:id="rId6"/>
    <p:sldId id="306" r:id="rId7"/>
    <p:sldId id="307" r:id="rId8"/>
    <p:sldId id="308" r:id="rId9"/>
    <p:sldId id="309" r:id="rId10"/>
    <p:sldId id="313" r:id="rId11"/>
    <p:sldId id="314" r:id="rId12"/>
    <p:sldId id="315" r:id="rId13"/>
    <p:sldId id="310" r:id="rId14"/>
    <p:sldId id="311" r:id="rId15"/>
    <p:sldId id="31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B77B-4FD7-46B3-9DFF-9D257DC056F3}" type="datetimeFigureOut">
              <a:rPr lang="ru-RU" smtClean="0"/>
              <a:pPr/>
              <a:t>25.01.2013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2620-E707-4A5A-9913-8FA3E01FD1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FDC-E38F-47F8-88A7-91E2996E102E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B8BE-9405-4706-BEE1-6563EF3D38E1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C53-F85C-4AB7-AA51-0BDA69E24C8C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FEAD-79A1-419E-B097-B59C2368B85C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1F1A-2C07-45E2-85E6-16BDA0B8B5F1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E03-44A8-46C0-BF83-2E12CB96B795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9C1-8D56-47A7-A93D-6E89644ABE66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56D9-F3EC-43FD-A221-164B304DD4E1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CF2B-0657-4816-90EB-4504E3843D5B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B1AC-35CE-4F9D-B656-E32C1A8FBEC7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A2872FB-8D4C-4A3C-9DAB-08B2CAFF9B40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5E664A-F3AE-4410-941F-6F4979FE249B}" type="datetime1">
              <a:rPr lang="ru-RU" smtClean="0"/>
              <a:pPr/>
              <a:t>25.01.2013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request dispatcher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listeners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filters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Метод </a:t>
            </a:r>
            <a:r>
              <a:rPr lang="en-US" dirty="0" smtClean="0">
                <a:latin typeface="+mn-lt"/>
                <a:cs typeface="Calibri" pitchFamily="34" charset="0"/>
              </a:rPr>
              <a:t>forward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cs typeface="Calibri" pitchFamily="34" charset="0"/>
              </a:rPr>
              <a:t>RequestDispatcher#</a:t>
            </a:r>
            <a:r>
              <a:rPr lang="en-US" dirty="0" err="1" smtClean="0">
                <a:solidFill>
                  <a:srgbClr val="FF0000"/>
                </a:solidFill>
                <a:cs typeface="Calibri" pitchFamily="34" charset="0"/>
              </a:rPr>
              <a:t>forward</a:t>
            </a:r>
            <a:endParaRPr lang="ru-RU" dirty="0" smtClean="0">
              <a:solidFill>
                <a:srgbClr val="FF0000"/>
              </a:solidFill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b="1" dirty="0" smtClean="0"/>
              <a:t>public void </a:t>
            </a:r>
            <a:r>
              <a:rPr lang="en-US" sz="2400" b="1" dirty="0">
                <a:solidFill>
                  <a:srgbClr val="FF0000"/>
                </a:solidFill>
              </a:rPr>
              <a:t>forward</a:t>
            </a:r>
            <a:r>
              <a:rPr lang="en-US" sz="2400" b="1" dirty="0"/>
              <a:t>(</a:t>
            </a:r>
            <a:r>
              <a:rPr lang="en-US" sz="2400" b="1" dirty="0" err="1"/>
              <a:t>ServletRequest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92D050"/>
                </a:solidFill>
              </a:rPr>
              <a:t>request</a:t>
            </a:r>
            <a:r>
              <a:rPr lang="en-US" sz="2400" b="1" dirty="0" smtClean="0"/>
              <a:t>,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ServletResponse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92D050"/>
                </a:solidFill>
              </a:rPr>
              <a:t>response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throws </a:t>
            </a:r>
            <a:r>
              <a:rPr lang="en-US" sz="2400" b="1" dirty="0" err="1">
                <a:solidFill>
                  <a:srgbClr val="FFC000"/>
                </a:solidFill>
              </a:rPr>
              <a:t>ServletException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FFC000"/>
                </a:solidFill>
              </a:rPr>
              <a:t>IOException</a:t>
            </a:r>
            <a:r>
              <a:rPr lang="en-US" sz="2400" b="1" dirty="0"/>
              <a:t>;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Перенаправляет обработку запроса ресурсу, который был указан при создании </a:t>
            </a:r>
            <a:r>
              <a:rPr lang="en-US" dirty="0" smtClean="0">
                <a:solidFill>
                  <a:srgbClr val="FF0000"/>
                </a:solidFill>
              </a:rPr>
              <a:t>request dispatcher </a:t>
            </a:r>
            <a:r>
              <a:rPr lang="ru-RU" dirty="0" smtClean="0"/>
              <a:t>объекта.</a:t>
            </a:r>
            <a:endParaRPr lang="ru-RU" sz="2300" dirty="0" smtClean="0">
              <a:solidFill>
                <a:srgbClr val="FFC000"/>
              </a:solidFill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Метод </a:t>
            </a:r>
            <a:r>
              <a:rPr lang="en-US" dirty="0" smtClean="0">
                <a:latin typeface="+mn-lt"/>
                <a:cs typeface="Calibri" pitchFamily="34" charset="0"/>
              </a:rPr>
              <a:t>include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cs typeface="Calibri" pitchFamily="34" charset="0"/>
              </a:rPr>
              <a:t>RequestDispatcher#</a:t>
            </a:r>
            <a:r>
              <a:rPr lang="en-US" dirty="0" err="1" smtClean="0">
                <a:solidFill>
                  <a:srgbClr val="FF0000"/>
                </a:solidFill>
                <a:cs typeface="Calibri" pitchFamily="34" charset="0"/>
              </a:rPr>
              <a:t>include</a:t>
            </a:r>
            <a:endParaRPr lang="ru-RU" dirty="0" smtClean="0">
              <a:solidFill>
                <a:srgbClr val="FF0000"/>
              </a:solidFill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b="1" dirty="0" smtClean="0"/>
              <a:t>public void </a:t>
            </a:r>
            <a:r>
              <a:rPr lang="en-US" sz="2400" b="1" dirty="0" smtClean="0">
                <a:solidFill>
                  <a:srgbClr val="FF0000"/>
                </a:solidFill>
              </a:rPr>
              <a:t>include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ServletRequest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92D050"/>
                </a:solidFill>
              </a:rPr>
              <a:t>request</a:t>
            </a:r>
            <a:r>
              <a:rPr lang="en-US" sz="2400" b="1" dirty="0" smtClean="0"/>
              <a:t>,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ServletResponse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92D050"/>
                </a:solidFill>
              </a:rPr>
              <a:t>response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throws </a:t>
            </a:r>
            <a:r>
              <a:rPr lang="en-US" sz="2400" b="1" dirty="0" err="1">
                <a:solidFill>
                  <a:srgbClr val="FFC000"/>
                </a:solidFill>
              </a:rPr>
              <a:t>ServletException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FFC000"/>
                </a:solidFill>
              </a:rPr>
              <a:t>IOException</a:t>
            </a:r>
            <a:r>
              <a:rPr lang="en-US" sz="2400" b="1" dirty="0"/>
              <a:t>;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Включает в ответ клиенту результат выполнения ресурса</a:t>
            </a:r>
            <a:r>
              <a:rPr lang="ru-RU" dirty="0" smtClean="0"/>
              <a:t>, который был указан при создании </a:t>
            </a:r>
            <a:r>
              <a:rPr lang="en-US" dirty="0" smtClean="0">
                <a:solidFill>
                  <a:srgbClr val="FF0000"/>
                </a:solidFill>
              </a:rPr>
              <a:t>request dispatcher </a:t>
            </a:r>
            <a:r>
              <a:rPr lang="ru-RU" dirty="0" smtClean="0"/>
              <a:t>объекта.</a:t>
            </a:r>
            <a:endParaRPr lang="ru-RU" sz="2300" dirty="0" smtClean="0">
              <a:solidFill>
                <a:srgbClr val="FFC000"/>
              </a:solidFill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Метод </a:t>
            </a:r>
            <a:r>
              <a:rPr lang="en-US" dirty="0" err="1" smtClean="0">
                <a:latin typeface="+mn-lt"/>
                <a:cs typeface="Calibri" pitchFamily="34" charset="0"/>
              </a:rPr>
              <a:t>sendRedirect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cs typeface="Calibri" pitchFamily="34" charset="0"/>
              </a:rPr>
              <a:t>HttpServlet</a:t>
            </a:r>
            <a:r>
              <a:rPr lang="en-US" dirty="0" err="1">
                <a:solidFill>
                  <a:srgbClr val="FFC000"/>
                </a:solidFill>
                <a:cs typeface="Calibri" pitchFamily="34" charset="0"/>
              </a:rPr>
              <a:t>Response</a:t>
            </a:r>
            <a:r>
              <a:rPr lang="en-US" dirty="0" err="1">
                <a:cs typeface="Calibri" pitchFamily="34" charset="0"/>
              </a:rPr>
              <a:t>#</a:t>
            </a:r>
            <a:r>
              <a:rPr lang="en-US" dirty="0" err="1">
                <a:solidFill>
                  <a:srgbClr val="FF0000"/>
                </a:solidFill>
                <a:cs typeface="Calibri" pitchFamily="34" charset="0"/>
              </a:rPr>
              <a:t>sendRedirect</a:t>
            </a:r>
            <a:endParaRPr lang="en-US" dirty="0">
              <a:solidFill>
                <a:srgbClr val="FF0000"/>
              </a:solidFill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/>
              <a:t>public void </a:t>
            </a:r>
            <a:r>
              <a:rPr lang="en-US" dirty="0" err="1" smtClean="0">
                <a:solidFill>
                  <a:srgbClr val="FF0000"/>
                </a:solidFill>
              </a:rPr>
              <a:t>sendRedirect</a:t>
            </a:r>
            <a:r>
              <a:rPr lang="en-US" dirty="0" smtClean="0"/>
              <a:t>(String </a:t>
            </a:r>
            <a:r>
              <a:rPr lang="en-US" dirty="0">
                <a:solidFill>
                  <a:srgbClr val="92D050"/>
                </a:solidFill>
              </a:rPr>
              <a:t>location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throws </a:t>
            </a:r>
            <a:r>
              <a:rPr lang="en-US" dirty="0" err="1">
                <a:solidFill>
                  <a:srgbClr val="FFC000"/>
                </a:solidFill>
              </a:rPr>
              <a:t>IOException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Осществляет отсылку клиенту ответ, в котором содержится указание перейти на </a:t>
            </a:r>
            <a:r>
              <a:rPr lang="ru-RU" dirty="0" smtClean="0">
                <a:solidFill>
                  <a:srgbClr val="92D050"/>
                </a:solidFill>
              </a:rPr>
              <a:t>указанный адрес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location</a:t>
            </a:r>
            <a:r>
              <a:rPr lang="en-US" dirty="0" smtClean="0"/>
              <a:t> – </a:t>
            </a:r>
            <a:r>
              <a:rPr lang="ru-RU" dirty="0" smtClean="0"/>
              <a:t>абсолютный или относительный адрес.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5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alibri" pitchFamily="34" charset="0"/>
              </a:rPr>
              <a:t>forward </a:t>
            </a:r>
            <a:r>
              <a:rPr lang="en-US" dirty="0" err="1" smtClean="0">
                <a:latin typeface="+mn-lt"/>
                <a:cs typeface="Calibri" pitchFamily="34" charset="0"/>
              </a:rPr>
              <a:t>vs</a:t>
            </a:r>
            <a:r>
              <a:rPr lang="ru-RU" dirty="0" smtClean="0">
                <a:latin typeface="+mn-lt"/>
                <a:cs typeface="Calibri" pitchFamily="34" charset="0"/>
              </a:rPr>
              <a:t> </a:t>
            </a:r>
            <a:r>
              <a:rPr lang="en-US" dirty="0" err="1" smtClean="0">
                <a:latin typeface="+mn-lt"/>
                <a:cs typeface="Calibri" pitchFamily="34" charset="0"/>
              </a:rPr>
              <a:t>sendRedirect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ru-RU" dirty="0" smtClean="0"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alibri" pitchFamily="34" charset="0"/>
              </a:rPr>
              <a:t>forward</a:t>
            </a:r>
            <a:endParaRPr lang="ru-RU" dirty="0" smtClean="0">
              <a:solidFill>
                <a:srgbClr val="FF0000"/>
              </a:solidFill>
              <a:cs typeface="Calibri" pitchFamily="34" charset="0"/>
            </a:endParaRPr>
          </a:p>
          <a:p>
            <a:pPr marL="301752" lvl="1" indent="0"/>
            <a:r>
              <a:rPr lang="ru-RU" dirty="0" smtClean="0">
                <a:cs typeface="Calibri" pitchFamily="34" charset="0"/>
              </a:rPr>
              <a:t> </a:t>
            </a:r>
            <a:r>
              <a:rPr lang="en-US" dirty="0" smtClean="0">
                <a:cs typeface="Calibri" pitchFamily="34" charset="0"/>
              </a:rPr>
              <a:t>request </a:t>
            </a:r>
            <a:r>
              <a:rPr lang="ru-RU" dirty="0" smtClean="0">
                <a:cs typeface="Calibri" pitchFamily="34" charset="0"/>
              </a:rPr>
              <a:t>передается новому ресурсу</a:t>
            </a:r>
            <a:endParaRPr lang="en-US" dirty="0" smtClean="0">
              <a:cs typeface="Calibri" pitchFamily="34" charset="0"/>
            </a:endParaRPr>
          </a:p>
          <a:p>
            <a:pPr marL="585216" lvl="2" indent="0"/>
            <a:r>
              <a:rPr lang="ru-RU" dirty="0" smtClean="0">
                <a:cs typeface="Calibri" pitchFamily="34" charset="0"/>
              </a:rPr>
              <a:t> атрибуты запроса сохраняются</a:t>
            </a:r>
          </a:p>
          <a:p>
            <a:pPr marL="585216" lvl="2" indent="0"/>
            <a:r>
              <a:rPr lang="ru-RU" dirty="0" smtClean="0">
                <a:cs typeface="Calibri" pitchFamily="34" charset="0"/>
              </a:rPr>
              <a:t> параметры запроса сохраняются</a:t>
            </a:r>
          </a:p>
          <a:p>
            <a:pPr marL="301752" lvl="1" indent="0"/>
            <a:r>
              <a:rPr lang="ru-RU" dirty="0" smtClean="0">
                <a:cs typeface="Calibri" pitchFamily="34" charset="0"/>
              </a:rPr>
              <a:t> перенаправление внутри сервера</a:t>
            </a:r>
          </a:p>
          <a:p>
            <a:pPr marL="585216" lvl="2" indent="0"/>
            <a:r>
              <a:rPr lang="ru-RU" dirty="0" smtClean="0">
                <a:cs typeface="Calibri" pitchFamily="34" charset="0"/>
              </a:rPr>
              <a:t> в адресной строке адрес не изменится</a:t>
            </a:r>
            <a:endParaRPr lang="en-US" dirty="0" smtClean="0">
              <a:cs typeface="Calibri" pitchFamily="34" charset="0"/>
            </a:endParaRPr>
          </a:p>
          <a:p>
            <a:pPr marL="0" indent="0"/>
            <a:r>
              <a:rPr lang="ru-RU" dirty="0" smtClean="0"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Calibri" pitchFamily="34" charset="0"/>
              </a:rPr>
              <a:t>sendRedirect</a:t>
            </a:r>
            <a:endParaRPr lang="en-US" dirty="0" smtClean="0">
              <a:solidFill>
                <a:srgbClr val="FF0000"/>
              </a:solidFill>
              <a:cs typeface="Calibri" pitchFamily="34" charset="0"/>
            </a:endParaRPr>
          </a:p>
          <a:p>
            <a:pPr marL="301752" lvl="1" indent="0"/>
            <a:r>
              <a:rPr lang="ru-RU" dirty="0" smtClean="0">
                <a:cs typeface="Calibri" pitchFamily="34" charset="0"/>
              </a:rPr>
              <a:t> атрибуты запроса не сохраняются</a:t>
            </a:r>
          </a:p>
          <a:p>
            <a:pPr marL="301752" lvl="1" indent="0"/>
            <a:r>
              <a:rPr lang="ru-RU" dirty="0" smtClean="0">
                <a:cs typeface="Calibri" pitchFamily="34" charset="0"/>
              </a:rPr>
              <a:t> параметры </a:t>
            </a:r>
            <a:r>
              <a:rPr lang="ru-RU" dirty="0">
                <a:cs typeface="Calibri" pitchFamily="34" charset="0"/>
              </a:rPr>
              <a:t>запроса не </a:t>
            </a:r>
            <a:r>
              <a:rPr lang="ru-RU" dirty="0" smtClean="0">
                <a:cs typeface="Calibri" pitchFamily="34" charset="0"/>
              </a:rPr>
              <a:t>сохраняются</a:t>
            </a:r>
            <a:endParaRPr lang="ru-RU" dirty="0">
              <a:cs typeface="Calibri" pitchFamily="34" charset="0"/>
            </a:endParaRPr>
          </a:p>
          <a:p>
            <a:pPr marL="301752" lvl="1" indent="0"/>
            <a:r>
              <a:rPr lang="ru-RU" dirty="0" smtClean="0">
                <a:cs typeface="Calibri" pitchFamily="34" charset="0"/>
              </a:rPr>
              <a:t> в адресной строке браузера новый адрес</a:t>
            </a:r>
          </a:p>
          <a:p>
            <a:pPr marL="0" indent="0"/>
            <a:endParaRPr lang="ru-RU" dirty="0" smtClean="0"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+mn-lt"/>
                <a:cs typeface="Calibri" pitchFamily="34" charset="0"/>
              </a:rPr>
              <a:t>Сервлетные</a:t>
            </a:r>
            <a:r>
              <a:rPr lang="ru-RU" dirty="0" smtClean="0">
                <a:latin typeface="+mn-lt"/>
                <a:cs typeface="Calibri" pitchFamily="34" charset="0"/>
              </a:rPr>
              <a:t> фильтры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cs typeface="Calibri" pitchFamily="34" charset="0"/>
              </a:rPr>
              <a:t>Классы, реализующие интерфейс </a:t>
            </a:r>
            <a:r>
              <a:rPr lang="en-US" dirty="0" smtClean="0">
                <a:cs typeface="Calibri" pitchFamily="34" charset="0"/>
              </a:rPr>
              <a:t>Filter</a:t>
            </a:r>
            <a:r>
              <a:rPr lang="ru-RU" dirty="0" smtClean="0">
                <a:cs typeface="Calibri" pitchFamily="34" charset="0"/>
              </a:rPr>
              <a:t>.</a:t>
            </a:r>
            <a:endParaRPr lang="ru-RU" dirty="0" smtClean="0">
              <a:cs typeface="Calibri" pitchFamily="34" charset="0"/>
            </a:endParaRPr>
          </a:p>
          <a:p>
            <a:pPr marL="0" indent="0"/>
            <a:endParaRPr lang="ru-RU" dirty="0">
              <a:cs typeface="Calibri" pitchFamily="34" charset="0"/>
            </a:endParaRPr>
          </a:p>
          <a:p>
            <a:pPr marL="0" indent="0"/>
            <a:r>
              <a:rPr lang="ru-RU" dirty="0" smtClean="0">
                <a:cs typeface="Calibri" pitchFamily="34" charset="0"/>
              </a:rPr>
              <a:t> Предназначение</a:t>
            </a:r>
          </a:p>
          <a:p>
            <a:pPr marL="301752" lvl="1" indent="0"/>
            <a:r>
              <a:rPr lang="ru-RU" dirty="0">
                <a:cs typeface="Calibri" pitchFamily="34" charset="0"/>
              </a:rPr>
              <a:t> </a:t>
            </a:r>
            <a:r>
              <a:rPr lang="ru-RU" dirty="0" smtClean="0">
                <a:cs typeface="Calibri" pitchFamily="34" charset="0"/>
              </a:rPr>
              <a:t>получить доступ к запросу перед тем как он попадет в приемник запроса</a:t>
            </a:r>
            <a:endParaRPr lang="ru-RU" dirty="0" smtClean="0">
              <a:cs typeface="Calibri" pitchFamily="34" charset="0"/>
            </a:endParaRPr>
          </a:p>
          <a:p>
            <a:pPr marL="0" indent="0"/>
            <a:r>
              <a:rPr lang="ru-RU" dirty="0" smtClean="0">
                <a:cs typeface="Calibri" pitchFamily="34" charset="0"/>
              </a:rPr>
              <a:t> </a:t>
            </a:r>
            <a:r>
              <a:rPr lang="ru-RU" dirty="0" smtClean="0">
                <a:cs typeface="Calibri" pitchFamily="34" charset="0"/>
              </a:rPr>
              <a:t>Маппинг</a:t>
            </a:r>
          </a:p>
          <a:p>
            <a:pPr marL="301752" lvl="1" indent="0"/>
            <a:r>
              <a:rPr lang="ru-RU" dirty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url</a:t>
            </a:r>
            <a:r>
              <a:rPr lang="en-US" dirty="0" smtClean="0">
                <a:cs typeface="Calibri" pitchFamily="34" charset="0"/>
              </a:rPr>
              <a:t>-pattern</a:t>
            </a:r>
          </a:p>
          <a:p>
            <a:pPr marL="301752" lvl="1" indent="0"/>
            <a:r>
              <a:rPr lang="en-US" dirty="0">
                <a:cs typeface="Calibri" pitchFamily="34" charset="0"/>
              </a:rPr>
              <a:t> </a:t>
            </a:r>
            <a:r>
              <a:rPr lang="en-US" dirty="0" smtClean="0">
                <a:cs typeface="Calibri" pitchFamily="34" charset="0"/>
              </a:rPr>
              <a:t>servlet-name</a:t>
            </a:r>
            <a:endParaRPr lang="ru-RU" dirty="0" smtClean="0">
              <a:cs typeface="Calibri" pitchFamily="34" charset="0"/>
            </a:endParaRPr>
          </a:p>
          <a:p>
            <a:pPr marL="0" indent="0"/>
            <a:r>
              <a:rPr lang="ru-RU" dirty="0" smtClean="0">
                <a:cs typeface="Calibri" pitchFamily="34" charset="0"/>
              </a:rPr>
              <a:t> Очередь </a:t>
            </a:r>
            <a:r>
              <a:rPr lang="ru-RU" dirty="0" smtClean="0">
                <a:cs typeface="Calibri" pitchFamily="34" charset="0"/>
              </a:rPr>
              <a:t>фильтров</a:t>
            </a:r>
          </a:p>
          <a:p>
            <a:pPr marL="301752" lvl="1" indent="0"/>
            <a:r>
              <a:rPr lang="ru-RU" dirty="0">
                <a:cs typeface="Calibri" pitchFamily="34" charset="0"/>
              </a:rPr>
              <a:t> </a:t>
            </a:r>
            <a:r>
              <a:rPr lang="ru-RU" dirty="0" smtClean="0">
                <a:cs typeface="Calibri" pitchFamily="34" charset="0"/>
              </a:rPr>
              <a:t>один запрос =</a:t>
            </a:r>
            <a:r>
              <a:rPr lang="en-US" dirty="0" smtClean="0">
                <a:cs typeface="Calibri" pitchFamily="34" charset="0"/>
              </a:rPr>
              <a:t>&gt;</a:t>
            </a:r>
            <a:r>
              <a:rPr lang="ru-RU" dirty="0" smtClean="0">
                <a:cs typeface="Calibri" pitchFamily="34" charset="0"/>
              </a:rPr>
              <a:t> несколько фильтров</a:t>
            </a:r>
            <a:endParaRPr lang="en-US" dirty="0" smtClean="0">
              <a:cs typeface="Calibri" pitchFamily="34" charset="0"/>
            </a:endParaRPr>
          </a:p>
          <a:p>
            <a:pPr marL="585216" lvl="2" indent="0"/>
            <a:r>
              <a:rPr lang="en-US" dirty="0">
                <a:cs typeface="Calibri" pitchFamily="34" charset="0"/>
              </a:rPr>
              <a:t> </a:t>
            </a:r>
            <a:r>
              <a:rPr lang="ru-RU" dirty="0" smtClean="0">
                <a:cs typeface="Calibri" pitchFamily="34" charset="0"/>
              </a:rPr>
              <a:t>контейнер сформирует упорядоченную очередь фильтров</a:t>
            </a:r>
            <a:endParaRPr lang="en-US" dirty="0" smtClean="0"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Интерфейс </a:t>
            </a:r>
            <a:r>
              <a:rPr lang="en-US" dirty="0" smtClean="0">
                <a:latin typeface="+mn-lt"/>
                <a:cs typeface="Calibri" pitchFamily="34" charset="0"/>
              </a:rPr>
              <a:t>Filter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javax.servlet.</a:t>
            </a:r>
            <a:r>
              <a:rPr lang="en-US" dirty="0" err="1">
                <a:solidFill>
                  <a:srgbClr val="FF0000"/>
                </a:solidFill>
              </a:rPr>
              <a:t>Filter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92D050"/>
                </a:solidFill>
              </a:rPr>
              <a:t>FilterConfig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doFilter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92D050"/>
                </a:solidFill>
              </a:rPr>
              <a:t>ServletRequest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92D050"/>
                </a:solidFill>
              </a:rPr>
              <a:t>ServletResponse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92D050"/>
                </a:solidFill>
              </a:rPr>
              <a:t>FilterChain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destroy</a:t>
            </a:r>
            <a:r>
              <a:rPr lang="en-US" sz="2000" dirty="0"/>
              <a:t>()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ru-RU" dirty="0" smtClean="0"/>
              <a:t>Методы интерфейса соответствуют элементам жизненного цикла фильтра:</a:t>
            </a:r>
          </a:p>
          <a:p>
            <a:pPr marL="36576" indent="0">
              <a:buNone/>
            </a:pPr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r>
              <a:rPr lang="ru-RU" dirty="0" smtClean="0"/>
              <a:t>выполнение фильтрации</a:t>
            </a:r>
          </a:p>
          <a:p>
            <a:r>
              <a:rPr lang="ru-RU" dirty="0" smtClean="0"/>
              <a:t>выгрузка из памяти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alibri" pitchFamily="34" charset="0"/>
              </a:rPr>
              <a:t>Listeners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 время функционирования приложения могут происходить события:</a:t>
            </a:r>
          </a:p>
          <a:p>
            <a:pPr marL="0" indent="0"/>
            <a:r>
              <a:rPr lang="ru-RU" dirty="0" smtClean="0"/>
              <a:t> приложение начало свою работу</a:t>
            </a:r>
          </a:p>
          <a:p>
            <a:pPr marL="0" indent="0"/>
            <a:r>
              <a:rPr lang="ru-RU" dirty="0" smtClean="0"/>
              <a:t> в сессию был добавлен</a:t>
            </a:r>
            <a:r>
              <a:rPr lang="en-US" dirty="0" smtClean="0"/>
              <a:t>/</a:t>
            </a:r>
            <a:r>
              <a:rPr lang="ru-RU" dirty="0" smtClean="0"/>
              <a:t>удален атрибут</a:t>
            </a:r>
          </a:p>
          <a:p>
            <a:pPr marL="0" indent="0"/>
            <a:r>
              <a:rPr lang="ru-RU" dirty="0" smtClean="0"/>
              <a:t> сессия </a:t>
            </a:r>
            <a:r>
              <a:rPr lang="ru-RU" dirty="0" err="1" smtClean="0"/>
              <a:t>инвалидирована</a:t>
            </a:r>
            <a:endParaRPr lang="ru-RU" dirty="0" smtClean="0"/>
          </a:p>
          <a:p>
            <a:pPr marL="0" indent="0"/>
            <a:r>
              <a:rPr lang="ru-RU" dirty="0" smtClean="0"/>
              <a:t> ...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Существует механизм слушателей </a:t>
            </a:r>
            <a:r>
              <a:rPr lang="ru-RU" dirty="0" smtClean="0">
                <a:solidFill>
                  <a:srgbClr val="FFC000"/>
                </a:solidFill>
              </a:rPr>
              <a:t>некоторых событий</a:t>
            </a:r>
            <a:r>
              <a:rPr lang="ru-RU" dirty="0" smtClean="0"/>
              <a:t>, кот. позволяет определить на них реакцию.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Интерфейсы слушателей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cs typeface="Calibri" pitchFamily="34" charset="0"/>
              </a:rPr>
              <a:t>Интерфейс слушателя декларирует методы, которые будут вызваны при возникновении соответствующих событий.</a:t>
            </a:r>
          </a:p>
          <a:p>
            <a:pPr marL="0" indent="0">
              <a:buNone/>
            </a:pPr>
            <a:endParaRPr lang="ru-RU" dirty="0" smtClean="0">
              <a:cs typeface="Calibri" pitchFamily="34" charset="0"/>
            </a:endParaRPr>
          </a:p>
          <a:p>
            <a:pPr marL="0" indent="0">
              <a:buNone/>
            </a:pPr>
            <a:r>
              <a:rPr lang="ru-RU" dirty="0" smtClean="0">
                <a:cs typeface="Calibri" pitchFamily="34" charset="0"/>
              </a:rPr>
              <a:t>событие	</a:t>
            </a:r>
            <a:r>
              <a:rPr lang="en-US" dirty="0" smtClean="0">
                <a:solidFill>
                  <a:srgbClr val="FF0000"/>
                </a:solidFill>
                <a:cs typeface="Calibri" pitchFamily="34" charset="0"/>
              </a:rPr>
              <a:t>&lt;=&gt;</a:t>
            </a:r>
            <a:r>
              <a:rPr lang="en-US" dirty="0" smtClean="0">
                <a:cs typeface="Calibri" pitchFamily="34" charset="0"/>
              </a:rPr>
              <a:t>	</a:t>
            </a:r>
            <a:r>
              <a:rPr lang="ru-RU" dirty="0" smtClean="0">
                <a:cs typeface="Calibri" pitchFamily="34" charset="0"/>
              </a:rPr>
              <a:t>вызов метод слушателя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Категории слушателей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cs typeface="Calibri" pitchFamily="34" charset="0"/>
              </a:rPr>
              <a:t>Всего существует три категории слушателей, которые связаны со следующими объектами:</a:t>
            </a:r>
          </a:p>
          <a:p>
            <a:pPr marL="0" indent="0">
              <a:buNone/>
            </a:pPr>
            <a:endParaRPr lang="ru-RU" dirty="0" smtClean="0">
              <a:cs typeface="Calibri" pitchFamily="34" charset="0"/>
            </a:endParaRPr>
          </a:p>
          <a:p>
            <a:pPr marL="0" indent="0"/>
            <a:r>
              <a:rPr lang="ru-RU" dirty="0" smtClean="0">
                <a:cs typeface="Calibri" pitchFamily="34" charset="0"/>
              </a:rPr>
              <a:t> </a:t>
            </a:r>
            <a:r>
              <a:rPr lang="ru-RU" dirty="0" err="1" smtClean="0">
                <a:cs typeface="Calibri" pitchFamily="34" charset="0"/>
              </a:rPr>
              <a:t>Сервлетный</a:t>
            </a:r>
            <a:r>
              <a:rPr lang="ru-RU" dirty="0" smtClean="0">
                <a:cs typeface="Calibri" pitchFamily="34" charset="0"/>
              </a:rPr>
              <a:t> контекст</a:t>
            </a:r>
          </a:p>
          <a:p>
            <a:pPr marL="0" indent="0"/>
            <a:r>
              <a:rPr lang="ru-RU" dirty="0" smtClean="0">
                <a:cs typeface="Calibri" pitchFamily="34" charset="0"/>
              </a:rPr>
              <a:t> </a:t>
            </a:r>
            <a:r>
              <a:rPr lang="en-US" dirty="0" smtClean="0">
                <a:cs typeface="Calibri" pitchFamily="34" charset="0"/>
              </a:rPr>
              <a:t>HTTP </a:t>
            </a:r>
            <a:r>
              <a:rPr lang="ru-RU" dirty="0" smtClean="0">
                <a:cs typeface="Calibri" pitchFamily="34" charset="0"/>
              </a:rPr>
              <a:t>сессия</a:t>
            </a:r>
          </a:p>
          <a:p>
            <a:pPr marL="0" indent="0"/>
            <a:r>
              <a:rPr lang="ru-RU" dirty="0" smtClean="0">
                <a:cs typeface="Calibri" pitchFamily="34" charset="0"/>
              </a:rPr>
              <a:t> </a:t>
            </a:r>
            <a:r>
              <a:rPr lang="ru-RU" dirty="0" err="1" smtClean="0">
                <a:cs typeface="Calibri" pitchFamily="34" charset="0"/>
              </a:rPr>
              <a:t>Сервлетный</a:t>
            </a:r>
            <a:r>
              <a:rPr lang="ru-RU" dirty="0" smtClean="0">
                <a:cs typeface="Calibri" pitchFamily="34" charset="0"/>
              </a:rPr>
              <a:t> запрос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Calibri" pitchFamily="34" charset="0"/>
              </a:rPr>
              <a:t>Слушатели </a:t>
            </a:r>
            <a:r>
              <a:rPr lang="ru-RU" dirty="0" err="1" smtClean="0">
                <a:latin typeface="+mn-lt"/>
                <a:cs typeface="Calibri" pitchFamily="34" charset="0"/>
              </a:rPr>
              <a:t>сервлетного</a:t>
            </a:r>
            <a:r>
              <a:rPr lang="ru-RU" dirty="0" smtClean="0">
                <a:latin typeface="+mn-lt"/>
                <a:cs typeface="Calibri" pitchFamily="34" charset="0"/>
              </a:rPr>
              <a:t> контекста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>
                <a:cs typeface="Calibri" pitchFamily="34" charset="0"/>
              </a:rPr>
              <a:t> События жизненного цикла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ServletContextListener</a:t>
            </a:r>
            <a:endParaRPr lang="ru-RU" dirty="0" smtClean="0">
              <a:solidFill>
                <a:srgbClr val="FF0000"/>
              </a:solidFill>
            </a:endParaRPr>
          </a:p>
          <a:p>
            <a:pPr marL="585216" lvl="2" indent="0"/>
            <a:r>
              <a:rPr lang="ru-RU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contextDestroyed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ServletContextEvent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585216" lvl="2" indent="0"/>
            <a:r>
              <a:rPr lang="ru-RU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contextInitialized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ServletContextEvent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  <a:endParaRPr lang="ru-RU" dirty="0" smtClean="0">
              <a:solidFill>
                <a:srgbClr val="FFC000"/>
              </a:solidFill>
              <a:cs typeface="Calibri" pitchFamily="34" charset="0"/>
            </a:endParaRPr>
          </a:p>
          <a:p>
            <a:pPr marL="0" indent="0"/>
            <a:r>
              <a:rPr lang="ru-RU" dirty="0" smtClean="0">
                <a:cs typeface="Calibri" pitchFamily="34" charset="0"/>
              </a:rPr>
              <a:t> События изменения атрибутов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ServletContextAttributeListener</a:t>
            </a:r>
            <a:endParaRPr lang="ru-RU" dirty="0" smtClean="0">
              <a:solidFill>
                <a:srgbClr val="FF0000"/>
              </a:solidFill>
            </a:endParaRPr>
          </a:p>
          <a:p>
            <a:pPr marL="585216" lvl="2" indent="0"/>
            <a:r>
              <a:rPr lang="ru-RU" sz="2300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attributeAdded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ServletContextAttributeEvent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585216" lvl="2" indent="0"/>
            <a:r>
              <a:rPr lang="ru-RU" sz="2300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attributeRemoved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ServletContextAttributeEvent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585216" lvl="2" indent="0"/>
            <a:r>
              <a:rPr lang="ru-RU" sz="2300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attributeReplaced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ServletContextAttributeEvent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  <a:endParaRPr lang="ru-RU" sz="2300" dirty="0" smtClean="0">
              <a:solidFill>
                <a:srgbClr val="FFC000"/>
              </a:solidFill>
              <a:cs typeface="Calibri" pitchFamily="34" charset="0"/>
            </a:endParaRPr>
          </a:p>
          <a:p>
            <a:pPr marL="0" indent="0">
              <a:buNone/>
            </a:pPr>
            <a:endParaRPr lang="ru-RU" dirty="0" smtClean="0"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Calibri" pitchFamily="34" charset="0"/>
              </a:rPr>
              <a:t>Слушатели </a:t>
            </a:r>
            <a:r>
              <a:rPr lang="ru-RU" dirty="0" err="1" smtClean="0">
                <a:latin typeface="+mn-lt"/>
                <a:cs typeface="Calibri" pitchFamily="34" charset="0"/>
              </a:rPr>
              <a:t>сервлетного</a:t>
            </a:r>
            <a:r>
              <a:rPr lang="ru-RU" dirty="0" smtClean="0">
                <a:latin typeface="+mn-lt"/>
                <a:cs typeface="Calibri" pitchFamily="34" charset="0"/>
              </a:rPr>
              <a:t> запроса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>
                <a:cs typeface="Calibri" pitchFamily="34" charset="0"/>
              </a:rPr>
              <a:t> События жизненного цикла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ServletRequestListener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 smtClean="0">
              <a:solidFill>
                <a:srgbClr val="FF0000"/>
              </a:solidFill>
            </a:endParaRPr>
          </a:p>
          <a:p>
            <a:pPr marL="585216" lvl="2" indent="0"/>
            <a:r>
              <a:rPr lang="ru-RU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requestDestroyed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ServletRequestEvent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585216" lvl="2" indent="0"/>
            <a:r>
              <a:rPr lang="ru-RU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requestInitialized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ServletRequestEvent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  <a:endParaRPr lang="ru-RU" dirty="0" smtClean="0">
              <a:solidFill>
                <a:srgbClr val="FFC000"/>
              </a:solidFill>
              <a:cs typeface="Calibri" pitchFamily="34" charset="0"/>
            </a:endParaRPr>
          </a:p>
          <a:p>
            <a:pPr marL="0" indent="0"/>
            <a:r>
              <a:rPr lang="ru-RU" dirty="0" smtClean="0">
                <a:cs typeface="Calibri" pitchFamily="34" charset="0"/>
              </a:rPr>
              <a:t> События изменения атрибутов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ServletRequestAttributeListener</a:t>
            </a:r>
            <a:endParaRPr lang="ru-RU" dirty="0" smtClean="0">
              <a:solidFill>
                <a:srgbClr val="FF0000"/>
              </a:solidFill>
            </a:endParaRPr>
          </a:p>
          <a:p>
            <a:pPr marL="585216" lvl="2" indent="0"/>
            <a:r>
              <a:rPr lang="ru-RU" sz="2300" dirty="0" smtClean="0">
                <a:cs typeface="Calibri" pitchFamily="34" charset="0"/>
              </a:rPr>
              <a:t> 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attributeAdded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ServletRequestAttributeEvent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585216" lvl="2" indent="0"/>
            <a:r>
              <a:rPr lang="ru-RU" sz="2300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attributeRemoved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ServletRequestAttributeEvent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585216" lvl="2" indent="0"/>
            <a:r>
              <a:rPr lang="ru-RU" sz="2300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attributeReplaced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ServletRequestAttributeEvent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  <a:endParaRPr lang="ru-RU" sz="2300" dirty="0" smtClean="0">
              <a:solidFill>
                <a:srgbClr val="FFC000"/>
              </a:solidFill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Слушатели </a:t>
            </a:r>
            <a:r>
              <a:rPr lang="en-US" dirty="0" smtClean="0">
                <a:latin typeface="+mn-lt"/>
                <a:cs typeface="Calibri" pitchFamily="34" charset="0"/>
              </a:rPr>
              <a:t>HTTP </a:t>
            </a:r>
            <a:r>
              <a:rPr lang="ru-RU" dirty="0" smtClean="0">
                <a:latin typeface="+mn-lt"/>
                <a:cs typeface="Calibri" pitchFamily="34" charset="0"/>
              </a:rPr>
              <a:t>сессии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>
                <a:cs typeface="Calibri" pitchFamily="34" charset="0"/>
              </a:rPr>
              <a:t> События жизненного цикла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HttpSessionListener</a:t>
            </a:r>
            <a:endParaRPr lang="ru-RU" dirty="0" smtClean="0">
              <a:solidFill>
                <a:srgbClr val="FF0000"/>
              </a:solidFill>
            </a:endParaRPr>
          </a:p>
          <a:p>
            <a:pPr marL="585216" lvl="2" indent="0"/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sessionCreated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HttpSessionEvent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585216" lvl="2" indent="0"/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sessionDestroyed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HttpSessionEvent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  <a:endParaRPr lang="ru-RU" dirty="0" smtClean="0">
              <a:solidFill>
                <a:srgbClr val="FFC000"/>
              </a:solidFill>
              <a:cs typeface="Calibri" pitchFamily="34" charset="0"/>
            </a:endParaRPr>
          </a:p>
          <a:p>
            <a:pPr marL="0" indent="0"/>
            <a:r>
              <a:rPr lang="ru-RU" dirty="0" smtClean="0">
                <a:cs typeface="Calibri" pitchFamily="34" charset="0"/>
              </a:rPr>
              <a:t> События изменения атрибутов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HttpSessionAttributeListener</a:t>
            </a:r>
            <a:endParaRPr lang="ru-RU" dirty="0" smtClean="0">
              <a:solidFill>
                <a:srgbClr val="FF0000"/>
              </a:solidFill>
            </a:endParaRPr>
          </a:p>
          <a:p>
            <a:pPr marL="585216" lvl="2" indent="0"/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attributeAdded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HttpSessionBindingEvent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585216" lvl="2" indent="0"/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attributeRemoved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HttpSessionBindingEvent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585216" lvl="2" indent="0"/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attributeReplaced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sz="2300" dirty="0" err="1" smtClean="0">
                <a:solidFill>
                  <a:srgbClr val="FFC000"/>
                </a:solidFill>
                <a:cs typeface="Calibri" pitchFamily="34" charset="0"/>
              </a:rPr>
              <a:t>HttpSessionBindingEvent</a:t>
            </a:r>
            <a:r>
              <a:rPr lang="en-US" sz="23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  <a:endParaRPr lang="ru-RU" sz="2300" dirty="0" smtClean="0">
              <a:solidFill>
                <a:srgbClr val="FFC000"/>
              </a:solidFill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Слушатели </a:t>
            </a:r>
            <a:r>
              <a:rPr lang="en-US" dirty="0" smtClean="0">
                <a:latin typeface="+mn-lt"/>
                <a:cs typeface="Calibri" pitchFamily="34" charset="0"/>
              </a:rPr>
              <a:t>HTTP </a:t>
            </a:r>
            <a:r>
              <a:rPr lang="ru-RU" dirty="0" smtClean="0">
                <a:latin typeface="+mn-lt"/>
                <a:cs typeface="Calibri" pitchFamily="34" charset="0"/>
              </a:rPr>
              <a:t>сессии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>
                <a:cs typeface="Calibri" pitchFamily="34" charset="0"/>
              </a:rPr>
              <a:t> События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ru-RU" dirty="0" smtClean="0">
                <a:cs typeface="Calibri" pitchFamily="34" charset="0"/>
              </a:rPr>
              <a:t>миграции сессии</a:t>
            </a:r>
          </a:p>
          <a:p>
            <a:pPr marL="301752" lvl="1" indent="0"/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HttpSessionActivationListener</a:t>
            </a:r>
            <a:endParaRPr lang="ru-RU" dirty="0" smtClean="0">
              <a:solidFill>
                <a:srgbClr val="FF0000"/>
              </a:solidFill>
            </a:endParaRPr>
          </a:p>
          <a:p>
            <a:pPr marL="585216" lvl="2" indent="0"/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sessionDidActivate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HttpSessionEvent</a:t>
            </a:r>
            <a:r>
              <a:rPr lang="en-US" dirty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585216" lvl="2" indent="0"/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sessionWillPassivate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dirty="0" err="1" smtClean="0">
                <a:solidFill>
                  <a:srgbClr val="FFC000"/>
                </a:solidFill>
                <a:cs typeface="Calibri" pitchFamily="34" charset="0"/>
              </a:rPr>
              <a:t>HttpSessionEvent</a:t>
            </a:r>
            <a:r>
              <a:rPr lang="en-US" dirty="0">
                <a:solidFill>
                  <a:srgbClr val="FFC000"/>
                </a:solidFill>
                <a:cs typeface="Calibri" pitchFamily="34" charset="0"/>
              </a:rPr>
              <a:t>)</a:t>
            </a:r>
            <a:endParaRPr lang="ru-RU" dirty="0" smtClean="0">
              <a:solidFill>
                <a:srgbClr val="FFC000"/>
              </a:solidFill>
              <a:cs typeface="Calibri" pitchFamily="34" charset="0"/>
            </a:endParaRPr>
          </a:p>
          <a:p>
            <a:pPr marL="0" indent="0"/>
            <a:r>
              <a:rPr lang="ru-RU" dirty="0" smtClean="0">
                <a:cs typeface="Calibri" pitchFamily="34" charset="0"/>
              </a:rPr>
              <a:t> События связывания объектов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HttpSessionBindingListener</a:t>
            </a:r>
            <a:endParaRPr lang="ru-RU" sz="2300" dirty="0" smtClean="0">
              <a:solidFill>
                <a:srgbClr val="FF0000"/>
              </a:solidFill>
              <a:cs typeface="Calibri" pitchFamily="34" charset="0"/>
            </a:endParaRPr>
          </a:p>
          <a:p>
            <a:pPr marL="585216" lvl="2" indent="0"/>
            <a:r>
              <a:rPr lang="ru-RU" sz="2100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sz="2100" dirty="0" err="1" smtClean="0">
                <a:solidFill>
                  <a:srgbClr val="FFC000"/>
                </a:solidFill>
                <a:cs typeface="Calibri" pitchFamily="34" charset="0"/>
              </a:rPr>
              <a:t>valueBound</a:t>
            </a:r>
            <a:r>
              <a:rPr lang="en-US" sz="2100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sz="2100" dirty="0" err="1" smtClean="0">
                <a:solidFill>
                  <a:srgbClr val="FFC000"/>
                </a:solidFill>
                <a:cs typeface="Calibri" pitchFamily="34" charset="0"/>
              </a:rPr>
              <a:t>HttpSessionBindingEvent</a:t>
            </a:r>
            <a:r>
              <a:rPr lang="en-US" sz="21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585216" lvl="2" indent="0"/>
            <a:r>
              <a:rPr lang="ru-RU" sz="2100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sz="2100" dirty="0" err="1" smtClean="0">
                <a:solidFill>
                  <a:srgbClr val="FFC000"/>
                </a:solidFill>
                <a:cs typeface="Calibri" pitchFamily="34" charset="0"/>
              </a:rPr>
              <a:t>valueUnbound</a:t>
            </a:r>
            <a:r>
              <a:rPr lang="en-US" sz="2100" dirty="0" smtClean="0">
                <a:solidFill>
                  <a:srgbClr val="FFC000"/>
                </a:solidFill>
                <a:cs typeface="Calibri" pitchFamily="34" charset="0"/>
              </a:rPr>
              <a:t>(</a:t>
            </a:r>
            <a:r>
              <a:rPr lang="en-US" sz="2100" dirty="0" err="1" smtClean="0">
                <a:solidFill>
                  <a:srgbClr val="FFC000"/>
                </a:solidFill>
                <a:cs typeface="Calibri" pitchFamily="34" charset="0"/>
              </a:rPr>
              <a:t>HttpSessionBindingEvent</a:t>
            </a:r>
            <a:r>
              <a:rPr lang="en-US" sz="21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  <a:endParaRPr lang="ru-RU" sz="2100" dirty="0" smtClean="0">
              <a:solidFill>
                <a:srgbClr val="FFC000"/>
              </a:solidFill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  <a:cs typeface="Calibri" pitchFamily="34" charset="0"/>
              </a:rPr>
              <a:t>RequestDispatcher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Интерфейс </a:t>
            </a:r>
            <a:r>
              <a:rPr lang="en-US" dirty="0" err="1" smtClean="0"/>
              <a:t>javax.servlet.</a:t>
            </a:r>
            <a:r>
              <a:rPr lang="en-US" dirty="0" err="1" smtClean="0">
                <a:solidFill>
                  <a:srgbClr val="FF0000"/>
                </a:solidFill>
              </a:rPr>
              <a:t>RequestDispatcher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  <a:cs typeface="Calibri" pitchFamily="34" charset="0"/>
              </a:rPr>
              <a:t>RequestDispatcher</a:t>
            </a:r>
            <a:endParaRPr lang="ru-RU" sz="2800" dirty="0" smtClean="0">
              <a:solidFill>
                <a:srgbClr val="FF0000"/>
              </a:solidFill>
            </a:endParaRPr>
          </a:p>
          <a:p>
            <a:pPr marL="301752" lvl="1" indent="0"/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cs typeface="Calibri" pitchFamily="34" charset="0"/>
              </a:rPr>
              <a:t>forward(</a:t>
            </a:r>
            <a:r>
              <a:rPr lang="en-US" sz="2400" dirty="0" err="1" smtClean="0">
                <a:solidFill>
                  <a:srgbClr val="FFC000"/>
                </a:solidFill>
                <a:cs typeface="Calibri" pitchFamily="34" charset="0"/>
              </a:rPr>
              <a:t>ServletRequest</a:t>
            </a:r>
            <a:r>
              <a:rPr lang="en-US" sz="2400" dirty="0" smtClean="0">
                <a:solidFill>
                  <a:srgbClr val="FFC000"/>
                </a:solidFill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rgbClr val="FFC000"/>
                </a:solidFill>
                <a:cs typeface="Calibri" pitchFamily="34" charset="0"/>
              </a:rPr>
              <a:t>ServletResponse</a:t>
            </a:r>
            <a:r>
              <a:rPr lang="en-US" sz="2400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</a:p>
          <a:p>
            <a:pPr marL="301752" lvl="1" indent="0"/>
            <a:r>
              <a:rPr lang="en-US" sz="2400" dirty="0" smtClean="0">
                <a:solidFill>
                  <a:srgbClr val="FFC000"/>
                </a:solidFill>
                <a:cs typeface="Calibri" pitchFamily="34" charset="0"/>
              </a:rPr>
              <a:t> include(</a:t>
            </a:r>
            <a:r>
              <a:rPr lang="en-US" sz="2400" dirty="0" err="1" smtClean="0">
                <a:solidFill>
                  <a:srgbClr val="FFC000"/>
                </a:solidFill>
                <a:cs typeface="Calibri" pitchFamily="34" charset="0"/>
              </a:rPr>
              <a:t>ServletRequest</a:t>
            </a:r>
            <a:r>
              <a:rPr lang="en-US" sz="2400" dirty="0" smtClean="0">
                <a:solidFill>
                  <a:srgbClr val="FFC000"/>
                </a:solidFill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rgbClr val="FFC000"/>
                </a:solidFill>
                <a:cs typeface="Calibri" pitchFamily="34" charset="0"/>
              </a:rPr>
              <a:t>ServletResponse</a:t>
            </a:r>
            <a:r>
              <a:rPr lang="en-US" dirty="0" smtClean="0">
                <a:solidFill>
                  <a:srgbClr val="FFC000"/>
                </a:solidFill>
                <a:cs typeface="Calibri" pitchFamily="34" charset="0"/>
              </a:rPr>
              <a:t>)</a:t>
            </a:r>
            <a:endParaRPr lang="ru-RU" dirty="0" smtClean="0">
              <a:solidFill>
                <a:srgbClr val="FFC000"/>
              </a:solidFill>
              <a:cs typeface="Calibri" pitchFamily="34" charset="0"/>
            </a:endParaRPr>
          </a:p>
          <a:p>
            <a:pPr marL="0" indent="0"/>
            <a:r>
              <a:rPr lang="ru-RU" dirty="0" smtClean="0">
                <a:cs typeface="Calibri" pitchFamily="34" charset="0"/>
              </a:rPr>
              <a:t> </a:t>
            </a:r>
            <a:r>
              <a:rPr lang="ru-RU" sz="2800" dirty="0">
                <a:cs typeface="Calibri" pitchFamily="34" charset="0"/>
              </a:rPr>
              <a:t>Обертка над </a:t>
            </a:r>
            <a:r>
              <a:rPr lang="ru-RU" sz="2800" dirty="0">
                <a:solidFill>
                  <a:srgbClr val="92D050"/>
                </a:solidFill>
                <a:cs typeface="Calibri" pitchFamily="34" charset="0"/>
              </a:rPr>
              <a:t>ресурсом</a:t>
            </a:r>
          </a:p>
          <a:p>
            <a:pPr marL="301752" lvl="1" indent="0"/>
            <a:r>
              <a:rPr lang="ru-RU" dirty="0">
                <a:cs typeface="Calibri" pitchFamily="34" charset="0"/>
              </a:rPr>
              <a:t> </a:t>
            </a:r>
            <a:r>
              <a:rPr lang="ru-RU" dirty="0" smtClean="0">
                <a:cs typeface="Calibri" pitchFamily="34" charset="0"/>
              </a:rPr>
              <a:t>сервлет, </a:t>
            </a:r>
            <a:r>
              <a:rPr lang="en-US" dirty="0" err="1" smtClean="0">
                <a:cs typeface="Calibri" pitchFamily="34" charset="0"/>
              </a:rPr>
              <a:t>jsp</a:t>
            </a:r>
            <a:endParaRPr lang="en-US" dirty="0">
              <a:cs typeface="Calibri" pitchFamily="34" charset="0"/>
            </a:endParaRPr>
          </a:p>
          <a:p>
            <a:pPr marL="301752" lvl="1" indent="0"/>
            <a:r>
              <a:rPr lang="ru-RU" dirty="0">
                <a:cs typeface="Calibri" pitchFamily="34" charset="0"/>
              </a:rPr>
              <a:t> статический </a:t>
            </a:r>
            <a:r>
              <a:rPr lang="ru-RU" dirty="0" smtClean="0">
                <a:cs typeface="Calibri" pitchFamily="34" charset="0"/>
              </a:rPr>
              <a:t>ресурс, …</a:t>
            </a:r>
          </a:p>
          <a:p>
            <a:pPr marL="0" lvl="1" indent="0">
              <a:buNone/>
            </a:pPr>
            <a:endParaRPr lang="ru-RU" sz="2500" dirty="0" smtClean="0">
              <a:cs typeface="Calibri" pitchFamily="34" charset="0"/>
            </a:endParaRPr>
          </a:p>
          <a:p>
            <a:pPr marL="0" lvl="1" indent="0">
              <a:buNone/>
            </a:pPr>
            <a:r>
              <a:rPr lang="en-US" sz="2500" dirty="0" err="1" smtClean="0">
                <a:cs typeface="Calibri" pitchFamily="34" charset="0"/>
              </a:rPr>
              <a:t>request.getRequestDispatcher</a:t>
            </a:r>
            <a:r>
              <a:rPr lang="en-US" sz="2500" dirty="0" smtClean="0">
                <a:cs typeface="Calibri" pitchFamily="34" charset="0"/>
              </a:rPr>
              <a:t>(</a:t>
            </a:r>
            <a:r>
              <a:rPr lang="ru-RU" sz="2500" dirty="0" smtClean="0"/>
              <a:t>"</a:t>
            </a:r>
            <a:r>
              <a:rPr lang="ru-RU" sz="2500" dirty="0" smtClean="0">
                <a:solidFill>
                  <a:srgbClr val="92D050"/>
                </a:solidFill>
              </a:rPr>
              <a:t>адрес_ресурса</a:t>
            </a:r>
            <a:r>
              <a:rPr lang="ru-RU" sz="2500" dirty="0" smtClean="0"/>
              <a:t>");</a:t>
            </a:r>
            <a:endParaRPr lang="ru-RU" sz="2500" dirty="0" smtClean="0">
              <a:cs typeface="Calibri" pitchFamily="34" charset="0"/>
            </a:endParaRPr>
          </a:p>
          <a:p>
            <a:pPr marL="301752" lvl="1" indent="0"/>
            <a:endParaRPr lang="ru-RU" dirty="0"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4363</TotalTime>
  <Words>460</Words>
  <Application>Microsoft Office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Техническая</vt:lpstr>
      <vt:lpstr>request dispatcher listeners filters</vt:lpstr>
      <vt:lpstr>Listeners</vt:lpstr>
      <vt:lpstr>Интерфейсы слушателей</vt:lpstr>
      <vt:lpstr>Категории слушателей</vt:lpstr>
      <vt:lpstr>Слушатели сервлетного контекста</vt:lpstr>
      <vt:lpstr>Слушатели сервлетного запроса</vt:lpstr>
      <vt:lpstr>Слушатели HTTP сессии</vt:lpstr>
      <vt:lpstr>Слушатели HTTP сессии</vt:lpstr>
      <vt:lpstr>RequestDispatcher</vt:lpstr>
      <vt:lpstr>Метод forward</vt:lpstr>
      <vt:lpstr>Метод include</vt:lpstr>
      <vt:lpstr>Метод sendRedirect</vt:lpstr>
      <vt:lpstr>forward vs sendRedirect</vt:lpstr>
      <vt:lpstr>Сервлетные фильтры</vt:lpstr>
      <vt:lpstr>Интерфейс Filter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Пользователь Windows</cp:lastModifiedBy>
  <cp:revision>337</cp:revision>
  <dcterms:created xsi:type="dcterms:W3CDTF">2012-05-23T00:00:25Z</dcterms:created>
  <dcterms:modified xsi:type="dcterms:W3CDTF">2013-01-25T19:28:35Z</dcterms:modified>
</cp:coreProperties>
</file>