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71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340" r:id="rId24"/>
    <p:sldId id="339" r:id="rId25"/>
    <p:sldId id="295" r:id="rId26"/>
    <p:sldId id="296" r:id="rId27"/>
    <p:sldId id="293" r:id="rId28"/>
    <p:sldId id="299" r:id="rId29"/>
    <p:sldId id="297" r:id="rId30"/>
    <p:sldId id="298" r:id="rId31"/>
    <p:sldId id="294" r:id="rId32"/>
    <p:sldId id="300" r:id="rId33"/>
    <p:sldId id="341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3" r:id="rId46"/>
    <p:sldId id="342" r:id="rId47"/>
    <p:sldId id="312" r:id="rId48"/>
    <p:sldId id="314" r:id="rId49"/>
    <p:sldId id="315" r:id="rId50"/>
    <p:sldId id="316" r:id="rId51"/>
    <p:sldId id="317" r:id="rId52"/>
    <p:sldId id="319" r:id="rId53"/>
    <p:sldId id="320" r:id="rId54"/>
    <p:sldId id="323" r:id="rId55"/>
    <p:sldId id="322" r:id="rId56"/>
    <p:sldId id="326" r:id="rId57"/>
    <p:sldId id="325" r:id="rId58"/>
    <p:sldId id="327" r:id="rId59"/>
    <p:sldId id="328" r:id="rId60"/>
    <p:sldId id="343" r:id="rId61"/>
    <p:sldId id="330" r:id="rId62"/>
    <p:sldId id="331" r:id="rId63"/>
    <p:sldId id="332" r:id="rId64"/>
    <p:sldId id="344" r:id="rId65"/>
    <p:sldId id="334" r:id="rId66"/>
    <p:sldId id="335" r:id="rId67"/>
    <p:sldId id="336" r:id="rId68"/>
    <p:sldId id="337" r:id="rId69"/>
    <p:sldId id="345" r:id="rId7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B77B-4FD7-46B3-9DFF-9D257DC056F3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2620-E707-4A5A-9913-8FA3E01FD1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2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FDC-E38F-47F8-88A7-91E2996E102E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B8BE-9405-4706-BEE1-6563EF3D38E1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C53-F85C-4AB7-AA51-0BDA69E24C8C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FEAD-79A1-419E-B097-B59C2368B85C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1F1A-2C07-45E2-85E6-16BDA0B8B5F1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E03-44A8-46C0-BF83-2E12CB96B795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9C1-8D56-47A7-A93D-6E89644ABE66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56D9-F3EC-43FD-A221-164B304DD4E1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CF2B-0657-4816-90EB-4504E3843D5B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B1AC-35CE-4F9D-B656-E32C1A8FBEC7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A2872FB-8D4C-4A3C-9DAB-08B2CAFF9B40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5E664A-F3AE-4410-941F-6F4979FE249B}" type="datetime1">
              <a:rPr lang="ru-RU" smtClean="0"/>
              <a:pPr/>
              <a:t>07.02.2013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lexical</a:t>
            </a:r>
            <a:r>
              <a:rPr lang="en-US" smtClean="0"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structure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UTF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Формат преобразования </a:t>
            </a:r>
            <a:r>
              <a:rPr lang="en-US" dirty="0"/>
              <a:t>Unicode</a:t>
            </a:r>
            <a:r>
              <a:rPr lang="ru-RU" dirty="0" smtClean="0"/>
              <a:t>.</a:t>
            </a:r>
            <a:endParaRPr lang="ru-RU" dirty="0" smtClean="0"/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b="1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Взаимооднозначное соответствие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между </a:t>
            </a:r>
            <a:r>
              <a:rPr lang="ru-RU" dirty="0" smtClean="0">
                <a:solidFill>
                  <a:srgbClr val="FFC000"/>
                </a:solidFill>
              </a:rPr>
              <a:t>кодовыми точками </a:t>
            </a:r>
            <a:r>
              <a:rPr lang="ru-RU" dirty="0" smtClean="0"/>
              <a:t>символов </a:t>
            </a:r>
            <a:r>
              <a:rPr lang="en-US" dirty="0"/>
              <a:t>Unicode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FFC000"/>
                </a:solidFill>
              </a:rPr>
              <a:t>последовательностью байт</a:t>
            </a:r>
            <a:r>
              <a:rPr lang="ru-RU" dirty="0" smtClean="0"/>
              <a:t>.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UTF определяет, </a:t>
            </a:r>
            <a:r>
              <a:rPr lang="ru-RU" i="1" dirty="0" smtClean="0">
                <a:solidFill>
                  <a:srgbClr val="00B0F0"/>
                </a:solidFill>
              </a:rPr>
              <a:t>как кодовые точки будут представлены байтами</a:t>
            </a:r>
            <a:r>
              <a:rPr lang="ru-RU" dirty="0" smtClean="0"/>
              <a:t>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</a:t>
            </a:r>
            <a:r>
              <a:rPr lang="en-US" dirty="0" smtClean="0"/>
              <a:t>UTF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UTF-8</a:t>
            </a:r>
          </a:p>
          <a:p>
            <a:pPr marL="1911096" lvl="8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UTF-16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BE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92D050"/>
                </a:solidFill>
              </a:rPr>
              <a:t>LE</a:t>
            </a:r>
            <a:r>
              <a:rPr lang="en-US" dirty="0" smtClean="0"/>
              <a:t> </a:t>
            </a:r>
            <a:r>
              <a:rPr lang="ru-RU" dirty="0" smtClean="0"/>
              <a:t>варианты)</a:t>
            </a:r>
            <a:endParaRPr lang="en-US" dirty="0" smtClean="0"/>
          </a:p>
          <a:p>
            <a:pPr marL="1911096" lvl="8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UTF-32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BE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92D050"/>
                </a:solidFill>
              </a:rPr>
              <a:t>LE</a:t>
            </a:r>
            <a:r>
              <a:rPr lang="en-US" dirty="0" smtClean="0"/>
              <a:t> </a:t>
            </a:r>
            <a:r>
              <a:rPr lang="ru-RU" dirty="0" smtClean="0"/>
              <a:t>варианты).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Количество байт на символ в разных </a:t>
            </a:r>
            <a:r>
              <a:rPr lang="en-US" dirty="0" smtClean="0"/>
              <a:t>UTF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 UTF-8</a:t>
            </a:r>
          </a:p>
          <a:p>
            <a:pPr marL="301752" lvl="1" indent="0"/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ru-RU" dirty="0" smtClean="0">
                <a:solidFill>
                  <a:srgbClr val="FFC000"/>
                </a:solidFill>
              </a:rPr>
              <a:t>1</a:t>
            </a:r>
            <a:r>
              <a:rPr lang="ru-RU" dirty="0" smtClean="0"/>
              <a:t> до </a:t>
            </a:r>
            <a:r>
              <a:rPr lang="ru-RU" dirty="0" smtClean="0">
                <a:solidFill>
                  <a:srgbClr val="FFC000"/>
                </a:solidFill>
              </a:rPr>
              <a:t>6</a:t>
            </a:r>
            <a:r>
              <a:rPr lang="ru-RU" dirty="0" smtClean="0"/>
              <a:t> байт на символ</a:t>
            </a:r>
            <a:endParaRPr lang="en-US" dirty="0" smtClean="0"/>
          </a:p>
          <a:p>
            <a:pPr marL="301752" lvl="1" indent="0"/>
            <a:r>
              <a:rPr lang="en-US" dirty="0" smtClean="0"/>
              <a:t> </a:t>
            </a:r>
            <a:r>
              <a:rPr lang="ru-RU" dirty="0" smtClean="0"/>
              <a:t>для записи ASCII использует один </a:t>
            </a:r>
            <a:r>
              <a:rPr lang="ru-RU" dirty="0" smtClean="0"/>
              <a:t>байт</a:t>
            </a:r>
            <a:endParaRPr lang="en-US" dirty="0" smtClean="0"/>
          </a:p>
          <a:p>
            <a:pPr marL="1911096" lvl="8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/>
              <a:t>UTF-16</a:t>
            </a:r>
          </a:p>
          <a:p>
            <a:pPr marL="301752" lvl="1" indent="0"/>
            <a:r>
              <a:rPr lang="en-US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2</a:t>
            </a:r>
            <a:r>
              <a:rPr lang="ru-RU" dirty="0" smtClean="0"/>
              <a:t> б</a:t>
            </a:r>
            <a:r>
              <a:rPr lang="en-US" dirty="0" smtClean="0"/>
              <a:t>.</a:t>
            </a:r>
            <a:r>
              <a:rPr lang="ru-RU" dirty="0" smtClean="0"/>
              <a:t> для символов [U+</a:t>
            </a:r>
            <a:r>
              <a:rPr lang="ru-RU" dirty="0" smtClean="0">
                <a:solidFill>
                  <a:srgbClr val="FF0000"/>
                </a:solidFill>
              </a:rPr>
              <a:t>0000</a:t>
            </a:r>
            <a:r>
              <a:rPr lang="ru-RU" dirty="0" smtClean="0"/>
              <a:t>, U+</a:t>
            </a:r>
            <a:r>
              <a:rPr lang="ru-RU" dirty="0" smtClean="0">
                <a:solidFill>
                  <a:srgbClr val="FF0000"/>
                </a:solidFill>
              </a:rPr>
              <a:t>FFFF</a:t>
            </a:r>
            <a:r>
              <a:rPr lang="ru-RU" dirty="0" smtClean="0"/>
              <a:t>]</a:t>
            </a:r>
            <a:endParaRPr lang="en-US" dirty="0" smtClean="0"/>
          </a:p>
          <a:p>
            <a:pPr marL="301752" lvl="1" indent="0"/>
            <a:r>
              <a:rPr lang="en-US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4</a:t>
            </a:r>
            <a:r>
              <a:rPr lang="ru-RU" dirty="0" smtClean="0"/>
              <a:t> б</a:t>
            </a:r>
            <a:r>
              <a:rPr lang="en-US" dirty="0" smtClean="0"/>
              <a:t>.</a:t>
            </a:r>
            <a:r>
              <a:rPr lang="ru-RU" dirty="0" smtClean="0"/>
              <a:t> для символов [U+</a:t>
            </a:r>
            <a:r>
              <a:rPr lang="ru-RU" dirty="0" smtClean="0">
                <a:solidFill>
                  <a:srgbClr val="FF0000"/>
                </a:solidFill>
              </a:rPr>
              <a:t>10000</a:t>
            </a:r>
            <a:r>
              <a:rPr lang="ru-RU" dirty="0" smtClean="0"/>
              <a:t>, U+</a:t>
            </a:r>
            <a:r>
              <a:rPr lang="ru-RU" dirty="0" smtClean="0">
                <a:solidFill>
                  <a:srgbClr val="FF0000"/>
                </a:solidFill>
              </a:rPr>
              <a:t>10FFFF</a:t>
            </a:r>
            <a:r>
              <a:rPr lang="ru-RU" dirty="0" smtClean="0"/>
              <a:t>]</a:t>
            </a:r>
            <a:endParaRPr lang="en-US" dirty="0" smtClean="0"/>
          </a:p>
          <a:p>
            <a:pPr marL="1911096" lvl="8" indent="0">
              <a:buNone/>
            </a:pPr>
            <a:endParaRPr lang="en-US" dirty="0" smtClean="0"/>
          </a:p>
          <a:p>
            <a:pPr marL="0" indent="0"/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UTF-32</a:t>
            </a:r>
            <a:endParaRPr lang="en-US" dirty="0" smtClean="0"/>
          </a:p>
          <a:p>
            <a:pPr marL="301752" lvl="1" indent="0"/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используется ровно </a:t>
            </a:r>
            <a:r>
              <a:rPr lang="ru-RU" dirty="0" smtClean="0">
                <a:solidFill>
                  <a:srgbClr val="FFC000"/>
                </a:solidFill>
              </a:rPr>
              <a:t>четыре байта</a:t>
            </a:r>
            <a:r>
              <a:rPr lang="ru-RU" dirty="0" smtClean="0"/>
              <a:t>.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Метка порядка байт (</a:t>
            </a:r>
            <a:r>
              <a:rPr lang="en-US" dirty="0" smtClean="0"/>
              <a:t>BOM)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 </a:t>
            </a:r>
            <a:r>
              <a:rPr lang="ru-RU" dirty="0" smtClean="0"/>
              <a:t>UTF-16</a:t>
            </a:r>
            <a:endParaRPr lang="en-US" dirty="0" smtClean="0"/>
          </a:p>
          <a:p>
            <a:pPr marL="301752" lvl="1" indent="0"/>
            <a:r>
              <a:rPr lang="en-US" dirty="0" smtClean="0"/>
              <a:t> BE ==&gt; </a:t>
            </a:r>
            <a:r>
              <a:rPr lang="en-US" dirty="0" smtClean="0">
                <a:solidFill>
                  <a:srgbClr val="FF0000"/>
                </a:solidFill>
              </a:rPr>
              <a:t>FE</a:t>
            </a:r>
            <a:r>
              <a:rPr lang="en-US" dirty="0" smtClean="0">
                <a:solidFill>
                  <a:srgbClr val="FFC000"/>
                </a:solidFill>
              </a:rPr>
              <a:t>FF</a:t>
            </a:r>
          </a:p>
          <a:p>
            <a:pPr marL="301752" lvl="1" indent="0"/>
            <a:r>
              <a:rPr lang="en-US" dirty="0" smtClean="0"/>
              <a:t> LE ==&gt; </a:t>
            </a:r>
            <a:r>
              <a:rPr lang="en-US" dirty="0" smtClean="0">
                <a:solidFill>
                  <a:srgbClr val="FFC000"/>
                </a:solidFill>
              </a:rPr>
              <a:t>FF</a:t>
            </a:r>
            <a:r>
              <a:rPr lang="en-US" dirty="0" smtClean="0">
                <a:solidFill>
                  <a:srgbClr val="FF0000"/>
                </a:solidFill>
              </a:rPr>
              <a:t>FE</a:t>
            </a:r>
            <a:endParaRPr lang="en-US" dirty="0" smtClean="0">
              <a:solidFill>
                <a:srgbClr val="FFC000"/>
              </a:solidFill>
            </a:endParaRPr>
          </a:p>
          <a:p>
            <a:pPr marL="1911096" lvl="8" indent="0"/>
            <a:endParaRPr lang="en-US" dirty="0" smtClean="0">
              <a:solidFill>
                <a:srgbClr val="FFC000"/>
              </a:solidFill>
            </a:endParaRPr>
          </a:p>
          <a:p>
            <a:pPr marL="0" indent="0"/>
            <a:r>
              <a:rPr lang="en-US" dirty="0" smtClean="0"/>
              <a:t> UTF-32</a:t>
            </a:r>
            <a:endParaRPr lang="en-US" dirty="0" smtClean="0"/>
          </a:p>
          <a:p>
            <a:pPr marL="301752" lvl="1" indent="0"/>
            <a:r>
              <a:rPr lang="en-US" dirty="0" smtClean="0"/>
              <a:t> BE ==&gt; </a:t>
            </a:r>
            <a:r>
              <a:rPr lang="en-US" dirty="0" smtClean="0">
                <a:solidFill>
                  <a:srgbClr val="FFC000"/>
                </a:solidFill>
              </a:rPr>
              <a:t>0000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FE</a:t>
            </a:r>
            <a:r>
              <a:rPr lang="en-US" dirty="0" smtClean="0">
                <a:solidFill>
                  <a:srgbClr val="FFC000"/>
                </a:solidFill>
              </a:rPr>
              <a:t>FF</a:t>
            </a:r>
          </a:p>
          <a:p>
            <a:pPr marL="301752" lvl="1" indent="0"/>
            <a:r>
              <a:rPr lang="en-US" dirty="0" smtClean="0"/>
              <a:t> LE ==&gt; </a:t>
            </a:r>
            <a:r>
              <a:rPr lang="en-US" dirty="0" smtClean="0">
                <a:solidFill>
                  <a:srgbClr val="FFC000"/>
                </a:solidFill>
              </a:rPr>
              <a:t>FF</a:t>
            </a:r>
            <a:r>
              <a:rPr lang="en-US" dirty="0" smtClean="0">
                <a:solidFill>
                  <a:srgbClr val="FF0000"/>
                </a:solidFill>
              </a:rPr>
              <a:t>FE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0000</a:t>
            </a:r>
          </a:p>
          <a:p>
            <a:pPr marL="1911096" lvl="8" indent="0"/>
            <a:endParaRPr lang="en-US" dirty="0" smtClean="0">
              <a:solidFill>
                <a:srgbClr val="FFC000"/>
              </a:solidFill>
            </a:endParaRPr>
          </a:p>
          <a:p>
            <a:pPr marL="0" indent="0"/>
            <a:r>
              <a:rPr lang="en-US" dirty="0" smtClean="0"/>
              <a:t> </a:t>
            </a:r>
            <a:r>
              <a:rPr lang="ru-RU" dirty="0" smtClean="0"/>
              <a:t>UTF-8</a:t>
            </a:r>
            <a:endParaRPr lang="en-US" dirty="0" smtClean="0"/>
          </a:p>
          <a:p>
            <a:pPr marL="301752" lvl="1" indent="0"/>
            <a:r>
              <a:rPr lang="en-US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EF BB BF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Порядок байт </a:t>
            </a:r>
            <a:r>
              <a:rPr lang="en-US" dirty="0" smtClean="0"/>
              <a:t>BE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Прямой порядок байт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он</a:t>
            </a:r>
            <a:r>
              <a:rPr lang="en-US" dirty="0" smtClean="0"/>
              <a:t> </a:t>
            </a:r>
            <a:r>
              <a:rPr lang="en-US" dirty="0" err="1" smtClean="0"/>
              <a:t>же</a:t>
            </a:r>
            <a:r>
              <a:rPr lang="en-US" dirty="0" smtClean="0"/>
              <a:t> big </a:t>
            </a:r>
            <a:r>
              <a:rPr lang="en-US" dirty="0" err="1" smtClean="0"/>
              <a:t>endian</a:t>
            </a:r>
            <a:r>
              <a:rPr lang="en-US" dirty="0" smtClean="0"/>
              <a:t> - </a:t>
            </a:r>
            <a:r>
              <a:rPr lang="ru-RU" dirty="0" smtClean="0"/>
              <a:t>BE).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Старший (</a:t>
            </a:r>
            <a:r>
              <a:rPr lang="ru-RU" dirty="0" smtClean="0">
                <a:solidFill>
                  <a:srgbClr val="FF0000"/>
                </a:solidFill>
              </a:rPr>
              <a:t>более значимый</a:t>
            </a:r>
            <a:r>
              <a:rPr lang="ru-RU" dirty="0" smtClean="0"/>
              <a:t>) байт в слове находится впереди младшего (</a:t>
            </a:r>
            <a:r>
              <a:rPr lang="ru-RU" dirty="0" smtClean="0">
                <a:solidFill>
                  <a:srgbClr val="FFC000"/>
                </a:solidFill>
              </a:rPr>
              <a:t>менее значимого</a:t>
            </a:r>
            <a:r>
              <a:rPr lang="ru-RU" dirty="0" smtClean="0"/>
              <a:t>) байта.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Запись BOM в UTF-16BE: </a:t>
            </a:r>
            <a:r>
              <a:rPr lang="ru-RU" dirty="0" smtClean="0">
                <a:solidFill>
                  <a:srgbClr val="FF0000"/>
                </a:solidFill>
              </a:rPr>
              <a:t>FE</a:t>
            </a:r>
            <a:r>
              <a:rPr lang="ru-RU" dirty="0" smtClean="0">
                <a:solidFill>
                  <a:srgbClr val="FFC000"/>
                </a:solidFill>
              </a:rPr>
              <a:t>FF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Запись BOM в UTF-32BE: </a:t>
            </a:r>
            <a:r>
              <a:rPr lang="ru-RU" dirty="0" smtClean="0">
                <a:solidFill>
                  <a:srgbClr val="FF0000"/>
                </a:solidFill>
              </a:rPr>
              <a:t>00</a:t>
            </a:r>
            <a:r>
              <a:rPr lang="ru-RU" dirty="0" smtClean="0">
                <a:solidFill>
                  <a:srgbClr val="FFC000"/>
                </a:solidFill>
              </a:rPr>
              <a:t>00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FE</a:t>
            </a:r>
            <a:r>
              <a:rPr lang="ru-RU" dirty="0" smtClean="0">
                <a:solidFill>
                  <a:srgbClr val="FFC000"/>
                </a:solidFill>
              </a:rPr>
              <a:t>FF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Порядок байт </a:t>
            </a:r>
            <a:r>
              <a:rPr lang="en-US" dirty="0" smtClean="0"/>
              <a:t>LE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Обратный порядок байт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(little </a:t>
            </a:r>
            <a:r>
              <a:rPr lang="ru-RU" dirty="0" err="1" smtClean="0"/>
              <a:t>endian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BE).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Младший (</a:t>
            </a:r>
            <a:r>
              <a:rPr lang="ru-RU" dirty="0" smtClean="0">
                <a:solidFill>
                  <a:srgbClr val="FFC000"/>
                </a:solidFill>
              </a:rPr>
              <a:t>менее значимый</a:t>
            </a:r>
            <a:r>
              <a:rPr lang="ru-RU" dirty="0" smtClean="0"/>
              <a:t>) байт в слове расположен впереди старшего (</a:t>
            </a:r>
            <a:r>
              <a:rPr lang="ru-RU" dirty="0" smtClean="0">
                <a:solidFill>
                  <a:srgbClr val="FF0000"/>
                </a:solidFill>
              </a:rPr>
              <a:t>более значимого</a:t>
            </a:r>
            <a:r>
              <a:rPr lang="ru-RU" dirty="0" smtClean="0"/>
              <a:t>) байта.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Запись BOM в UTF-16LE: </a:t>
            </a:r>
            <a:r>
              <a:rPr lang="ru-RU" dirty="0" smtClean="0">
                <a:solidFill>
                  <a:srgbClr val="FFC000"/>
                </a:solidFill>
              </a:rPr>
              <a:t>FF</a:t>
            </a:r>
            <a:r>
              <a:rPr lang="ru-RU" dirty="0" smtClean="0">
                <a:solidFill>
                  <a:srgbClr val="FF0000"/>
                </a:solidFill>
              </a:rPr>
              <a:t>FE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Запись BOM в UTF-32LE: </a:t>
            </a:r>
            <a:r>
              <a:rPr lang="ru-RU" dirty="0" smtClean="0">
                <a:solidFill>
                  <a:srgbClr val="FFC000"/>
                </a:solidFill>
              </a:rPr>
              <a:t>FF</a:t>
            </a:r>
            <a:r>
              <a:rPr lang="ru-RU" dirty="0" smtClean="0">
                <a:solidFill>
                  <a:srgbClr val="FF0000"/>
                </a:solidFill>
              </a:rPr>
              <a:t>FE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00</a:t>
            </a:r>
            <a:r>
              <a:rPr lang="ru-RU" dirty="0" smtClean="0">
                <a:solidFill>
                  <a:srgbClr val="FF0000"/>
                </a:solidFill>
              </a:rPr>
              <a:t>00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Использование метки порядков байт (BOM)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/>
            <a:r>
              <a:rPr lang="en-US" dirty="0" smtClean="0"/>
              <a:t> </a:t>
            </a:r>
            <a:r>
              <a:rPr lang="ru-RU" dirty="0" smtClean="0"/>
              <a:t>Стандарт </a:t>
            </a:r>
            <a:r>
              <a:rPr lang="ru-RU" dirty="0" err="1" smtClean="0"/>
              <a:t>Unicode</a:t>
            </a:r>
            <a:r>
              <a:rPr lang="ru-RU" dirty="0" smtClean="0"/>
              <a:t> определяет использование метки порядков байт как </a:t>
            </a:r>
            <a:r>
              <a:rPr lang="ru-RU" i="1" dirty="0" smtClean="0">
                <a:solidFill>
                  <a:srgbClr val="00B0F0"/>
                </a:solidFill>
              </a:rPr>
              <a:t>опциональное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ru-RU" dirty="0" smtClean="0"/>
              <a:t>В том случае, </a:t>
            </a:r>
            <a:r>
              <a:rPr lang="ru-RU" dirty="0" smtClean="0">
                <a:solidFill>
                  <a:srgbClr val="FFC000"/>
                </a:solidFill>
              </a:rPr>
              <a:t>когда метка отсутствует</a:t>
            </a:r>
            <a:r>
              <a:rPr lang="ru-RU" dirty="0" smtClean="0"/>
              <a:t>, порядок байт </a:t>
            </a:r>
            <a:r>
              <a:rPr lang="ru-RU" i="1" dirty="0" smtClean="0">
                <a:solidFill>
                  <a:srgbClr val="00B0F0"/>
                </a:solidFill>
              </a:rPr>
              <a:t>по умолчанию будет принят BE</a:t>
            </a:r>
            <a:r>
              <a:rPr lang="ru-RU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Диапазоны </a:t>
            </a:r>
            <a:r>
              <a:rPr lang="ru-RU" dirty="0" smtClean="0"/>
              <a:t>су</a:t>
            </a:r>
            <a:r>
              <a:rPr lang="ru-RU" dirty="0"/>
              <a:t>р</a:t>
            </a:r>
            <a:r>
              <a:rPr lang="ru-RU" dirty="0" smtClean="0"/>
              <a:t>рогатных </a:t>
            </a:r>
            <a:r>
              <a:rPr lang="ru-RU" dirty="0" smtClean="0"/>
              <a:t>заменителей </a:t>
            </a:r>
            <a:r>
              <a:rPr lang="en-US" dirty="0" smtClean="0"/>
              <a:t>UTF-16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Диапазоны </a:t>
            </a:r>
            <a:r>
              <a:rPr lang="ru-RU" dirty="0" smtClean="0"/>
              <a:t>суррогатный </a:t>
            </a:r>
            <a:r>
              <a:rPr lang="ru-RU" dirty="0" smtClean="0"/>
              <a:t>заменителей:</a:t>
            </a:r>
          </a:p>
          <a:p>
            <a:pPr marL="0" indent="0"/>
            <a:r>
              <a:rPr lang="ru-RU" dirty="0" smtClean="0"/>
              <a:t> [</a:t>
            </a:r>
            <a:r>
              <a:rPr lang="ru-RU" dirty="0" smtClean="0">
                <a:solidFill>
                  <a:srgbClr val="FF0000"/>
                </a:solidFill>
              </a:rPr>
              <a:t>U+D800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0000"/>
                </a:solidFill>
              </a:rPr>
              <a:t>U+DBFF</a:t>
            </a:r>
            <a:r>
              <a:rPr lang="ru-RU" dirty="0" smtClean="0"/>
              <a:t>] - </a:t>
            </a:r>
            <a:r>
              <a:rPr lang="ru-RU" dirty="0" smtClean="0">
                <a:solidFill>
                  <a:srgbClr val="FF0000"/>
                </a:solidFill>
              </a:rPr>
              <a:t>верхний</a:t>
            </a:r>
            <a:r>
              <a:rPr lang="ru-RU" dirty="0" smtClean="0"/>
              <a:t>;</a:t>
            </a:r>
          </a:p>
          <a:p>
            <a:pPr marL="0" indent="0"/>
            <a:r>
              <a:rPr lang="ru-RU" dirty="0" smtClean="0"/>
              <a:t> [</a:t>
            </a:r>
            <a:r>
              <a:rPr lang="ru-RU" dirty="0" smtClean="0">
                <a:solidFill>
                  <a:srgbClr val="FFC000"/>
                </a:solidFill>
              </a:rPr>
              <a:t>U+DC00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U+DFFF</a:t>
            </a:r>
            <a:r>
              <a:rPr lang="ru-RU" dirty="0" smtClean="0"/>
              <a:t>] - </a:t>
            </a:r>
            <a:r>
              <a:rPr lang="ru-RU" dirty="0" smtClean="0">
                <a:solidFill>
                  <a:srgbClr val="FFC000"/>
                </a:solidFill>
              </a:rPr>
              <a:t>нижний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Каждый символ из </a:t>
            </a:r>
            <a:r>
              <a:rPr lang="ru-RU" dirty="0" smtClean="0">
                <a:solidFill>
                  <a:srgbClr val="92D050"/>
                </a:solidFill>
              </a:rPr>
              <a:t>[10000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ru-RU" dirty="0" smtClean="0">
                <a:solidFill>
                  <a:srgbClr val="92D050"/>
                </a:solidFill>
              </a:rPr>
              <a:t>10FFFF]</a:t>
            </a:r>
            <a:r>
              <a:rPr lang="ru-RU" dirty="0" smtClean="0"/>
              <a:t> будет представлен парой символов из этих диапазонов: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первый из верхнего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второй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из нижнего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Представление дополнительных символов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SzPct val="80000"/>
              <a:buNone/>
            </a:pPr>
            <a:r>
              <a:rPr lang="ru-RU" sz="3000" dirty="0" smtClean="0"/>
              <a:t>Каждый дополнительный символ Unicode ([U+</a:t>
            </a:r>
            <a:r>
              <a:rPr lang="ru-RU" sz="3000" dirty="0" smtClean="0">
                <a:solidFill>
                  <a:srgbClr val="FF0000"/>
                </a:solidFill>
              </a:rPr>
              <a:t>10000</a:t>
            </a:r>
            <a:r>
              <a:rPr lang="ru-RU" sz="3000" dirty="0" smtClean="0"/>
              <a:t>, U+</a:t>
            </a:r>
            <a:r>
              <a:rPr lang="ru-RU" sz="3000" dirty="0" smtClean="0">
                <a:solidFill>
                  <a:srgbClr val="FF0000"/>
                </a:solidFill>
              </a:rPr>
              <a:t>10FFFF</a:t>
            </a:r>
            <a:r>
              <a:rPr lang="ru-RU" sz="3000" dirty="0" smtClean="0"/>
              <a:t>]) кодируют двумя </a:t>
            </a:r>
            <a:r>
              <a:rPr lang="ru-RU" sz="3000" dirty="0" smtClean="0"/>
              <a:t>суррогатными </a:t>
            </a:r>
            <a:r>
              <a:rPr lang="ru-RU" sz="3000" dirty="0" smtClean="0"/>
              <a:t>символами.</a:t>
            </a:r>
          </a:p>
          <a:p>
            <a:pPr marL="1609344" lvl="8" indent="0">
              <a:buSzPct val="80000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Таким образом, доп. символы представлены четырьмя байтами</a:t>
            </a:r>
          </a:p>
          <a:p>
            <a:pPr marL="301752" lvl="1" indent="0"/>
            <a:r>
              <a:rPr lang="ru-RU" dirty="0" smtClean="0"/>
              <a:t> первые два из диапазона [</a:t>
            </a:r>
            <a:r>
              <a:rPr lang="ru-RU" dirty="0" smtClean="0">
                <a:solidFill>
                  <a:srgbClr val="FFC000"/>
                </a:solidFill>
              </a:rPr>
              <a:t>D800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DBFF</a:t>
            </a:r>
            <a:r>
              <a:rPr lang="ru-RU" dirty="0" smtClean="0"/>
              <a:t>]</a:t>
            </a:r>
          </a:p>
          <a:p>
            <a:pPr marL="301752" lvl="1" indent="0"/>
            <a:r>
              <a:rPr lang="ru-RU" dirty="0" smtClean="0"/>
              <a:t> вторые два из диапазона [</a:t>
            </a:r>
            <a:r>
              <a:rPr lang="ru-RU" dirty="0" smtClean="0">
                <a:solidFill>
                  <a:srgbClr val="FFC000"/>
                </a:solidFill>
              </a:rPr>
              <a:t>DC00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DFFF</a:t>
            </a:r>
            <a:r>
              <a:rPr lang="ru-RU" dirty="0" smtClean="0"/>
              <a:t>]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Unicode escape </a:t>
            </a:r>
            <a:r>
              <a:rPr lang="ru-RU" dirty="0" smtClean="0"/>
              <a:t>последовательности </a:t>
            </a:r>
            <a:r>
              <a:rPr lang="en-US" dirty="0" smtClean="0"/>
              <a:t>Java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SzPct val="80000"/>
              <a:buNone/>
            </a:pPr>
            <a:endParaRPr lang="ru-RU" sz="3000" dirty="0" smtClean="0">
              <a:solidFill>
                <a:srgbClr val="FFC000"/>
              </a:solidFill>
            </a:endParaRPr>
          </a:p>
          <a:p>
            <a:pPr marL="0" lvl="1" indent="0">
              <a:buSzPct val="80000"/>
              <a:buNone/>
            </a:pPr>
            <a:r>
              <a:rPr lang="ru-RU" sz="3000" dirty="0" smtClean="0">
                <a:solidFill>
                  <a:srgbClr val="FFC000"/>
                </a:solidFill>
              </a:rPr>
              <a:t>\</a:t>
            </a:r>
            <a:r>
              <a:rPr lang="ru-RU" sz="3000" dirty="0" err="1" smtClean="0">
                <a:solidFill>
                  <a:srgbClr val="FFC000"/>
                </a:solidFill>
              </a:rPr>
              <a:t>uXXXX</a:t>
            </a:r>
            <a:endParaRPr lang="ru-RU" sz="3000" dirty="0" smtClean="0">
              <a:solidFill>
                <a:srgbClr val="FFC000"/>
              </a:solidFill>
            </a:endParaRPr>
          </a:p>
          <a:p>
            <a:pPr marL="0" lvl="1" indent="0">
              <a:buSzPct val="80000"/>
              <a:buNone/>
            </a:pPr>
            <a:endParaRPr lang="ru-RU" sz="3000" dirty="0" smtClean="0"/>
          </a:p>
          <a:p>
            <a:pPr marL="0" lvl="1" indent="0">
              <a:buSzPct val="80000"/>
              <a:buNone/>
            </a:pPr>
            <a:r>
              <a:rPr lang="ru-RU" sz="3000" dirty="0" smtClean="0"/>
              <a:t>где </a:t>
            </a:r>
            <a:r>
              <a:rPr lang="ru-RU" sz="3000" dirty="0" smtClean="0">
                <a:solidFill>
                  <a:srgbClr val="FFC000"/>
                </a:solidFill>
              </a:rPr>
              <a:t>XXXX</a:t>
            </a:r>
            <a:r>
              <a:rPr lang="ru-RU" sz="3000" dirty="0" smtClean="0"/>
              <a:t> - шестнадцатеричный код символа в кодировке </a:t>
            </a:r>
            <a:r>
              <a:rPr lang="ru-RU" sz="3000" dirty="0" smtClean="0">
                <a:solidFill>
                  <a:srgbClr val="FF0000"/>
                </a:solidFill>
              </a:rPr>
              <a:t>UTF-16BE</a:t>
            </a:r>
            <a:r>
              <a:rPr lang="ru-RU" sz="3000" dirty="0" smtClean="0"/>
              <a:t>.</a:t>
            </a:r>
            <a:br>
              <a:rPr lang="ru-RU" sz="3000" dirty="0" smtClean="0"/>
            </a:br>
            <a:endParaRPr lang="ru-RU" sz="3000" dirty="0" smtClean="0"/>
          </a:p>
          <a:p>
            <a:pPr marL="0" lvl="1" indent="0">
              <a:buSzPct val="80000"/>
              <a:buNone/>
            </a:pPr>
            <a:r>
              <a:rPr lang="ru-RU" sz="3000" i="1" dirty="0" smtClean="0">
                <a:solidFill>
                  <a:srgbClr val="00B0F0"/>
                </a:solidFill>
              </a:rPr>
              <a:t>Регистры цифр не имеют значения</a:t>
            </a:r>
            <a:r>
              <a:rPr lang="ru-RU" sz="3000" dirty="0" smtClean="0"/>
              <a:t>.</a:t>
            </a:r>
            <a:br>
              <a:rPr lang="ru-RU" sz="3000" dirty="0" smtClean="0"/>
            </a:br>
            <a:r>
              <a:rPr lang="ru-RU" sz="3000" dirty="0" smtClean="0"/>
              <a:t>Буква </a:t>
            </a:r>
            <a:r>
              <a:rPr lang="ru-RU" sz="3000" dirty="0" err="1" smtClean="0">
                <a:solidFill>
                  <a:srgbClr val="FF0000"/>
                </a:solidFill>
              </a:rPr>
              <a:t>u</a:t>
            </a:r>
            <a:r>
              <a:rPr lang="ru-RU" sz="3000" dirty="0" smtClean="0">
                <a:solidFill>
                  <a:srgbClr val="FF0000"/>
                </a:solidFill>
              </a:rPr>
              <a:t> </a:t>
            </a:r>
            <a:r>
              <a:rPr lang="ru-RU" sz="3000" b="1" dirty="0" smtClean="0">
                <a:solidFill>
                  <a:srgbClr val="FF0000"/>
                </a:solidFill>
              </a:rPr>
              <a:t>В НИЖНЕМ РЕГИСТРЕ!</a:t>
            </a:r>
            <a:endParaRPr lang="en-US" sz="3000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Кодировка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Кодировка это соответствие между символами и числами.</a:t>
            </a:r>
            <a:endParaRPr lang="en-US" dirty="0" smtClean="0"/>
          </a:p>
          <a:p>
            <a:pPr marL="1911096" lvl="8" indent="0"/>
            <a:endParaRPr lang="en-US" dirty="0" smtClean="0"/>
          </a:p>
          <a:p>
            <a:pPr marL="0" indent="0"/>
            <a:r>
              <a:rPr lang="ru-RU" dirty="0" smtClean="0"/>
              <a:t> Каждый символ кодировки имеет </a:t>
            </a:r>
            <a:r>
              <a:rPr lang="ru-RU" b="1" dirty="0" smtClean="0">
                <a:solidFill>
                  <a:srgbClr val="FFC000"/>
                </a:solidFill>
              </a:rPr>
              <a:t>фиксированный уникальный </a:t>
            </a:r>
            <a:r>
              <a:rPr lang="ru-RU" dirty="0" smtClean="0"/>
              <a:t>числовой код</a:t>
            </a:r>
            <a:r>
              <a:rPr lang="en-US" dirty="0" smtClean="0"/>
              <a:t>.</a:t>
            </a:r>
          </a:p>
          <a:p>
            <a:pPr marL="1911096" lvl="8" indent="0"/>
            <a:endParaRPr lang="en-US" dirty="0" smtClean="0"/>
          </a:p>
          <a:p>
            <a:pPr marL="0" indent="0"/>
            <a:r>
              <a:rPr lang="ru-RU" dirty="0" smtClean="0"/>
              <a:t> Кодировку можно представить в виде таблицы.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800" dirty="0" smtClean="0">
                <a:latin typeface="+mn-lt"/>
                <a:cs typeface="Calibri" pitchFamily="34" charset="0"/>
              </a:rPr>
              <a:t>Escape </a:t>
            </a:r>
            <a:r>
              <a:rPr lang="ru-RU" sz="3800" dirty="0" smtClean="0">
                <a:latin typeface="+mn-lt"/>
                <a:cs typeface="Calibri" pitchFamily="34" charset="0"/>
              </a:rPr>
              <a:t>последовательности для </a:t>
            </a:r>
            <a:r>
              <a:rPr lang="ru-RU" sz="3800" dirty="0" smtClean="0">
                <a:latin typeface="+mn-lt"/>
                <a:cs typeface="Calibri" pitchFamily="34" charset="0"/>
              </a:rPr>
              <a:t>дополнительных символов</a:t>
            </a:r>
            <a:endParaRPr lang="ru-RU" sz="3800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SzPct val="80000"/>
              <a:buNone/>
            </a:pPr>
            <a:r>
              <a:rPr lang="ru-RU" sz="3000" dirty="0" smtClean="0"/>
              <a:t>Для записи </a:t>
            </a:r>
            <a:r>
              <a:rPr lang="ru-RU" sz="3000" dirty="0" smtClean="0">
                <a:solidFill>
                  <a:srgbClr val="FFC000"/>
                </a:solidFill>
              </a:rPr>
              <a:t>дополнительных символов </a:t>
            </a:r>
            <a:r>
              <a:rPr lang="ru-RU" sz="3000" dirty="0" smtClean="0"/>
              <a:t>Unicode с помощью Unicode </a:t>
            </a:r>
            <a:r>
              <a:rPr lang="ru-RU" sz="3000" dirty="0" smtClean="0">
                <a:solidFill>
                  <a:srgbClr val="FF0000"/>
                </a:solidFill>
              </a:rPr>
              <a:t>escape последовательностей Java </a:t>
            </a:r>
            <a:r>
              <a:rPr lang="ru-RU" sz="3000" dirty="0" smtClean="0"/>
              <a:t>используют </a:t>
            </a:r>
            <a:r>
              <a:rPr lang="ru-RU" sz="3000" dirty="0" smtClean="0">
                <a:solidFill>
                  <a:srgbClr val="FFC000"/>
                </a:solidFill>
              </a:rPr>
              <a:t>две подряд идущие escape последовательности</a:t>
            </a:r>
            <a:r>
              <a:rPr lang="ru-RU" sz="3000" dirty="0" smtClean="0"/>
              <a:t>, в которых записаны </a:t>
            </a:r>
            <a:r>
              <a:rPr lang="ru-RU" sz="3000" dirty="0" smtClean="0">
                <a:solidFill>
                  <a:srgbClr val="92D050"/>
                </a:solidFill>
              </a:rPr>
              <a:t>коды</a:t>
            </a:r>
            <a:r>
              <a:rPr lang="ru-RU" sz="3000" dirty="0" smtClean="0"/>
              <a:t> </a:t>
            </a:r>
            <a:r>
              <a:rPr lang="ru-RU" sz="3000" i="1" dirty="0" smtClean="0">
                <a:solidFill>
                  <a:srgbClr val="00B0F0"/>
                </a:solidFill>
              </a:rPr>
              <a:t>соответствующих </a:t>
            </a:r>
            <a:r>
              <a:rPr lang="ru-RU" sz="3000" i="1" dirty="0" smtClean="0">
                <a:solidFill>
                  <a:srgbClr val="00B0F0"/>
                </a:solidFill>
              </a:rPr>
              <a:t>сур</a:t>
            </a:r>
            <a:r>
              <a:rPr lang="ru-RU" sz="3000" i="1" dirty="0">
                <a:solidFill>
                  <a:srgbClr val="00B0F0"/>
                </a:solidFill>
              </a:rPr>
              <a:t>р</a:t>
            </a:r>
            <a:r>
              <a:rPr lang="ru-RU" sz="3000" i="1" dirty="0" smtClean="0">
                <a:solidFill>
                  <a:srgbClr val="00B0F0"/>
                </a:solidFill>
              </a:rPr>
              <a:t>огатных </a:t>
            </a:r>
            <a:r>
              <a:rPr lang="ru-RU" sz="3000" i="1" dirty="0" smtClean="0">
                <a:solidFill>
                  <a:srgbClr val="00B0F0"/>
                </a:solidFill>
              </a:rPr>
              <a:t>заменителей</a:t>
            </a:r>
            <a:r>
              <a:rPr lang="ru-RU" sz="3000" dirty="0" smtClean="0"/>
              <a:t>:</a:t>
            </a:r>
          </a:p>
          <a:p>
            <a:pPr marL="0" lvl="1" indent="0">
              <a:buSzPct val="80000"/>
              <a:buNone/>
            </a:pPr>
            <a:endParaRPr lang="ru-RU" sz="3000" dirty="0" smtClean="0"/>
          </a:p>
          <a:p>
            <a:pPr marL="0" lvl="1" indent="0">
              <a:buSzPct val="80000"/>
              <a:buNone/>
            </a:pPr>
            <a:r>
              <a:rPr lang="ru-RU" sz="3000" dirty="0" smtClean="0">
                <a:solidFill>
                  <a:srgbClr val="FFC000"/>
                </a:solidFill>
              </a:rPr>
              <a:t>U+1D120</a:t>
            </a:r>
            <a:r>
              <a:rPr lang="ru-RU" sz="3000" dirty="0" smtClean="0"/>
              <a:t> ===&gt; </a:t>
            </a:r>
            <a:r>
              <a:rPr lang="ru-RU" sz="3000" dirty="0" smtClean="0">
                <a:solidFill>
                  <a:srgbClr val="FF0000"/>
                </a:solidFill>
              </a:rPr>
              <a:t>\u</a:t>
            </a:r>
            <a:r>
              <a:rPr lang="ru-RU" sz="3000" dirty="0" smtClean="0">
                <a:solidFill>
                  <a:srgbClr val="92D050"/>
                </a:solidFill>
              </a:rPr>
              <a:t>D834</a:t>
            </a:r>
            <a:r>
              <a:rPr lang="ru-RU" sz="3000" dirty="0" smtClean="0">
                <a:solidFill>
                  <a:srgbClr val="FF0000"/>
                </a:solidFill>
              </a:rPr>
              <a:t>\u</a:t>
            </a:r>
            <a:r>
              <a:rPr lang="ru-RU" sz="3000" dirty="0" smtClean="0">
                <a:solidFill>
                  <a:srgbClr val="92D050"/>
                </a:solidFill>
              </a:rPr>
              <a:t>DD20</a:t>
            </a:r>
            <a:endParaRPr lang="en-US" sz="3000" dirty="0" smtClean="0">
              <a:solidFill>
                <a:srgbClr val="92D05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Кодировка исходного текста программы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SzPct val="80000"/>
              <a:buNone/>
            </a:pPr>
            <a:endParaRPr lang="ru-RU" sz="3000" dirty="0" smtClean="0"/>
          </a:p>
          <a:p>
            <a:pPr marL="0" lvl="1" indent="0">
              <a:buSzPct val="80000"/>
              <a:buNone/>
            </a:pPr>
            <a:r>
              <a:rPr lang="ru-RU" sz="3000" dirty="0" smtClean="0"/>
              <a:t>По умолчанию компилятор интерпретирует входные символы используя т.н. </a:t>
            </a:r>
            <a:r>
              <a:rPr lang="ru-RU" sz="3000" dirty="0" smtClean="0">
                <a:solidFill>
                  <a:srgbClr val="FF0000"/>
                </a:solidFill>
              </a:rPr>
              <a:t>кодировку по умолчанию</a:t>
            </a:r>
            <a:r>
              <a:rPr lang="ru-RU" sz="3000" dirty="0" smtClean="0"/>
              <a:t> операционной системы в которой он запущен.</a:t>
            </a:r>
          </a:p>
          <a:p>
            <a:pPr marL="0" lvl="1" indent="0">
              <a:buSzPct val="80000"/>
              <a:buNone/>
            </a:pPr>
            <a:r>
              <a:rPr lang="ru-RU" sz="3000" dirty="0" smtClean="0"/>
              <a:t/>
            </a:r>
            <a:br>
              <a:rPr lang="ru-RU" sz="3000" dirty="0" smtClean="0"/>
            </a:br>
            <a:r>
              <a:rPr lang="ru-RU" sz="3000" dirty="0" smtClean="0"/>
              <a:t>При этом будет осуществлено </a:t>
            </a:r>
            <a:r>
              <a:rPr lang="ru-RU" sz="3000" dirty="0" smtClean="0"/>
              <a:t>преобразование (перекодирование):</a:t>
            </a:r>
            <a:r>
              <a:rPr lang="ru-RU" sz="3000" dirty="0" smtClean="0"/>
              <a:t/>
            </a:r>
            <a:br>
              <a:rPr lang="ru-RU" sz="3000" dirty="0" smtClean="0"/>
            </a:br>
            <a:r>
              <a:rPr lang="ru-RU" sz="3000" dirty="0" smtClean="0">
                <a:solidFill>
                  <a:srgbClr val="FF0000"/>
                </a:solidFill>
              </a:rPr>
              <a:t>КПУ </a:t>
            </a:r>
            <a:r>
              <a:rPr lang="ru-RU" sz="3000" dirty="0" smtClean="0"/>
              <a:t>===&gt; </a:t>
            </a:r>
            <a:r>
              <a:rPr lang="ru-RU" sz="3000" dirty="0" smtClean="0">
                <a:solidFill>
                  <a:srgbClr val="FFC000"/>
                </a:solidFill>
              </a:rPr>
              <a:t>UTF-16BE</a:t>
            </a:r>
            <a:r>
              <a:rPr lang="ru-RU" sz="3000" dirty="0" smtClean="0"/>
              <a:t>.</a:t>
            </a:r>
            <a:endParaRPr lang="en-US" sz="3000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Кодировка по умолчанию в </a:t>
            </a:r>
            <a:r>
              <a:rPr lang="ru-RU" dirty="0" err="1" smtClean="0"/>
              <a:t>Windows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SzPct val="80000"/>
              <a:buNone/>
            </a:pPr>
            <a:endParaRPr lang="ru-RU" sz="3000" dirty="0" smtClean="0"/>
          </a:p>
          <a:p>
            <a:pPr marL="0" lvl="1" indent="0">
              <a:buSzPct val="80000"/>
              <a:buNone/>
            </a:pPr>
            <a:r>
              <a:rPr lang="en-US" sz="3000" dirty="0" smtClean="0"/>
              <a:t>Windows </a:t>
            </a:r>
            <a:r>
              <a:rPr lang="ru-RU" sz="3000" dirty="0" smtClean="0"/>
              <a:t>русской локализации</a:t>
            </a:r>
          </a:p>
          <a:p>
            <a:pPr marL="0" lvl="1" indent="0">
              <a:buSzPct val="80000"/>
              <a:buNone/>
            </a:pPr>
            <a:r>
              <a:rPr lang="ru-RU" sz="3000" dirty="0" smtClean="0">
                <a:solidFill>
                  <a:srgbClr val="FF0000"/>
                </a:solidFill>
              </a:rPr>
              <a:t>Cp1251</a:t>
            </a:r>
            <a:r>
              <a:rPr lang="ru-RU" sz="3000" dirty="0" smtClean="0"/>
              <a:t>, она же </a:t>
            </a:r>
            <a:r>
              <a:rPr lang="ru-RU" sz="3000" dirty="0" smtClean="0">
                <a:solidFill>
                  <a:srgbClr val="FF0000"/>
                </a:solidFill>
              </a:rPr>
              <a:t>Windows-1251</a:t>
            </a:r>
            <a:r>
              <a:rPr lang="ru-RU" sz="3000" dirty="0" smtClean="0"/>
              <a:t>, </a:t>
            </a:r>
            <a:r>
              <a:rPr lang="ru-RU" sz="3000" i="1" u="sng" dirty="0" smtClean="0">
                <a:solidFill>
                  <a:srgbClr val="00B0F0"/>
                </a:solidFill>
              </a:rPr>
              <a:t>однобайтная</a:t>
            </a:r>
            <a:r>
              <a:rPr lang="ru-RU" sz="3000" i="1" dirty="0" smtClean="0">
                <a:solidFill>
                  <a:srgbClr val="00B0F0"/>
                </a:solidFill>
              </a:rPr>
              <a:t> кодировка с кириллицей</a:t>
            </a:r>
            <a:r>
              <a:rPr lang="ru-RU" sz="3000" dirty="0" smtClean="0"/>
              <a:t>.</a:t>
            </a:r>
          </a:p>
          <a:p>
            <a:pPr marL="0" lvl="1" indent="0">
              <a:buSzPct val="80000"/>
              <a:buNone/>
            </a:pPr>
            <a:endParaRPr lang="ru-RU" sz="3000" dirty="0" smtClean="0">
              <a:solidFill>
                <a:srgbClr val="FFC000"/>
              </a:solidFill>
            </a:endParaRPr>
          </a:p>
          <a:p>
            <a:pPr marL="0" lvl="1" indent="0">
              <a:buSzPct val="80000"/>
              <a:buNone/>
            </a:pPr>
            <a:r>
              <a:rPr lang="ru-RU" sz="3000" dirty="0" smtClean="0"/>
              <a:t>Для консоли:</a:t>
            </a:r>
            <a:endParaRPr lang="ru-RU" sz="3000" dirty="0" smtClean="0"/>
          </a:p>
          <a:p>
            <a:pPr marL="0" lvl="1" indent="0">
              <a:buSzPct val="80000"/>
              <a:buNone/>
            </a:pPr>
            <a:r>
              <a:rPr lang="ru-RU" sz="3000" dirty="0" smtClean="0">
                <a:solidFill>
                  <a:srgbClr val="FFC000"/>
                </a:solidFill>
              </a:rPr>
              <a:t>Cp866 </a:t>
            </a:r>
            <a:r>
              <a:rPr lang="ru-RU" sz="3000" dirty="0" smtClean="0"/>
              <a:t>(неофициальное название - </a:t>
            </a:r>
            <a:r>
              <a:rPr lang="ru-RU" sz="3000" dirty="0" smtClean="0">
                <a:solidFill>
                  <a:srgbClr val="FFC000"/>
                </a:solidFill>
              </a:rPr>
              <a:t>DOS кодировка</a:t>
            </a:r>
            <a:r>
              <a:rPr lang="ru-RU" sz="3000" dirty="0" smtClean="0"/>
              <a:t>), </a:t>
            </a:r>
            <a:r>
              <a:rPr lang="ru-RU" sz="3000" i="1" u="sng" dirty="0" smtClean="0">
                <a:solidFill>
                  <a:srgbClr val="00B0F0"/>
                </a:solidFill>
              </a:rPr>
              <a:t>однобайтная</a:t>
            </a:r>
            <a:r>
              <a:rPr lang="ru-RU" sz="3000" i="1" dirty="0" smtClean="0">
                <a:solidFill>
                  <a:srgbClr val="00B0F0"/>
                </a:solidFill>
              </a:rPr>
              <a:t> кодировка с кириллицей</a:t>
            </a:r>
            <a:r>
              <a:rPr lang="ru-RU" sz="3000" dirty="0" smtClean="0"/>
              <a:t>.</a:t>
            </a:r>
            <a:endParaRPr lang="en-US" sz="3000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Кодировки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KOI8, Cp1251, Cp866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2800" dirty="0" smtClean="0"/>
              <a:t> KOI8 - </a:t>
            </a:r>
            <a:r>
              <a:rPr lang="ru-RU" sz="2800" dirty="0" smtClean="0"/>
              <a:t>однобайтная кодировка, содержит кириллицу.</a:t>
            </a:r>
            <a:r>
              <a:rPr lang="en-US" sz="2800" dirty="0" smtClean="0"/>
              <a:t> </a:t>
            </a:r>
            <a:r>
              <a:rPr lang="ru-RU" sz="2800" dirty="0" smtClean="0"/>
              <a:t>Есть подвиды: </a:t>
            </a:r>
            <a:r>
              <a:rPr lang="en-US" sz="2800" dirty="0" smtClean="0"/>
              <a:t>KOI8-R (=Cp20866, </a:t>
            </a:r>
            <a:r>
              <a:rPr lang="ru-RU" sz="2800" dirty="0" smtClean="0"/>
              <a:t>рус. </a:t>
            </a:r>
            <a:r>
              <a:rPr lang="ru-RU" sz="2800" dirty="0" err="1" smtClean="0"/>
              <a:t>алф</a:t>
            </a:r>
            <a:r>
              <a:rPr lang="ru-RU" sz="2800" dirty="0" smtClean="0"/>
              <a:t>.), </a:t>
            </a:r>
            <a:r>
              <a:rPr lang="en-US" sz="2800" dirty="0" smtClean="0"/>
              <a:t>KOI8-U (=Cp21866, </a:t>
            </a:r>
            <a:r>
              <a:rPr lang="ru-RU" sz="2800" dirty="0" err="1" smtClean="0"/>
              <a:t>укр</a:t>
            </a:r>
            <a:r>
              <a:rPr lang="ru-RU" sz="2800" dirty="0" smtClean="0"/>
              <a:t>. </a:t>
            </a:r>
            <a:r>
              <a:rPr lang="ru-RU" sz="2800" dirty="0" err="1" smtClean="0"/>
              <a:t>алф</a:t>
            </a:r>
            <a:r>
              <a:rPr lang="ru-RU" sz="2800" dirty="0" smtClean="0"/>
              <a:t>.)</a:t>
            </a:r>
            <a:r>
              <a:rPr lang="en-US" sz="2800" dirty="0" smtClean="0"/>
              <a:t>.</a:t>
            </a:r>
          </a:p>
          <a:p>
            <a:pPr marL="1911096" lvl="8" indent="0">
              <a:buNone/>
            </a:pPr>
            <a:endParaRPr lang="en-US" sz="1400" dirty="0" smtClean="0"/>
          </a:p>
          <a:p>
            <a:pPr marL="0" indent="0"/>
            <a:r>
              <a:rPr lang="en-US" sz="2800" dirty="0" smtClean="0"/>
              <a:t> Windows-1251 (=Cp1251) - </a:t>
            </a:r>
            <a:r>
              <a:rPr lang="ru-RU" sz="2800" dirty="0" smtClean="0"/>
              <a:t>однобайтная кодировка, содержит кириллицу, КПУ во всех </a:t>
            </a:r>
            <a:r>
              <a:rPr lang="en-US" sz="2800" dirty="0" smtClean="0"/>
              <a:t>Windows </a:t>
            </a:r>
            <a:r>
              <a:rPr lang="ru-RU" sz="2800" dirty="0" smtClean="0"/>
              <a:t>рус. локализации.</a:t>
            </a:r>
            <a:endParaRPr lang="en-US" sz="2800" dirty="0" smtClean="0"/>
          </a:p>
          <a:p>
            <a:pPr marL="1911096" lvl="8" indent="0">
              <a:buNone/>
            </a:pPr>
            <a:endParaRPr lang="en-US" sz="1400" dirty="0" smtClean="0"/>
          </a:p>
          <a:p>
            <a:pPr marL="0" indent="0"/>
            <a:r>
              <a:rPr lang="en-US" sz="2800" dirty="0" smtClean="0"/>
              <a:t> Cp866 - </a:t>
            </a:r>
            <a:r>
              <a:rPr lang="ru-RU" sz="2800" dirty="0" smtClean="0"/>
              <a:t>однобайтная кодировка, содержит кириллицу, КПУ консоли </a:t>
            </a:r>
            <a:r>
              <a:rPr lang="en-US" sz="2800" dirty="0" smtClean="0"/>
              <a:t>Windows </a:t>
            </a:r>
            <a:r>
              <a:rPr lang="ru-RU" sz="2800" dirty="0" smtClean="0"/>
              <a:t>рус. локализации.</a:t>
            </a:r>
            <a:endParaRPr lang="ru-RU" sz="2800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Кодировка </a:t>
            </a:r>
            <a:r>
              <a:rPr lang="en-US" dirty="0" smtClean="0"/>
              <a:t>ISO-8859-1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Она же Latin-1, CP819.</a:t>
            </a:r>
            <a:br>
              <a:rPr lang="ru-RU" dirty="0" smtClean="0"/>
            </a:b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Однобайтная кодировка, совпадает с первыми 256 символами </a:t>
            </a:r>
            <a:r>
              <a:rPr lang="ru-RU" dirty="0" err="1" smtClean="0"/>
              <a:t>Unicode</a:t>
            </a:r>
            <a:r>
              <a:rPr lang="ru-RU" dirty="0" smtClean="0"/>
              <a:t>.</a:t>
            </a:r>
            <a:br>
              <a:rPr lang="ru-RU" dirty="0" smtClean="0"/>
            </a:b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 умолчанию кодировка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properties</a:t>
            </a:r>
            <a:r>
              <a:rPr lang="ru-RU" dirty="0" smtClean="0"/>
              <a:t> файлов.</a:t>
            </a:r>
            <a:endParaRPr lang="ru-RU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1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Лексическая трансляция кода программы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911096" lvl="8" indent="0"/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1) </a:t>
            </a:r>
            <a:r>
              <a:rPr lang="ru-RU" dirty="0" smtClean="0">
                <a:solidFill>
                  <a:srgbClr val="FF0000"/>
                </a:solidFill>
              </a:rPr>
              <a:t>Подстановка</a:t>
            </a:r>
            <a:r>
              <a:rPr lang="ru-RU" dirty="0" smtClean="0"/>
              <a:t>:  \</a:t>
            </a:r>
            <a:r>
              <a:rPr lang="ru-RU" dirty="0" err="1" smtClean="0"/>
              <a:t>uXXXX</a:t>
            </a:r>
            <a:r>
              <a:rPr lang="ru-RU" dirty="0" smtClean="0"/>
              <a:t> ===&gt; символ </a:t>
            </a:r>
            <a:r>
              <a:rPr lang="ru-RU" dirty="0" err="1" smtClean="0"/>
              <a:t>Unicode</a:t>
            </a:r>
            <a:r>
              <a:rPr lang="ru-RU" dirty="0" smtClean="0"/>
              <a:t> с кодовой точкой ХХХХ;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2) </a:t>
            </a:r>
            <a:r>
              <a:rPr lang="ru-RU" dirty="0" smtClean="0">
                <a:solidFill>
                  <a:srgbClr val="FFC000"/>
                </a:solidFill>
              </a:rPr>
              <a:t>определение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входных</a:t>
            </a:r>
            <a:r>
              <a:rPr lang="ru-RU" dirty="0" smtClean="0"/>
              <a:t> </a:t>
            </a:r>
            <a:r>
              <a:rPr lang="ru-RU" dirty="0" err="1" smtClean="0"/>
              <a:t>Unicode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символов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FFC000"/>
                </a:solidFill>
              </a:rPr>
              <a:t>ограничителей строк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3) </a:t>
            </a:r>
            <a:r>
              <a:rPr lang="ru-RU" dirty="0" smtClean="0">
                <a:solidFill>
                  <a:srgbClr val="92D050"/>
                </a:solidFill>
              </a:rPr>
              <a:t>определение входных элементов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(пробельные символы, комментарии, лексемы).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Ограничители строк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Символ </a:t>
            </a:r>
            <a:r>
              <a:rPr lang="ru-RU" dirty="0" smtClean="0">
                <a:solidFill>
                  <a:srgbClr val="FF0000"/>
                </a:solidFill>
              </a:rPr>
              <a:t>U+000A</a:t>
            </a:r>
            <a:r>
              <a:rPr lang="ru-RU" dirty="0" smtClean="0"/>
              <a:t>, он же ASCII символ LF (перевод строки)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Символ </a:t>
            </a:r>
            <a:r>
              <a:rPr lang="ru-RU" dirty="0" smtClean="0">
                <a:solidFill>
                  <a:srgbClr val="FF0000"/>
                </a:solidFill>
              </a:rPr>
              <a:t>U+000D</a:t>
            </a:r>
            <a:r>
              <a:rPr lang="ru-RU" dirty="0" smtClean="0"/>
              <a:t>, он же ASCII символ CR (возврат каретки)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Последовательность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i="1" dirty="0" smtClean="0">
                <a:solidFill>
                  <a:srgbClr val="00B0F0"/>
                </a:solidFill>
              </a:rPr>
              <a:t>упорядоченная</a:t>
            </a:r>
            <a:r>
              <a:rPr lang="ru-RU" dirty="0" smtClean="0"/>
              <a:t>) из двух последовательно идущих символов </a:t>
            </a:r>
            <a:r>
              <a:rPr lang="ru-RU" dirty="0" smtClean="0">
                <a:solidFill>
                  <a:srgbClr val="FF0000"/>
                </a:solidFill>
              </a:rPr>
              <a:t>U+000D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FF0000"/>
                </a:solidFill>
              </a:rPr>
              <a:t>U+000A</a:t>
            </a:r>
            <a:r>
              <a:rPr lang="ru-RU" dirty="0" smtClean="0"/>
              <a:t>.</a:t>
            </a:r>
            <a:br>
              <a:rPr lang="ru-RU" dirty="0" smtClean="0"/>
            </a:b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Входные элементы языка </a:t>
            </a:r>
            <a:r>
              <a:rPr lang="en-US" dirty="0" smtClean="0"/>
              <a:t>Java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Пробельные символы</a:t>
            </a:r>
          </a:p>
          <a:p>
            <a:pPr marL="0" indent="0"/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Комментарии</a:t>
            </a:r>
          </a:p>
          <a:p>
            <a:pPr marL="0" indent="0"/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Лексемы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FF0000"/>
                </a:solidFill>
              </a:rPr>
              <a:t>Лексемы</a:t>
            </a:r>
            <a:r>
              <a:rPr lang="ru-RU" dirty="0" smtClean="0"/>
              <a:t> отделены друг от друга </a:t>
            </a:r>
            <a:r>
              <a:rPr lang="ru-RU" dirty="0" smtClean="0">
                <a:solidFill>
                  <a:srgbClr val="FFC000"/>
                </a:solidFill>
              </a:rPr>
              <a:t>пробельными символами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FFC000"/>
                </a:solidFill>
              </a:rPr>
              <a:t>комментариями</a:t>
            </a:r>
            <a:r>
              <a:rPr lang="ru-RU" dirty="0" smtClean="0"/>
              <a:t>.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Разделители лексем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Пробельные символы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Комментарии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int</a:t>
            </a:r>
            <a:r>
              <a:rPr lang="ru-RU" dirty="0" smtClean="0">
                <a:solidFill>
                  <a:srgbClr val="92D050"/>
                </a:solidFill>
              </a:rPr>
              <a:t>/*</a:t>
            </a:r>
            <a:r>
              <a:rPr lang="ru-RU" dirty="0" err="1" smtClean="0">
                <a:solidFill>
                  <a:srgbClr val="92D050"/>
                </a:solidFill>
              </a:rPr>
              <a:t>коммент</a:t>
            </a:r>
            <a:r>
              <a:rPr lang="ru-RU" dirty="0" smtClean="0">
                <a:solidFill>
                  <a:srgbClr val="92D050"/>
                </a:solidFill>
              </a:rPr>
              <a:t>. разделяет лексемы*/</a:t>
            </a:r>
            <a:r>
              <a:rPr lang="ru-RU" dirty="0" err="1" smtClean="0"/>
              <a:t>x</a:t>
            </a:r>
            <a:r>
              <a:rPr lang="ru-RU" dirty="0" smtClean="0"/>
              <a:t>;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Пробельные символы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Служат для разделения лексем.</a:t>
            </a:r>
            <a:endParaRPr lang="en-US" dirty="0" smtClean="0"/>
          </a:p>
          <a:p>
            <a:pPr marL="0" indent="0"/>
            <a:endParaRPr lang="ru-RU" dirty="0" smtClean="0"/>
          </a:p>
          <a:p>
            <a:pPr marL="0" indent="0"/>
            <a:r>
              <a:rPr lang="en-US" dirty="0" smtClean="0"/>
              <a:t> </a:t>
            </a:r>
            <a:r>
              <a:rPr lang="ru-RU" dirty="0" smtClean="0"/>
              <a:t>Пробел (</a:t>
            </a:r>
            <a:r>
              <a:rPr lang="ru-RU" dirty="0" smtClean="0">
                <a:solidFill>
                  <a:srgbClr val="FF0000"/>
                </a:solidFill>
              </a:rPr>
              <a:t>SP</a:t>
            </a:r>
            <a:r>
              <a:rPr lang="ru-RU" dirty="0" smtClean="0"/>
              <a:t>)</a:t>
            </a:r>
          </a:p>
          <a:p>
            <a:pPr marL="0" indent="0"/>
            <a:r>
              <a:rPr lang="ru-RU" dirty="0" smtClean="0"/>
              <a:t> Горизонтальная табуляция (</a:t>
            </a:r>
            <a:r>
              <a:rPr lang="ru-RU" dirty="0" smtClean="0">
                <a:solidFill>
                  <a:srgbClr val="FF0000"/>
                </a:solidFill>
              </a:rPr>
              <a:t>HT</a:t>
            </a:r>
            <a:r>
              <a:rPr lang="ru-RU" dirty="0" smtClean="0"/>
              <a:t>)</a:t>
            </a:r>
          </a:p>
          <a:p>
            <a:pPr marL="0" indent="0"/>
            <a:r>
              <a:rPr lang="ru-RU" dirty="0" smtClean="0"/>
              <a:t> Перевод страницы (</a:t>
            </a:r>
            <a:r>
              <a:rPr lang="ru-RU" dirty="0" smtClean="0">
                <a:solidFill>
                  <a:srgbClr val="FF0000"/>
                </a:solidFill>
              </a:rPr>
              <a:t>FF</a:t>
            </a:r>
            <a:r>
              <a:rPr lang="ru-RU" dirty="0" smtClean="0"/>
              <a:t>)</a:t>
            </a:r>
          </a:p>
          <a:p>
            <a:pPr marL="0" indent="0"/>
            <a:r>
              <a:rPr lang="ru-RU" dirty="0" smtClean="0"/>
              <a:t> Ограничители строк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\u000A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0000"/>
                </a:solidFill>
              </a:rPr>
              <a:t>\u000D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0000"/>
                </a:solidFill>
              </a:rPr>
              <a:t>\u000D\u000A</a:t>
            </a:r>
            <a:r>
              <a:rPr lang="ru-RU" dirty="0" smtClean="0"/>
              <a:t>).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Кодировка </a:t>
            </a:r>
            <a:r>
              <a:rPr lang="en-US" dirty="0" smtClean="0"/>
              <a:t>ASCII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ASCII включает в себя </a:t>
            </a:r>
            <a:r>
              <a:rPr lang="ru-RU" dirty="0" smtClean="0">
                <a:solidFill>
                  <a:srgbClr val="FFC000"/>
                </a:solidFill>
              </a:rPr>
              <a:t>управляющие символы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знаки препинания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десятичные цифры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латинский алфавит</a:t>
            </a:r>
            <a:r>
              <a:rPr lang="ru-RU" dirty="0" smtClean="0"/>
              <a:t>.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Коды символов ASCII лежат в диапазоне </a:t>
            </a:r>
            <a:r>
              <a:rPr lang="ru-RU" dirty="0" smtClean="0">
                <a:solidFill>
                  <a:srgbClr val="FF0000"/>
                </a:solidFill>
              </a:rPr>
              <a:t>от 0 до 127</a:t>
            </a:r>
            <a:r>
              <a:rPr lang="ru-RU" dirty="0" smtClean="0"/>
              <a:t> включительно.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Практически все распространенные кодировки включают в себя ASCII составной частью.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Комментарии в </a:t>
            </a:r>
            <a:r>
              <a:rPr lang="en-US" dirty="0" smtClean="0"/>
              <a:t>Java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Обычно выделяют три вида: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1) </a:t>
            </a:r>
            <a:r>
              <a:rPr lang="ru-RU" dirty="0" smtClean="0">
                <a:solidFill>
                  <a:srgbClr val="FFC000"/>
                </a:solidFill>
              </a:rPr>
              <a:t>однострочный</a:t>
            </a:r>
            <a:r>
              <a:rPr lang="ru-RU" dirty="0" smtClean="0"/>
              <a:t>: </a:t>
            </a:r>
            <a:r>
              <a:rPr lang="ru-RU" dirty="0" smtClean="0">
                <a:solidFill>
                  <a:srgbClr val="92D050"/>
                </a:solidFill>
              </a:rPr>
              <a:t>// текст</a:t>
            </a:r>
            <a:br>
              <a:rPr lang="ru-RU" dirty="0" smtClean="0">
                <a:solidFill>
                  <a:srgbClr val="92D050"/>
                </a:solidFill>
              </a:rPr>
            </a:br>
            <a:r>
              <a:rPr lang="ru-RU" dirty="0" smtClean="0"/>
              <a:t>2) </a:t>
            </a:r>
            <a:r>
              <a:rPr lang="ru-RU" dirty="0" smtClean="0">
                <a:solidFill>
                  <a:srgbClr val="FFC000"/>
                </a:solidFill>
              </a:rPr>
              <a:t>многострочный</a:t>
            </a:r>
            <a:r>
              <a:rPr lang="ru-RU" dirty="0" smtClean="0"/>
              <a:t>: </a:t>
            </a:r>
            <a:r>
              <a:rPr lang="ru-RU" dirty="0" smtClean="0">
                <a:solidFill>
                  <a:srgbClr val="92D050"/>
                </a:solidFill>
              </a:rPr>
              <a:t>/* текст */</a:t>
            </a:r>
            <a:br>
              <a:rPr lang="ru-RU" dirty="0" smtClean="0">
                <a:solidFill>
                  <a:srgbClr val="92D050"/>
                </a:solidFill>
              </a:rPr>
            </a:br>
            <a:r>
              <a:rPr lang="ru-RU" dirty="0" smtClean="0"/>
              <a:t>3) </a:t>
            </a:r>
            <a:r>
              <a:rPr lang="ru-RU" dirty="0" smtClean="0">
                <a:solidFill>
                  <a:srgbClr val="FF0000"/>
                </a:solidFill>
              </a:rPr>
              <a:t>документатора</a:t>
            </a:r>
            <a:r>
              <a:rPr lang="ru-RU" dirty="0" smtClean="0"/>
              <a:t>: </a:t>
            </a:r>
            <a:r>
              <a:rPr lang="ru-RU" dirty="0" smtClean="0">
                <a:solidFill>
                  <a:srgbClr val="92D050"/>
                </a:solidFill>
              </a:rPr>
              <a:t>/** документация */</a:t>
            </a:r>
            <a:br>
              <a:rPr lang="ru-RU" dirty="0" smtClean="0">
                <a:solidFill>
                  <a:srgbClr val="92D050"/>
                </a:solidFill>
              </a:rPr>
            </a:b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dirty="0" smtClean="0"/>
              <a:t>По последней спецификации </a:t>
            </a:r>
            <a:r>
              <a:rPr lang="ru-RU" dirty="0" smtClean="0">
                <a:solidFill>
                  <a:srgbClr val="FF0000"/>
                </a:solidFill>
              </a:rPr>
              <a:t>комментарий документатора </a:t>
            </a:r>
            <a:r>
              <a:rPr lang="ru-RU" dirty="0" smtClean="0"/>
              <a:t>это многострочный комментарий</a:t>
            </a:r>
            <a:r>
              <a:rPr lang="en-US" dirty="0" smtClean="0"/>
              <a:t>.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Лексемы языка </a:t>
            </a:r>
            <a:r>
              <a:rPr lang="en-US" dirty="0" smtClean="0"/>
              <a:t>Java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</a:t>
            </a:r>
            <a:r>
              <a:rPr lang="ru-RU" dirty="0" smtClean="0"/>
              <a:t>Идентификаторы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(Unicode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ru-RU" dirty="0" smtClean="0">
              <a:solidFill>
                <a:srgbClr val="FFC000"/>
              </a:solidFill>
            </a:endParaRP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ru-RU" dirty="0" smtClean="0"/>
              <a:t>Литералы</a:t>
            </a:r>
            <a:r>
              <a:rPr lang="en-US" dirty="0" smtClean="0"/>
              <a:t> </a:t>
            </a:r>
            <a:r>
              <a:rPr lang="en-US" dirty="0">
                <a:solidFill>
                  <a:srgbClr val="FFC000"/>
                </a:solidFill>
              </a:rPr>
              <a:t>(Unicode)</a:t>
            </a:r>
            <a:endParaRPr lang="ru-RU" dirty="0" smtClean="0"/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Ключевые </a:t>
            </a:r>
            <a:r>
              <a:rPr lang="ru-RU" dirty="0" smtClean="0"/>
              <a:t>слова</a:t>
            </a:r>
            <a:r>
              <a:rPr lang="en-US" dirty="0" smtClean="0"/>
              <a:t> </a:t>
            </a:r>
            <a:r>
              <a:rPr lang="ru-RU" dirty="0">
                <a:solidFill>
                  <a:srgbClr val="92D050"/>
                </a:solidFill>
              </a:rPr>
              <a:t>(</a:t>
            </a:r>
            <a:r>
              <a:rPr lang="en-US" dirty="0">
                <a:solidFill>
                  <a:srgbClr val="92D050"/>
                </a:solidFill>
              </a:rPr>
              <a:t>ASCII)</a:t>
            </a:r>
            <a:endParaRPr lang="ru-RU" dirty="0" smtClean="0"/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Разделители</a:t>
            </a:r>
            <a:r>
              <a:rPr lang="en-US" dirty="0" smtClean="0"/>
              <a:t> </a:t>
            </a:r>
            <a:r>
              <a:rPr lang="ru-RU" dirty="0">
                <a:solidFill>
                  <a:srgbClr val="92D050"/>
                </a:solidFill>
              </a:rPr>
              <a:t>(</a:t>
            </a:r>
            <a:r>
              <a:rPr lang="en-US" dirty="0">
                <a:solidFill>
                  <a:srgbClr val="92D050"/>
                </a:solidFill>
              </a:rPr>
              <a:t>ASCII)</a:t>
            </a:r>
            <a:endParaRPr lang="ru-RU" dirty="0" smtClean="0"/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Знаки </a:t>
            </a:r>
            <a:r>
              <a:rPr lang="ru-RU" dirty="0" smtClean="0"/>
              <a:t>операций </a:t>
            </a:r>
            <a:r>
              <a:rPr lang="ru-RU" dirty="0" smtClean="0">
                <a:solidFill>
                  <a:srgbClr val="92D050"/>
                </a:solidFill>
              </a:rPr>
              <a:t>(</a:t>
            </a:r>
            <a:r>
              <a:rPr lang="en-US" dirty="0" smtClean="0">
                <a:solidFill>
                  <a:srgbClr val="92D050"/>
                </a:solidFill>
              </a:rPr>
              <a:t>ASCII)</a:t>
            </a: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Идентификаторы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Идентификаторы используют для именования:</a:t>
            </a:r>
          </a:p>
          <a:p>
            <a:pPr marL="457200" indent="-457200"/>
            <a:r>
              <a:rPr lang="ru-RU" dirty="0" smtClean="0"/>
              <a:t>типов (классы, интерфейсы)</a:t>
            </a:r>
          </a:p>
          <a:p>
            <a:pPr marL="457200" indent="-457200"/>
            <a:r>
              <a:rPr lang="ru-RU" dirty="0" smtClean="0"/>
              <a:t>пакетов</a:t>
            </a:r>
          </a:p>
          <a:p>
            <a:pPr marL="457200" indent="-457200"/>
            <a:r>
              <a:rPr lang="ru-RU" dirty="0" smtClean="0"/>
              <a:t>методов</a:t>
            </a:r>
          </a:p>
          <a:p>
            <a:pPr marL="457200" indent="-457200"/>
            <a:r>
              <a:rPr lang="ru-RU" dirty="0" smtClean="0"/>
              <a:t>полей</a:t>
            </a:r>
          </a:p>
          <a:p>
            <a:pPr marL="457200" indent="-457200"/>
            <a:r>
              <a:rPr lang="ru-RU" dirty="0" smtClean="0"/>
              <a:t>локальных переменных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идентификаторов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Последовательность неограниченной длины </a:t>
            </a:r>
            <a:r>
              <a:rPr lang="ru-RU" dirty="0" smtClean="0">
                <a:solidFill>
                  <a:srgbClr val="FF0000"/>
                </a:solidFill>
              </a:rPr>
              <a:t>букв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FF0000"/>
                </a:solidFill>
              </a:rPr>
              <a:t>цифр </a:t>
            </a:r>
            <a:r>
              <a:rPr lang="ru-RU" dirty="0" smtClean="0"/>
              <a:t>языка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первом месте в последовательности должна быть </a:t>
            </a:r>
            <a:r>
              <a:rPr lang="ru-RU" dirty="0" smtClean="0">
                <a:solidFill>
                  <a:srgbClr val="FF0000"/>
                </a:solidFill>
              </a:rPr>
              <a:t>буква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Идентификатор не может иметь то же самое написание что и</a:t>
            </a:r>
          </a:p>
          <a:p>
            <a:pPr marL="301752" lvl="1" indent="0"/>
            <a:r>
              <a:rPr lang="ru-RU" dirty="0" smtClean="0">
                <a:solidFill>
                  <a:srgbClr val="FFC000"/>
                </a:solidFill>
              </a:rPr>
              <a:t> ключевые слова</a:t>
            </a:r>
          </a:p>
          <a:p>
            <a:pPr marL="301752" lvl="1" indent="0"/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литералы </a:t>
            </a:r>
            <a:r>
              <a:rPr lang="ru-RU" dirty="0" err="1" smtClean="0">
                <a:solidFill>
                  <a:srgbClr val="FFC000"/>
                </a:solidFill>
              </a:rPr>
              <a:t>true</a:t>
            </a:r>
            <a:r>
              <a:rPr lang="ru-RU" dirty="0" smtClean="0"/>
              <a:t>, </a:t>
            </a:r>
            <a:r>
              <a:rPr lang="ru-RU" dirty="0" err="1" smtClean="0">
                <a:solidFill>
                  <a:srgbClr val="FFC000"/>
                </a:solidFill>
              </a:rPr>
              <a:t>false</a:t>
            </a:r>
            <a:r>
              <a:rPr lang="ru-RU" dirty="0" smtClean="0"/>
              <a:t>, </a:t>
            </a:r>
            <a:r>
              <a:rPr lang="ru-RU" dirty="0" err="1" smtClean="0">
                <a:solidFill>
                  <a:srgbClr val="FFC000"/>
                </a:solidFill>
              </a:rPr>
              <a:t>null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Буква в языке </a:t>
            </a:r>
            <a:r>
              <a:rPr lang="en-US" dirty="0" smtClean="0"/>
              <a:t>Java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Символ, для которого метод </a:t>
            </a:r>
            <a:r>
              <a:rPr lang="ru-RU" dirty="0" err="1" smtClean="0">
                <a:solidFill>
                  <a:srgbClr val="FFC000"/>
                </a:solidFill>
              </a:rPr>
              <a:t>Character</a:t>
            </a:r>
            <a:r>
              <a:rPr lang="ru-RU" dirty="0" err="1" smtClean="0"/>
              <a:t>.</a:t>
            </a:r>
            <a:r>
              <a:rPr lang="ru-RU" dirty="0" err="1" smtClean="0">
                <a:solidFill>
                  <a:srgbClr val="FF0000"/>
                </a:solidFill>
              </a:rPr>
              <a:t>isJavaIdentifierStart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возвращает значение </a:t>
            </a:r>
            <a:r>
              <a:rPr lang="ru-RU" dirty="0" err="1" smtClean="0">
                <a:solidFill>
                  <a:srgbClr val="92D050"/>
                </a:solidFill>
              </a:rPr>
              <a:t>true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Примеры:</a:t>
            </a:r>
          </a:p>
          <a:p>
            <a:pPr marL="301752" lvl="1" indent="0"/>
            <a:r>
              <a:rPr lang="ru-RU" dirty="0" smtClean="0"/>
              <a:t> латинские буквы</a:t>
            </a:r>
          </a:p>
          <a:p>
            <a:pPr marL="301752" lvl="1" indent="0"/>
            <a:r>
              <a:rPr lang="ru-RU" dirty="0" smtClean="0"/>
              <a:t> символ подчеркивания _</a:t>
            </a:r>
          </a:p>
          <a:p>
            <a:pPr marL="301752" lvl="1" indent="0"/>
            <a:r>
              <a:rPr lang="ru-RU" dirty="0" smtClean="0"/>
              <a:t> символ доллара $.</a:t>
            </a:r>
            <a:br>
              <a:rPr lang="ru-RU" dirty="0" smtClean="0"/>
            </a:b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Буква или цифра </a:t>
            </a:r>
            <a:r>
              <a:rPr lang="en-US" dirty="0" smtClean="0"/>
              <a:t>Java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Символ, для которого метод </a:t>
            </a:r>
            <a:r>
              <a:rPr lang="ru-RU" dirty="0" err="1" smtClean="0">
                <a:solidFill>
                  <a:srgbClr val="FFC000"/>
                </a:solidFill>
              </a:rPr>
              <a:t>Character</a:t>
            </a:r>
            <a:r>
              <a:rPr lang="ru-RU" dirty="0" err="1" smtClean="0"/>
              <a:t>.</a:t>
            </a:r>
            <a:r>
              <a:rPr lang="ru-RU" dirty="0" err="1" smtClean="0">
                <a:solidFill>
                  <a:srgbClr val="FFC000"/>
                </a:solidFill>
              </a:rPr>
              <a:t>isJavaIdentifierPart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ru-RU" dirty="0" smtClean="0"/>
              <a:t>возвращает значение </a:t>
            </a:r>
            <a:r>
              <a:rPr lang="ru-RU" dirty="0" err="1" smtClean="0">
                <a:solidFill>
                  <a:srgbClr val="92D050"/>
                </a:solidFill>
              </a:rPr>
              <a:t>true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Примеры:</a:t>
            </a:r>
          </a:p>
          <a:p>
            <a:pPr marL="301752" lvl="1" indent="0"/>
            <a:r>
              <a:rPr lang="ru-RU" dirty="0" smtClean="0"/>
              <a:t> Латинские буквы</a:t>
            </a:r>
          </a:p>
          <a:p>
            <a:pPr marL="301752" lvl="1" indent="0"/>
            <a:r>
              <a:rPr lang="ru-RU" dirty="0" smtClean="0"/>
              <a:t> </a:t>
            </a:r>
            <a:r>
              <a:rPr lang="ru-RU" dirty="0" err="1" smtClean="0"/>
              <a:t>Кирилические</a:t>
            </a:r>
            <a:r>
              <a:rPr lang="ru-RU" dirty="0" smtClean="0"/>
              <a:t> буквы</a:t>
            </a:r>
          </a:p>
          <a:p>
            <a:pPr marL="301752" lvl="1" indent="0"/>
            <a:r>
              <a:rPr lang="ru-RU" dirty="0" smtClean="0"/>
              <a:t> Цифры от 0 до 9 (коды: </a:t>
            </a:r>
            <a:r>
              <a:rPr lang="en-US" dirty="0" smtClean="0"/>
              <a:t>U</a:t>
            </a:r>
            <a:r>
              <a:rPr lang="ru-RU" dirty="0" smtClean="0"/>
              <a:t>+0030 - U+0039)</a:t>
            </a:r>
          </a:p>
          <a:p>
            <a:pPr marL="301752" lvl="1" indent="0"/>
            <a:r>
              <a:rPr lang="ru-RU" dirty="0" smtClean="0"/>
              <a:t> $, _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Ключевые слова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50 ключевых слов (J</a:t>
            </a:r>
            <a:r>
              <a:rPr lang="en-US" dirty="0" smtClean="0"/>
              <a:t>SE 7</a:t>
            </a:r>
            <a:r>
              <a:rPr lang="ru-RU" dirty="0" smtClean="0"/>
              <a:t>)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Примитивные типы данных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 Целые числа: </a:t>
            </a:r>
            <a:r>
              <a:rPr lang="en-US" dirty="0" smtClean="0">
                <a:solidFill>
                  <a:srgbClr val="FFC000"/>
                </a:solidFill>
              </a:rPr>
              <a:t>byte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short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long 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char</a:t>
            </a:r>
            <a:endParaRPr lang="ru-RU" dirty="0" smtClean="0">
              <a:solidFill>
                <a:srgbClr val="FFC000"/>
              </a:solidFill>
            </a:endParaRP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Вещественные числа: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double</a:t>
            </a:r>
            <a:endParaRPr lang="ru-RU" dirty="0" smtClean="0">
              <a:solidFill>
                <a:srgbClr val="FF0000"/>
              </a:solidFill>
            </a:endParaRP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Логический тип: </a:t>
            </a:r>
            <a:r>
              <a:rPr lang="en-US" dirty="0" err="1" smtClean="0">
                <a:solidFill>
                  <a:srgbClr val="92D050"/>
                </a:solidFill>
              </a:rPr>
              <a:t>boolean</a:t>
            </a: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Модификаторы уровня доступа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public </a:t>
            </a:r>
            <a:endParaRPr lang="ru-RU" dirty="0" smtClean="0">
              <a:solidFill>
                <a:srgbClr val="92D050"/>
              </a:solidFill>
            </a:endParaRP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protected</a:t>
            </a:r>
            <a:endParaRPr lang="ru-RU" dirty="0" smtClean="0">
              <a:solidFill>
                <a:srgbClr val="FFC000"/>
              </a:solidFill>
            </a:endParaRPr>
          </a:p>
          <a:p>
            <a:pPr marL="1911096" lvl="8" indent="0"/>
            <a:r>
              <a:rPr lang="en-US" dirty="0" smtClean="0"/>
              <a:t> </a:t>
            </a:r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Используемые в операторах выбора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  <a:endParaRPr lang="ru-RU" dirty="0" smtClean="0">
              <a:solidFill>
                <a:srgbClr val="FF0000"/>
              </a:solidFill>
            </a:endParaRP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switch 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case</a:t>
            </a:r>
            <a:r>
              <a:rPr lang="ru-RU" dirty="0" smtClean="0">
                <a:solidFill>
                  <a:srgbClr val="FFC000"/>
                </a:solidFill>
              </a:rPr>
              <a:t>  </a:t>
            </a:r>
            <a:r>
              <a:rPr lang="en-US" dirty="0" smtClean="0">
                <a:solidFill>
                  <a:srgbClr val="FFC000"/>
                </a:solidFill>
              </a:rPr>
              <a:t>default</a:t>
            </a:r>
            <a:endParaRPr lang="ru-RU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Управляющие символы </a:t>
            </a:r>
            <a:r>
              <a:rPr lang="en-US" dirty="0" smtClean="0"/>
              <a:t>ASCII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Возврат каретки</a:t>
            </a:r>
          </a:p>
          <a:p>
            <a:pPr marL="301752" lvl="1" indent="0"/>
            <a:r>
              <a:rPr lang="ru-RU" dirty="0" smtClean="0"/>
              <a:t> символ с кодом </a:t>
            </a:r>
            <a:r>
              <a:rPr lang="ru-RU" dirty="0" smtClean="0">
                <a:solidFill>
                  <a:srgbClr val="FF0000"/>
                </a:solidFill>
              </a:rPr>
              <a:t>0x0D</a:t>
            </a:r>
            <a:r>
              <a:rPr lang="ru-RU" dirty="0" smtClean="0"/>
              <a:t> (</a:t>
            </a:r>
            <a:r>
              <a:rPr lang="ru-RU" dirty="0" smtClean="0">
                <a:solidFill>
                  <a:srgbClr val="FF0000"/>
                </a:solidFill>
              </a:rPr>
              <a:t>13</a:t>
            </a:r>
            <a:r>
              <a:rPr lang="ru-RU" dirty="0" smtClean="0"/>
              <a:t> в десятичной системе счисления), '</a:t>
            </a:r>
            <a:r>
              <a:rPr lang="ru-RU" dirty="0" smtClean="0">
                <a:solidFill>
                  <a:srgbClr val="FFC000"/>
                </a:solidFill>
              </a:rPr>
              <a:t>\</a:t>
            </a:r>
            <a:r>
              <a:rPr lang="ru-RU" dirty="0" err="1" smtClean="0">
                <a:solidFill>
                  <a:srgbClr val="FFC000"/>
                </a:solidFill>
              </a:rPr>
              <a:t>r</a:t>
            </a:r>
            <a:r>
              <a:rPr lang="ru-RU" dirty="0" smtClean="0"/>
              <a:t>', </a:t>
            </a:r>
            <a:r>
              <a:rPr lang="ru-RU" dirty="0" smtClean="0">
                <a:solidFill>
                  <a:srgbClr val="FFC000"/>
                </a:solidFill>
              </a:rPr>
              <a:t>CR</a:t>
            </a:r>
            <a:r>
              <a:rPr lang="ru-RU" dirty="0" smtClean="0"/>
              <a:t>.</a:t>
            </a:r>
            <a:endParaRPr lang="en-US" dirty="0" smtClean="0"/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Перевод строки</a:t>
            </a:r>
          </a:p>
          <a:p>
            <a:pPr marL="301752" lvl="1" indent="0"/>
            <a:r>
              <a:rPr lang="ru-RU" dirty="0" smtClean="0"/>
              <a:t> символ с кодом </a:t>
            </a:r>
            <a:r>
              <a:rPr lang="ru-RU" dirty="0" smtClean="0">
                <a:solidFill>
                  <a:srgbClr val="FF0000"/>
                </a:solidFill>
              </a:rPr>
              <a:t>0x0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 (</a:t>
            </a:r>
            <a:r>
              <a:rPr lang="ru-RU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ru-RU" dirty="0" smtClean="0"/>
              <a:t> в десятичной системе счисления), '</a:t>
            </a:r>
            <a:r>
              <a:rPr lang="ru-RU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C000"/>
                </a:solidFill>
              </a:rPr>
              <a:t>n</a:t>
            </a:r>
            <a:r>
              <a:rPr lang="ru-RU" dirty="0" smtClean="0"/>
              <a:t>', </a:t>
            </a:r>
            <a:r>
              <a:rPr lang="en-US" dirty="0" smtClean="0">
                <a:solidFill>
                  <a:srgbClr val="FFC000"/>
                </a:solidFill>
              </a:rPr>
              <a:t>LF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в циклах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endParaRPr lang="ru-RU" dirty="0" smtClean="0">
              <a:solidFill>
                <a:srgbClr val="FF0000"/>
              </a:solidFill>
            </a:endParaRPr>
          </a:p>
          <a:p>
            <a:pPr marL="1911096" lvl="8" indent="0"/>
            <a:endParaRPr lang="ru-RU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while</a:t>
            </a:r>
            <a:endParaRPr lang="ru-RU" dirty="0" smtClean="0">
              <a:solidFill>
                <a:srgbClr val="FFC000"/>
              </a:solidFill>
            </a:endParaRPr>
          </a:p>
          <a:p>
            <a:pPr marL="1911096" lvl="8" indent="0"/>
            <a:endParaRPr lang="ru-RU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do</a:t>
            </a:r>
            <a:endParaRPr lang="ru-RU" dirty="0" smtClean="0">
              <a:solidFill>
                <a:srgbClr val="92D05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Используемые при работе с исключениями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throw</a:t>
            </a:r>
            <a:endParaRPr lang="ru-RU" dirty="0" smtClean="0">
              <a:solidFill>
                <a:srgbClr val="FF0000"/>
              </a:solidFill>
            </a:endParaRP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throws</a:t>
            </a:r>
            <a:endParaRPr lang="ru-RU" dirty="0" smtClean="0">
              <a:solidFill>
                <a:srgbClr val="FFC000"/>
              </a:solidFill>
            </a:endParaRP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try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 catch 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finally</a:t>
            </a:r>
            <a:endParaRPr lang="ru-RU" dirty="0" smtClean="0">
              <a:solidFill>
                <a:srgbClr val="92D05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Неиспользуемые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ru-RU" dirty="0" err="1" smtClean="0">
                <a:solidFill>
                  <a:srgbClr val="FF0000"/>
                </a:solidFill>
              </a:rPr>
              <a:t>goto</a:t>
            </a:r>
            <a:endParaRPr lang="ru-RU" dirty="0" smtClean="0">
              <a:solidFill>
                <a:srgbClr val="FF0000"/>
              </a:solidFill>
            </a:endParaRPr>
          </a:p>
          <a:p>
            <a:pPr marL="1911096" lvl="8" indent="0"/>
            <a:endParaRPr lang="ru-RU" dirty="0" smtClean="0">
              <a:solidFill>
                <a:srgbClr val="FF0000"/>
              </a:solidFill>
            </a:endParaRPr>
          </a:p>
          <a:p>
            <a:pPr marL="0" indent="0"/>
            <a:r>
              <a:rPr lang="ru-RU" dirty="0" smtClean="0"/>
              <a:t> </a:t>
            </a:r>
            <a:r>
              <a:rPr lang="ru-RU" dirty="0" err="1" smtClean="0">
                <a:solidFill>
                  <a:srgbClr val="FF0000"/>
                </a:solidFill>
              </a:rPr>
              <a:t>const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Использование данных ключевых слов вызовет ошибку на этапе компиляции.</a:t>
            </a:r>
            <a:endParaRPr lang="ru-RU" dirty="0" smtClean="0">
              <a:solidFill>
                <a:srgbClr val="92D05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Литералы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Литералы - это представления в исходном коде программы значений: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примитивных </a:t>
            </a:r>
            <a:r>
              <a:rPr lang="ru-RU" dirty="0" smtClean="0">
                <a:solidFill>
                  <a:srgbClr val="FFC000"/>
                </a:solidFill>
              </a:rPr>
              <a:t>типов</a:t>
            </a:r>
          </a:p>
          <a:p>
            <a:pPr marL="301752" lvl="1" indent="0"/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int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 long  float  double  </a:t>
            </a:r>
            <a:r>
              <a:rPr lang="en-US" dirty="0" err="1" smtClean="0">
                <a:solidFill>
                  <a:srgbClr val="92D050"/>
                </a:solidFill>
              </a:rPr>
              <a:t>boolean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/>
            <a:r>
              <a:rPr lang="en-US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типа </a:t>
            </a:r>
            <a:r>
              <a:rPr lang="ru-RU" dirty="0" smtClean="0">
                <a:solidFill>
                  <a:srgbClr val="FFC000"/>
                </a:solidFill>
              </a:rPr>
              <a:t>String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null</a:t>
            </a:r>
            <a:r>
              <a:rPr lang="ru-RU" dirty="0" smtClean="0"/>
              <a:t> - литерал нул </a:t>
            </a:r>
            <a:r>
              <a:rPr lang="ru-RU" dirty="0" smtClean="0"/>
              <a:t>типа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Замечание</a:t>
            </a:r>
            <a:r>
              <a:rPr lang="ru-RU" dirty="0" smtClean="0"/>
              <a:t>: </a:t>
            </a:r>
            <a:r>
              <a:rPr lang="ru-RU" dirty="0" smtClean="0">
                <a:solidFill>
                  <a:srgbClr val="FFC000"/>
                </a:solidFill>
              </a:rPr>
              <a:t>экземпляры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Class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Type</a:t>
            </a:r>
            <a:r>
              <a:rPr lang="en-US" dirty="0" smtClean="0"/>
              <a:t>&gt; </a:t>
            </a:r>
            <a:r>
              <a:rPr lang="ru-RU" dirty="0" smtClean="0"/>
              <a:t>также называют литералами типа </a:t>
            </a:r>
            <a:r>
              <a:rPr lang="en-US" dirty="0" smtClean="0">
                <a:solidFill>
                  <a:srgbClr val="00B0F0"/>
                </a:solidFill>
              </a:rPr>
              <a:t>Type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Числовые</a:t>
            </a:r>
            <a:r>
              <a:rPr lang="ru-RU" dirty="0" smtClean="0"/>
              <a:t> </a:t>
            </a:r>
            <a:r>
              <a:rPr lang="ru-RU" dirty="0" smtClean="0"/>
              <a:t>литералы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Числовые литералы – константы типов:</a:t>
            </a:r>
            <a:endParaRPr lang="en-US" dirty="0" smtClean="0"/>
          </a:p>
          <a:p>
            <a:pPr marL="457200" indent="-457200"/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ru-RU" dirty="0" smtClean="0">
                <a:solidFill>
                  <a:srgbClr val="FFC000"/>
                </a:solidFill>
              </a:rPr>
              <a:t>  </a:t>
            </a:r>
            <a:r>
              <a:rPr lang="en-US" dirty="0" smtClean="0">
                <a:solidFill>
                  <a:srgbClr val="FFC000"/>
                </a:solidFill>
              </a:rPr>
              <a:t>  long</a:t>
            </a:r>
            <a:r>
              <a:rPr lang="ru-RU" dirty="0" smtClean="0">
                <a:solidFill>
                  <a:srgbClr val="FFC000"/>
                </a:solidFill>
              </a:rPr>
              <a:t>   </a:t>
            </a:r>
            <a:r>
              <a:rPr lang="ru-RU" dirty="0" smtClean="0"/>
              <a:t>(</a:t>
            </a:r>
            <a:r>
              <a:rPr lang="ru-RU" i="1" dirty="0" smtClean="0">
                <a:solidFill>
                  <a:srgbClr val="00B0F0"/>
                </a:solidFill>
              </a:rPr>
              <a:t>целые</a:t>
            </a:r>
            <a:r>
              <a:rPr lang="ru-RU" dirty="0" smtClean="0"/>
              <a:t>)</a:t>
            </a:r>
            <a:endParaRPr lang="en-US" dirty="0" smtClean="0"/>
          </a:p>
          <a:p>
            <a:pPr marL="457200" indent="-457200"/>
            <a:r>
              <a:rPr lang="en-US" dirty="0" smtClean="0">
                <a:solidFill>
                  <a:srgbClr val="92D050"/>
                </a:solidFill>
              </a:rPr>
              <a:t>float</a:t>
            </a:r>
            <a:r>
              <a:rPr lang="ru-RU" dirty="0" smtClean="0">
                <a:solidFill>
                  <a:srgbClr val="92D050"/>
                </a:solidFill>
              </a:rPr>
              <a:t>  </a:t>
            </a:r>
            <a:r>
              <a:rPr lang="en-US" dirty="0" smtClean="0">
                <a:solidFill>
                  <a:srgbClr val="92D050"/>
                </a:solidFill>
              </a:rPr>
              <a:t>  double</a:t>
            </a:r>
            <a:r>
              <a:rPr lang="ru-RU" dirty="0" smtClean="0">
                <a:solidFill>
                  <a:srgbClr val="92D050"/>
                </a:solidFill>
              </a:rPr>
              <a:t>   </a:t>
            </a:r>
            <a:r>
              <a:rPr lang="ru-RU" dirty="0" smtClean="0"/>
              <a:t>(</a:t>
            </a:r>
            <a:r>
              <a:rPr lang="ru-RU" i="1" dirty="0" smtClean="0">
                <a:solidFill>
                  <a:srgbClr val="00B0F0"/>
                </a:solidFill>
              </a:rPr>
              <a:t>вещественные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В записи литералов допустимо использовать знак подчеркивания для разделения разрядов</a:t>
            </a:r>
          </a:p>
          <a:p>
            <a:pPr marL="457200" indent="-457200"/>
            <a:r>
              <a:rPr lang="ru-RU" i="1" dirty="0" smtClean="0">
                <a:solidFill>
                  <a:srgbClr val="00B0F0"/>
                </a:solidFill>
              </a:rPr>
              <a:t>только между цифрами</a:t>
            </a:r>
          </a:p>
          <a:p>
            <a:pPr marL="457200" indent="-457200"/>
            <a:r>
              <a:rPr lang="ru-RU" i="1" dirty="0" smtClean="0"/>
              <a:t>любое число знаков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10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  <a:r>
              <a:rPr lang="ru-RU" dirty="0" smtClean="0"/>
              <a:t>000    0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  <a:r>
              <a:rPr lang="ru-RU" dirty="0" smtClean="0"/>
              <a:t>7777    1</a:t>
            </a:r>
            <a:r>
              <a:rPr lang="ru-RU" dirty="0" smtClean="0">
                <a:solidFill>
                  <a:srgbClr val="FF0000"/>
                </a:solidFill>
              </a:rPr>
              <a:t>______</a:t>
            </a:r>
            <a:r>
              <a:rPr lang="ru-RU" dirty="0" smtClean="0"/>
              <a:t>2</a:t>
            </a:r>
            <a:r>
              <a:rPr lang="ru-RU" dirty="0" smtClean="0">
                <a:solidFill>
                  <a:srgbClr val="FF0000"/>
                </a:solidFill>
              </a:rPr>
              <a:t>_</a:t>
            </a:r>
            <a:r>
              <a:rPr lang="ru-RU" dirty="0" smtClean="0"/>
              <a:t>3</a:t>
            </a:r>
            <a:r>
              <a:rPr lang="en-US" dirty="0" smtClean="0"/>
              <a:t>E1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2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Числовой литерал </a:t>
            </a:r>
            <a:r>
              <a:rPr lang="ru-RU" dirty="0" smtClean="0"/>
              <a:t>со знаком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 smtClean="0">
                <a:solidFill>
                  <a:srgbClr val="FFC000"/>
                </a:solidFill>
              </a:rPr>
              <a:t>числовой литерал </a:t>
            </a:r>
            <a:r>
              <a:rPr lang="ru-RU" dirty="0" smtClean="0"/>
              <a:t>предваряет знак 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FF0000"/>
                </a:solidFill>
              </a:rPr>
              <a:t>- </a:t>
            </a:r>
            <a:r>
              <a:rPr lang="ru-RU" dirty="0" smtClean="0"/>
              <a:t>то </a:t>
            </a:r>
            <a:r>
              <a:rPr lang="ru-RU" dirty="0" smtClean="0"/>
              <a:t>знак "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/</a:t>
            </a:r>
            <a:r>
              <a:rPr lang="ru-RU" dirty="0" smtClean="0">
                <a:solidFill>
                  <a:srgbClr val="FF0000"/>
                </a:solidFill>
              </a:rPr>
              <a:t>-</a:t>
            </a:r>
            <a:r>
              <a:rPr lang="ru-RU" dirty="0" smtClean="0"/>
              <a:t>" не входит в состав </a:t>
            </a:r>
            <a:r>
              <a:rPr lang="ru-RU" dirty="0" smtClean="0">
                <a:solidFill>
                  <a:srgbClr val="FFC000"/>
                </a:solidFill>
              </a:rPr>
              <a:t>литерала</a:t>
            </a:r>
            <a:r>
              <a:rPr lang="en-US" dirty="0" smtClean="0">
                <a:solidFill>
                  <a:srgbClr val="FFC000"/>
                </a:solidFill>
              </a:rPr>
              <a:t>:		</a:t>
            </a:r>
            <a:r>
              <a:rPr lang="ru-RU" dirty="0" smtClean="0">
                <a:solidFill>
                  <a:srgbClr val="FF0000"/>
                </a:solidFill>
              </a:rPr>
              <a:t>-</a:t>
            </a:r>
            <a:r>
              <a:rPr lang="ru-RU" dirty="0" smtClean="0">
                <a:solidFill>
                  <a:srgbClr val="FFC000"/>
                </a:solidFill>
              </a:rPr>
              <a:t>34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  <a:r>
              <a:rPr lang="ru-RU" dirty="0" smtClean="0">
                <a:solidFill>
                  <a:srgbClr val="FFC000"/>
                </a:solidFill>
              </a:rPr>
              <a:t>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i="1" dirty="0" smtClean="0">
                <a:solidFill>
                  <a:srgbClr val="00B0F0"/>
                </a:solidFill>
              </a:rPr>
              <a:t>Верно для любых числовых литералов</a:t>
            </a:r>
            <a:r>
              <a:rPr lang="ru-RU" dirty="0" smtClean="0"/>
              <a:t> (целых и вещественных).</a:t>
            </a:r>
            <a:endParaRPr lang="ru-RU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Целые литералы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Целые литералы могут быть записаны с помощью одной из четырех систем счисления</a:t>
            </a:r>
            <a:r>
              <a:rPr lang="ru-RU" dirty="0" smtClean="0"/>
              <a:t>:</a:t>
            </a:r>
          </a:p>
          <a:p>
            <a:pPr marL="1911096" lvl="8" indent="0">
              <a:buNone/>
            </a:pPr>
            <a:endParaRPr lang="ru-RU" dirty="0" smtClean="0"/>
          </a:p>
          <a:p>
            <a:pPr marL="0" indent="0"/>
            <a:r>
              <a:rPr lang="en-US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десятичной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/>
            <a:r>
              <a:rPr lang="en-US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шестнадцатеричной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/>
            <a:r>
              <a:rPr lang="en-US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восьмеричной</a:t>
            </a:r>
          </a:p>
          <a:p>
            <a:pPr marL="0" indent="0"/>
            <a:r>
              <a:rPr lang="ru-RU" dirty="0" smtClean="0">
                <a:solidFill>
                  <a:srgbClr val="FFC000"/>
                </a:solidFill>
              </a:rPr>
              <a:t> бинарной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6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целого литерала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 конце целого литерала стоит суффикс </a:t>
            </a:r>
            <a:r>
              <a:rPr lang="ru-RU" dirty="0" smtClean="0">
                <a:solidFill>
                  <a:srgbClr val="FF0000"/>
                </a:solidFill>
              </a:rPr>
              <a:t>L</a:t>
            </a:r>
            <a:r>
              <a:rPr lang="ru-RU" dirty="0" smtClean="0"/>
              <a:t> или </a:t>
            </a:r>
            <a:r>
              <a:rPr lang="ru-RU" dirty="0" err="1" smtClean="0">
                <a:solidFill>
                  <a:srgbClr val="FF0000"/>
                </a:solidFill>
              </a:rPr>
              <a:t>l</a:t>
            </a:r>
            <a:r>
              <a:rPr lang="ru-RU" dirty="0" smtClean="0"/>
              <a:t>, то тип литерала </a:t>
            </a:r>
            <a:r>
              <a:rPr lang="ru-RU" dirty="0" err="1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Если суффикс отсутствует, тип литерала </a:t>
            </a:r>
            <a:r>
              <a:rPr lang="ru-RU" dirty="0" err="1" smtClean="0">
                <a:solidFill>
                  <a:srgbClr val="FFC000"/>
                </a:solidFill>
              </a:rPr>
              <a:t>int</a:t>
            </a:r>
            <a:r>
              <a:rPr lang="ru-RU" dirty="0" smtClean="0"/>
              <a:t>.</a:t>
            </a:r>
            <a:endParaRPr lang="ru-RU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Представление </a:t>
            </a:r>
            <a:r>
              <a:rPr lang="ru-RU" dirty="0" smtClean="0"/>
              <a:t>отрицательных чисел с помощью литералов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Отрицательные числа могут быть </a:t>
            </a:r>
            <a:r>
              <a:rPr lang="ru-RU" sz="2400" dirty="0" smtClean="0"/>
              <a:t>представлены</a:t>
            </a:r>
            <a:r>
              <a:rPr lang="ru-RU" sz="2400" dirty="0" smtClean="0"/>
              <a:t> </a:t>
            </a:r>
            <a:r>
              <a:rPr lang="ru-RU" sz="2400" i="1" dirty="0" smtClean="0">
                <a:solidFill>
                  <a:srgbClr val="FF0000"/>
                </a:solidFill>
              </a:rPr>
              <a:t>только</a:t>
            </a:r>
            <a:r>
              <a:rPr lang="ru-RU" sz="2400" i="1" dirty="0" smtClean="0">
                <a:solidFill>
                  <a:srgbClr val="00B0F0"/>
                </a:solidFill>
              </a:rPr>
              <a:t> </a:t>
            </a:r>
            <a:r>
              <a:rPr lang="ru-RU" sz="2400" dirty="0" smtClean="0"/>
              <a:t>с помощью </a:t>
            </a:r>
            <a:r>
              <a:rPr lang="ru-RU" sz="2400" dirty="0" smtClean="0">
                <a:solidFill>
                  <a:srgbClr val="FFC000"/>
                </a:solidFill>
              </a:rPr>
              <a:t>бинарных</a:t>
            </a:r>
            <a:r>
              <a:rPr lang="ru-RU" sz="2400" dirty="0" smtClean="0"/>
              <a:t>, </a:t>
            </a:r>
            <a:r>
              <a:rPr lang="ru-RU" sz="2400" dirty="0" smtClean="0">
                <a:solidFill>
                  <a:srgbClr val="FFC000"/>
                </a:solidFill>
              </a:rPr>
              <a:t>восьмеричных</a:t>
            </a:r>
            <a:r>
              <a:rPr lang="ru-RU" sz="2400" dirty="0" smtClean="0"/>
              <a:t> или </a:t>
            </a:r>
            <a:r>
              <a:rPr lang="ru-RU" sz="2400" dirty="0" smtClean="0">
                <a:solidFill>
                  <a:srgbClr val="FFC000"/>
                </a:solidFill>
              </a:rPr>
              <a:t>шестнадцатеричных</a:t>
            </a:r>
            <a:r>
              <a:rPr lang="ru-RU" sz="2400" dirty="0" smtClean="0"/>
              <a:t> литералов. Три следующих литерала представляют </a:t>
            </a:r>
            <a:r>
              <a:rPr lang="ru-RU" sz="2400" dirty="0">
                <a:solidFill>
                  <a:srgbClr val="92D050"/>
                </a:solidFill>
              </a:rPr>
              <a:t>-</a:t>
            </a:r>
            <a:r>
              <a:rPr lang="ru-RU" sz="2400" dirty="0" smtClean="0">
                <a:solidFill>
                  <a:srgbClr val="92D050"/>
                </a:solidFill>
              </a:rPr>
              <a:t>1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0b11111111_11111111_11111111_11111111</a:t>
            </a:r>
            <a:endParaRPr lang="ru-RU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FFC000"/>
                </a:solidFill>
              </a:rPr>
              <a:t>037_777_777_777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FFC000"/>
                </a:solidFill>
              </a:rPr>
              <a:t>0xFF_FF_FF_FF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Десятичные </a:t>
            </a:r>
            <a:r>
              <a:rPr lang="ru-RU" sz="2400" dirty="0" smtClean="0"/>
              <a:t>литералы </a:t>
            </a:r>
            <a:r>
              <a:rPr lang="ru-RU" sz="2400" i="1" dirty="0" smtClean="0">
                <a:solidFill>
                  <a:srgbClr val="FF0000"/>
                </a:solidFill>
              </a:rPr>
              <a:t>не </a:t>
            </a:r>
            <a:r>
              <a:rPr lang="ru-RU" sz="2400" i="1" dirty="0" smtClean="0">
                <a:solidFill>
                  <a:srgbClr val="FF0000"/>
                </a:solidFill>
              </a:rPr>
              <a:t>могут представлять отрицательные числа </a:t>
            </a:r>
            <a:r>
              <a:rPr lang="ru-RU" sz="2400" dirty="0" smtClean="0"/>
              <a:t>(</a:t>
            </a:r>
            <a:r>
              <a:rPr lang="ru-RU" sz="2400" i="1" dirty="0" smtClean="0">
                <a:solidFill>
                  <a:srgbClr val="00B0F0"/>
                </a:solidFill>
              </a:rPr>
              <a:t>только положительные или ноль</a:t>
            </a:r>
            <a:r>
              <a:rPr lang="ru-RU" sz="2400" dirty="0" smtClean="0"/>
              <a:t>).</a:t>
            </a:r>
            <a:endParaRPr lang="ru-RU" sz="24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Максимальные десятичные целые литералы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/>
              <a:t>: </a:t>
            </a:r>
            <a:r>
              <a:rPr lang="ru-RU" dirty="0" smtClean="0">
                <a:solidFill>
                  <a:srgbClr val="FFC000"/>
                </a:solidFill>
              </a:rPr>
              <a:t>2^31</a:t>
            </a:r>
            <a:r>
              <a:rPr lang="ru-RU" dirty="0" smtClean="0"/>
              <a:t> = </a:t>
            </a:r>
            <a:r>
              <a:rPr lang="ru-RU" dirty="0" smtClean="0">
                <a:solidFill>
                  <a:srgbClr val="FF0000"/>
                </a:solidFill>
              </a:rPr>
              <a:t>-</a:t>
            </a:r>
            <a:r>
              <a:rPr lang="ru-RU" dirty="0" smtClean="0">
                <a:solidFill>
                  <a:srgbClr val="FFC000"/>
                </a:solidFill>
              </a:rPr>
              <a:t>2147483648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long</a:t>
            </a:r>
            <a:r>
              <a:rPr lang="en-US" dirty="0" smtClean="0"/>
              <a:t>: </a:t>
            </a:r>
            <a:r>
              <a:rPr lang="ru-RU" dirty="0" smtClean="0">
                <a:solidFill>
                  <a:srgbClr val="FFC000"/>
                </a:solidFill>
              </a:rPr>
              <a:t>2^63 </a:t>
            </a:r>
            <a:r>
              <a:rPr lang="ru-RU" dirty="0" smtClean="0"/>
              <a:t>= </a:t>
            </a:r>
            <a:r>
              <a:rPr lang="ru-RU" dirty="0" smtClean="0">
                <a:solidFill>
                  <a:srgbClr val="FF0000"/>
                </a:solidFill>
              </a:rPr>
              <a:t>-</a:t>
            </a:r>
            <a:r>
              <a:rPr lang="ru-RU" dirty="0" smtClean="0">
                <a:solidFill>
                  <a:srgbClr val="FFC000"/>
                </a:solidFill>
              </a:rPr>
              <a:t>9223372036854775808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могут быть использованы </a:t>
            </a:r>
            <a:r>
              <a:rPr lang="ru-RU" i="1" u="sng" dirty="0" smtClean="0">
                <a:solidFill>
                  <a:srgbClr val="00B0F0"/>
                </a:solidFill>
              </a:rPr>
              <a:t>только </a:t>
            </a:r>
            <a:r>
              <a:rPr lang="ru-RU" i="1" dirty="0" smtClean="0">
                <a:solidFill>
                  <a:srgbClr val="00B0F0"/>
                </a:solidFill>
              </a:rPr>
              <a:t>с унарной операцией изменения знака</a:t>
            </a:r>
            <a:r>
              <a:rPr lang="ru-RU" dirty="0" smtClean="0"/>
              <a:t>: </a:t>
            </a:r>
            <a:r>
              <a:rPr lang="ru-RU" dirty="0" smtClean="0">
                <a:solidFill>
                  <a:srgbClr val="FF0000"/>
                </a:solidFill>
              </a:rPr>
              <a:t>-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Без минуса: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2^31 - 1 </a:t>
            </a:r>
            <a:r>
              <a:rPr lang="ru-RU" dirty="0" smtClean="0"/>
              <a:t>=</a:t>
            </a:r>
            <a:r>
              <a:rPr lang="ru-RU" dirty="0" smtClean="0">
                <a:solidFill>
                  <a:srgbClr val="FFC000"/>
                </a:solidFill>
              </a:rPr>
              <a:t> 2147483647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long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2^63 - 1 </a:t>
            </a:r>
            <a:r>
              <a:rPr lang="ru-RU" dirty="0" smtClean="0"/>
              <a:t>= </a:t>
            </a:r>
            <a:r>
              <a:rPr lang="ru-RU" dirty="0" smtClean="0">
                <a:solidFill>
                  <a:srgbClr val="FFC000"/>
                </a:solidFill>
              </a:rPr>
              <a:t>9223372036854775807</a:t>
            </a:r>
            <a:r>
              <a:rPr lang="ru-RU" dirty="0" smtClean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Unicode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ru-RU" dirty="0" err="1" smtClean="0"/>
              <a:t>тандарт</a:t>
            </a:r>
            <a:r>
              <a:rPr lang="ru-RU" dirty="0" smtClean="0"/>
              <a:t> кодирования символов.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ru-RU" dirty="0" err="1" smtClean="0"/>
              <a:t>тандарт</a:t>
            </a:r>
            <a:r>
              <a:rPr lang="ru-RU" dirty="0" smtClean="0"/>
              <a:t> состоит из двух частей:</a:t>
            </a:r>
            <a:endParaRPr lang="en-US" dirty="0" smtClean="0"/>
          </a:p>
          <a:p>
            <a:pPr marL="1911096" lvl="8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кодировка</a:t>
            </a:r>
            <a:r>
              <a:rPr lang="ru-RU" dirty="0" smtClean="0"/>
              <a:t> </a:t>
            </a:r>
            <a:r>
              <a:rPr lang="en-US" dirty="0" smtClean="0"/>
              <a:t>Unicode;</a:t>
            </a:r>
          </a:p>
          <a:p>
            <a:pPr marL="1911096" lvl="8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формат преобразования</a:t>
            </a:r>
            <a:r>
              <a:rPr lang="ru-RU" dirty="0" smtClean="0"/>
              <a:t> </a:t>
            </a:r>
            <a:r>
              <a:rPr lang="en-US" dirty="0" smtClean="0"/>
              <a:t>Unicode</a:t>
            </a:r>
            <a:br>
              <a:rPr lang="en-US" dirty="0" smtClean="0"/>
            </a:br>
            <a:r>
              <a:rPr lang="en-US" dirty="0" smtClean="0"/>
              <a:t>(UTF - Unicode transformation format).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Диапазоны </a:t>
            </a:r>
            <a:r>
              <a:rPr lang="ru-RU" dirty="0" smtClean="0"/>
              <a:t>десятичных</a:t>
            </a:r>
            <a:br>
              <a:rPr lang="ru-RU" dirty="0" smtClean="0"/>
            </a:br>
            <a:r>
              <a:rPr lang="ru-RU" dirty="0" smtClean="0"/>
              <a:t>целых </a:t>
            </a:r>
            <a:r>
              <a:rPr lang="ru-RU" dirty="0" smtClean="0"/>
              <a:t>литералов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===&gt; [0, </a:t>
            </a:r>
            <a:r>
              <a:rPr lang="en-US" dirty="0" smtClean="0">
                <a:solidFill>
                  <a:srgbClr val="FFC000"/>
                </a:solidFill>
              </a:rPr>
              <a:t>2^31</a:t>
            </a:r>
            <a:r>
              <a:rPr lang="en-US" dirty="0" smtClean="0"/>
              <a:t>]</a:t>
            </a:r>
            <a:br>
              <a:rPr lang="en-US" dirty="0" smtClean="0"/>
            </a:br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/>
              <a:t>long ===&gt; [0, </a:t>
            </a:r>
            <a:r>
              <a:rPr lang="en-US" dirty="0" smtClean="0">
                <a:solidFill>
                  <a:srgbClr val="FFC000"/>
                </a:solidFill>
              </a:rPr>
              <a:t>2^63</a:t>
            </a:r>
            <a:r>
              <a:rPr lang="en-US" dirty="0" smtClean="0"/>
              <a:t>]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800" dirty="0" smtClean="0"/>
              <a:t>Структура </a:t>
            </a:r>
            <a:r>
              <a:rPr lang="ru-RU" sz="3800" dirty="0" smtClean="0"/>
              <a:t>шестнадцатеричных</a:t>
            </a:r>
            <a:br>
              <a:rPr lang="ru-RU" sz="3800" dirty="0" smtClean="0"/>
            </a:br>
            <a:r>
              <a:rPr lang="ru-RU" sz="3800" dirty="0" smtClean="0"/>
              <a:t>целых </a:t>
            </a:r>
            <a:r>
              <a:rPr lang="ru-RU" sz="3800" dirty="0" smtClean="0"/>
              <a:t>литералов</a:t>
            </a:r>
            <a:endParaRPr lang="ru-RU" sz="3800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ru-RU" dirty="0" smtClean="0"/>
              <a:t>Обязателен признак </a:t>
            </a:r>
            <a:r>
              <a:rPr lang="ru-RU" dirty="0" smtClean="0">
                <a:solidFill>
                  <a:srgbClr val="FF0000"/>
                </a:solidFill>
              </a:rPr>
              <a:t>0x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FF0000"/>
                </a:solidFill>
              </a:rPr>
              <a:t>0X</a:t>
            </a:r>
            <a:r>
              <a:rPr lang="ru-RU" dirty="0" smtClean="0"/>
              <a:t>.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Минимум одна </a:t>
            </a:r>
            <a:r>
              <a:rPr lang="ru-RU" dirty="0" err="1" smtClean="0"/>
              <a:t>шестнадцатиричная</a:t>
            </a:r>
            <a:r>
              <a:rPr lang="ru-RU" dirty="0" smtClean="0"/>
              <a:t> цифра (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r>
              <a:rPr lang="ru-RU" dirty="0" smtClean="0"/>
              <a:t> - </a:t>
            </a:r>
            <a:r>
              <a:rPr lang="ru-RU" dirty="0" smtClean="0">
                <a:solidFill>
                  <a:srgbClr val="FFC000"/>
                </a:solidFill>
              </a:rPr>
              <a:t>9</a:t>
            </a:r>
            <a:r>
              <a:rPr lang="ru-RU" dirty="0" smtClean="0"/>
              <a:t>, </a:t>
            </a:r>
            <a:r>
              <a:rPr lang="ru-RU" dirty="0" err="1" smtClean="0">
                <a:solidFill>
                  <a:srgbClr val="FFC000"/>
                </a:solidFill>
              </a:rPr>
              <a:t>a</a:t>
            </a:r>
            <a:r>
              <a:rPr lang="ru-RU" dirty="0" smtClean="0"/>
              <a:t> - </a:t>
            </a:r>
            <a:r>
              <a:rPr lang="ru-RU" dirty="0" err="1" smtClean="0">
                <a:solidFill>
                  <a:srgbClr val="FFC000"/>
                </a:solidFill>
              </a:rPr>
              <a:t>f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A </a:t>
            </a:r>
            <a:r>
              <a:rPr lang="ru-RU" dirty="0" smtClean="0"/>
              <a:t>- </a:t>
            </a:r>
            <a:r>
              <a:rPr lang="ru-RU" dirty="0" smtClean="0">
                <a:solidFill>
                  <a:srgbClr val="FFC000"/>
                </a:solidFill>
              </a:rPr>
              <a:t>F</a:t>
            </a:r>
            <a:r>
              <a:rPr lang="ru-RU" dirty="0" smtClean="0"/>
              <a:t>).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Опциональный суффикс </a:t>
            </a:r>
            <a:r>
              <a:rPr lang="ru-RU" dirty="0" smtClean="0">
                <a:solidFill>
                  <a:srgbClr val="92D050"/>
                </a:solidFill>
              </a:rPr>
              <a:t>L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92D050"/>
                </a:solidFill>
              </a:rPr>
              <a:t>l</a:t>
            </a:r>
            <a:r>
              <a:rPr lang="ru-RU" dirty="0" smtClean="0"/>
              <a:t>.</a:t>
            </a:r>
            <a:endParaRPr lang="ru-RU" dirty="0" smtClean="0"/>
          </a:p>
          <a:p>
            <a:pPr marL="1911096" lvl="8" indent="0"/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Примеры: </a:t>
            </a:r>
            <a:r>
              <a:rPr lang="ru-RU" dirty="0" smtClean="0">
                <a:solidFill>
                  <a:srgbClr val="FF0000"/>
                </a:solidFill>
              </a:rPr>
              <a:t>0x</a:t>
            </a:r>
            <a:r>
              <a:rPr lang="ru-RU" dirty="0" smtClean="0">
                <a:solidFill>
                  <a:srgbClr val="FFC000"/>
                </a:solidFill>
              </a:rPr>
              <a:t>AB</a:t>
            </a:r>
            <a:r>
              <a:rPr lang="ru-RU" dirty="0" smtClean="0">
                <a:solidFill>
                  <a:srgbClr val="92D050"/>
                </a:solidFill>
              </a:rPr>
              <a:t>L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0000"/>
                </a:solidFill>
              </a:rPr>
              <a:t>0X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0000"/>
                </a:solidFill>
              </a:rPr>
              <a:t>0x</a:t>
            </a:r>
            <a:r>
              <a:rPr lang="ru-RU" dirty="0" smtClean="0">
                <a:solidFill>
                  <a:srgbClr val="FFC000"/>
                </a:solidFill>
              </a:rPr>
              <a:t>123</a:t>
            </a:r>
            <a:r>
              <a:rPr lang="ru-RU" dirty="0" smtClean="0">
                <a:solidFill>
                  <a:srgbClr val="92D050"/>
                </a:solidFill>
              </a:rPr>
              <a:t>L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0000"/>
                </a:solidFill>
              </a:rPr>
              <a:t>0X</a:t>
            </a:r>
            <a:r>
              <a:rPr lang="ru-RU" dirty="0" smtClean="0">
                <a:solidFill>
                  <a:srgbClr val="FFC000"/>
                </a:solidFill>
              </a:rPr>
              <a:t>123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ru-RU" dirty="0" smtClean="0"/>
              <a:t>десятичных</a:t>
            </a:r>
            <a:br>
              <a:rPr lang="ru-RU" dirty="0" smtClean="0"/>
            </a:br>
            <a:r>
              <a:rPr lang="ru-RU" dirty="0" smtClean="0"/>
              <a:t>целых </a:t>
            </a:r>
            <a:r>
              <a:rPr lang="ru-RU" dirty="0" smtClean="0"/>
              <a:t>литералов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ru-RU" dirty="0" smtClean="0"/>
              <a:t>Минимум одна десятичная цифра.</a:t>
            </a:r>
          </a:p>
          <a:p>
            <a:pPr marL="0" indent="0"/>
            <a:r>
              <a:rPr lang="ru-RU" dirty="0" smtClean="0"/>
              <a:t> Опциональный суффикс </a:t>
            </a:r>
            <a:r>
              <a:rPr lang="ru-RU" dirty="0" smtClean="0">
                <a:solidFill>
                  <a:srgbClr val="92D050"/>
                </a:solidFill>
              </a:rPr>
              <a:t>L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92D050"/>
                </a:solidFill>
              </a:rPr>
              <a:t>l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/>
            <a:r>
              <a:rPr lang="ru-RU" dirty="0" smtClean="0"/>
              <a:t> Если цифр больше чем одна, то </a:t>
            </a:r>
            <a:r>
              <a:rPr lang="ru-RU" i="1" dirty="0" smtClean="0">
                <a:solidFill>
                  <a:srgbClr val="00B0F0"/>
                </a:solidFill>
              </a:rPr>
              <a:t>первая не может быть нулем</a:t>
            </a:r>
            <a:r>
              <a:rPr lang="ru-RU" dirty="0" smtClean="0"/>
              <a:t>.</a:t>
            </a:r>
          </a:p>
          <a:p>
            <a:pPr marL="0" indent="0"/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Примеры: 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C000"/>
                </a:solidFill>
              </a:rPr>
              <a:t>123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r>
              <a:rPr lang="ru-RU" dirty="0" smtClean="0">
                <a:solidFill>
                  <a:srgbClr val="92D050"/>
                </a:solidFill>
              </a:rPr>
              <a:t>L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r>
              <a:rPr lang="ru-RU" dirty="0" smtClean="0">
                <a:solidFill>
                  <a:srgbClr val="92D050"/>
                </a:solidFill>
              </a:rPr>
              <a:t>l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C000"/>
                </a:solidFill>
              </a:rPr>
              <a:t>72</a:t>
            </a:r>
            <a:r>
              <a:rPr lang="ru-RU" dirty="0" smtClean="0">
                <a:solidFill>
                  <a:srgbClr val="92D050"/>
                </a:solidFill>
              </a:rPr>
              <a:t>L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C000"/>
                </a:solidFill>
              </a:rPr>
              <a:t>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Но: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 smtClean="0"/>
              <a:t>0;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 smtClean="0"/>
              <a:t>034 - </a:t>
            </a:r>
            <a:r>
              <a:rPr lang="ru-RU" i="1" dirty="0" smtClean="0">
                <a:solidFill>
                  <a:srgbClr val="FF0000"/>
                </a:solidFill>
              </a:rPr>
              <a:t>целые восьмеричные литералы!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ru-RU" dirty="0" smtClean="0"/>
              <a:t>восьмеричных</a:t>
            </a:r>
            <a:br>
              <a:rPr lang="ru-RU" dirty="0" smtClean="0"/>
            </a:br>
            <a:r>
              <a:rPr lang="ru-RU" dirty="0" smtClean="0"/>
              <a:t>целых </a:t>
            </a:r>
            <a:r>
              <a:rPr lang="ru-RU" dirty="0" smtClean="0"/>
              <a:t>литералов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Обязателен признак </a:t>
            </a:r>
            <a:r>
              <a:rPr lang="ru-RU" dirty="0" err="1" smtClean="0"/>
              <a:t>восмеричного</a:t>
            </a:r>
            <a:r>
              <a:rPr lang="ru-RU" dirty="0" smtClean="0"/>
              <a:t> литерала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 smtClean="0"/>
              <a:t>.</a:t>
            </a:r>
          </a:p>
          <a:p>
            <a:pPr marL="0" indent="0"/>
            <a:r>
              <a:rPr lang="ru-RU" dirty="0" smtClean="0"/>
              <a:t> Минимум одна восьмеричная цифра (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r>
              <a:rPr lang="ru-RU" dirty="0" smtClean="0"/>
              <a:t>-</a:t>
            </a:r>
            <a:r>
              <a:rPr lang="ru-RU" dirty="0" smtClean="0">
                <a:solidFill>
                  <a:srgbClr val="FFC000"/>
                </a:solidFill>
              </a:rPr>
              <a:t>7</a:t>
            </a:r>
            <a:r>
              <a:rPr lang="ru-RU" dirty="0" smtClean="0"/>
              <a:t>).</a:t>
            </a:r>
          </a:p>
          <a:p>
            <a:pPr marL="0" indent="0"/>
            <a:r>
              <a:rPr lang="ru-RU" dirty="0" smtClean="0"/>
              <a:t> Опциональный суффикс </a:t>
            </a:r>
            <a:r>
              <a:rPr lang="ru-RU" dirty="0">
                <a:solidFill>
                  <a:srgbClr val="92D050"/>
                </a:solidFill>
              </a:rPr>
              <a:t>L</a:t>
            </a:r>
            <a:r>
              <a:rPr lang="en-US" dirty="0"/>
              <a:t>/</a:t>
            </a:r>
            <a:r>
              <a:rPr lang="en-US" dirty="0">
                <a:solidFill>
                  <a:srgbClr val="92D050"/>
                </a:solidFill>
              </a:rPr>
              <a:t>l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Примеры: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 smtClean="0">
                <a:solidFill>
                  <a:srgbClr val="FFC000"/>
                </a:solidFill>
              </a:rPr>
              <a:t>0000</a:t>
            </a:r>
            <a:r>
              <a:rPr lang="ru-RU" dirty="0" smtClean="0">
                <a:solidFill>
                  <a:srgbClr val="92D050"/>
                </a:solidFill>
              </a:rPr>
              <a:t>L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 smtClean="0">
                <a:solidFill>
                  <a:srgbClr val="FFC000"/>
                </a:solidFill>
              </a:rPr>
              <a:t>17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 smtClean="0">
                <a:solidFill>
                  <a:srgbClr val="FFC000"/>
                </a:solidFill>
              </a:rPr>
              <a:t>777</a:t>
            </a:r>
            <a:r>
              <a:rPr lang="ru-RU" dirty="0" smtClean="0">
                <a:solidFill>
                  <a:srgbClr val="92D050"/>
                </a:solidFill>
              </a:rPr>
              <a:t>L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 smtClean="0">
                <a:solidFill>
                  <a:srgbClr val="FFC000"/>
                </a:solidFill>
              </a:rPr>
              <a:t>123</a:t>
            </a:r>
            <a:endParaRPr lang="ru-RU" i="1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ru-RU" dirty="0" smtClean="0"/>
              <a:t>бинарных</a:t>
            </a:r>
            <a:br>
              <a:rPr lang="ru-RU" dirty="0" smtClean="0"/>
            </a:br>
            <a:r>
              <a:rPr lang="ru-RU" dirty="0" smtClean="0"/>
              <a:t>целых </a:t>
            </a:r>
            <a:r>
              <a:rPr lang="ru-RU" dirty="0" smtClean="0"/>
              <a:t>литералов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 Обязателен признак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ru-RU" dirty="0" smtClean="0"/>
              <a:t>.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Минимум одна цифра из множества </a:t>
            </a:r>
            <a:r>
              <a:rPr lang="en-US" dirty="0" smtClean="0"/>
              <a:t>{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r>
              <a:rPr lang="en-US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1</a:t>
            </a:r>
            <a:r>
              <a:rPr lang="en-US" dirty="0" smtClean="0"/>
              <a:t>}</a:t>
            </a:r>
            <a:endParaRPr lang="ru-RU" dirty="0" smtClean="0"/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Опциональный суффикс </a:t>
            </a:r>
            <a:r>
              <a:rPr lang="ru-RU" dirty="0">
                <a:solidFill>
                  <a:srgbClr val="92D050"/>
                </a:solidFill>
              </a:rPr>
              <a:t>L</a:t>
            </a:r>
            <a:r>
              <a:rPr lang="en-US" dirty="0"/>
              <a:t>/</a:t>
            </a:r>
            <a:r>
              <a:rPr lang="en-US" dirty="0">
                <a:solidFill>
                  <a:srgbClr val="92D050"/>
                </a:solidFill>
              </a:rPr>
              <a:t>l</a:t>
            </a:r>
            <a:r>
              <a:rPr lang="ru-RU" dirty="0" smtClean="0"/>
              <a:t>.</a:t>
            </a:r>
            <a:endParaRPr lang="ru-RU" dirty="0" smtClean="0"/>
          </a:p>
          <a:p>
            <a:pPr marL="1911096" lvl="8" indent="0"/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Примеры: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ru-RU" dirty="0" smtClean="0">
                <a:solidFill>
                  <a:srgbClr val="FFC000"/>
                </a:solidFill>
              </a:rPr>
              <a:t>101</a:t>
            </a:r>
            <a:r>
              <a:rPr lang="ru-RU" dirty="0" smtClean="0">
                <a:solidFill>
                  <a:srgbClr val="92D050"/>
                </a:solidFill>
              </a:rPr>
              <a:t>L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r>
              <a:rPr lang="en-US" dirty="0" smtClean="0">
                <a:solidFill>
                  <a:srgbClr val="FFC000"/>
                </a:solidFill>
              </a:rPr>
              <a:t>0000</a:t>
            </a:r>
            <a:endParaRPr lang="ru-RU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Вещественные литералы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Вещественные литералы могут быть записаны с помощью систем счисления:</a:t>
            </a:r>
          </a:p>
          <a:p>
            <a:pPr marL="1911096" lvl="8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 десятичной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шестнадцатеричной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Тип вещественных литералов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 умолчанию </a:t>
            </a:r>
            <a:r>
              <a:rPr lang="ru-RU" dirty="0" smtClean="0">
                <a:solidFill>
                  <a:srgbClr val="FFC000"/>
                </a:solidFill>
              </a:rPr>
              <a:t>double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 smtClean="0"/>
              <a:t>или если </a:t>
            </a:r>
            <a:r>
              <a:rPr lang="ru-RU" dirty="0"/>
              <a:t>в конце литерала поставлен суффикс </a:t>
            </a:r>
            <a:r>
              <a:rPr lang="ru-RU" dirty="0">
                <a:solidFill>
                  <a:srgbClr val="92D050"/>
                </a:solidFill>
              </a:rPr>
              <a:t>D</a:t>
            </a:r>
            <a:r>
              <a:rPr lang="ru-RU" dirty="0"/>
              <a:t> (или </a:t>
            </a:r>
            <a:r>
              <a:rPr lang="ru-RU" dirty="0">
                <a:solidFill>
                  <a:srgbClr val="92D050"/>
                </a:solidFill>
              </a:rPr>
              <a:t>d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Суффикс </a:t>
            </a:r>
            <a:r>
              <a:rPr lang="ru-RU" dirty="0" smtClean="0">
                <a:solidFill>
                  <a:srgbClr val="92D050"/>
                </a:solidFill>
              </a:rPr>
              <a:t>F</a:t>
            </a:r>
            <a:r>
              <a:rPr lang="ru-RU" dirty="0" smtClean="0"/>
              <a:t> (или </a:t>
            </a:r>
            <a:r>
              <a:rPr lang="ru-RU" dirty="0" smtClean="0">
                <a:solidFill>
                  <a:srgbClr val="92D050"/>
                </a:solidFill>
              </a:rPr>
              <a:t>f</a:t>
            </a:r>
            <a:r>
              <a:rPr lang="ru-RU" dirty="0" smtClean="0"/>
              <a:t>) </a:t>
            </a:r>
            <a:r>
              <a:rPr lang="ru-RU" dirty="0" smtClean="0"/>
              <a:t>указывает</a:t>
            </a:r>
            <a:r>
              <a:rPr lang="ru-RU" dirty="0" smtClean="0"/>
              <a:t>, что литерал имеет тип </a:t>
            </a:r>
            <a:r>
              <a:rPr lang="ru-RU" dirty="0" smtClean="0">
                <a:solidFill>
                  <a:srgbClr val="FFC000"/>
                </a:solidFill>
              </a:rPr>
              <a:t>float</a:t>
            </a:r>
            <a:r>
              <a:rPr lang="ru-RU" dirty="0" smtClean="0"/>
              <a:t>.</a:t>
            </a:r>
            <a:endParaRPr lang="en-US" dirty="0" smtClean="0"/>
          </a:p>
          <a:p>
            <a:pPr marL="1911096" lvl="8" indent="0">
              <a:buNone/>
            </a:pP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десятичных вещественных литералов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Общий вид (порядок важен):</a:t>
            </a:r>
            <a:br>
              <a:rPr lang="ru-RU" sz="2400" dirty="0" smtClean="0"/>
            </a:br>
            <a:r>
              <a:rPr lang="ru-RU" sz="2400" dirty="0" smtClean="0"/>
              <a:t>[</a:t>
            </a:r>
            <a:r>
              <a:rPr lang="ru-RU" sz="2400" dirty="0" smtClean="0">
                <a:solidFill>
                  <a:srgbClr val="00B0F0"/>
                </a:solidFill>
              </a:rPr>
              <a:t>цифры</a:t>
            </a:r>
            <a:r>
              <a:rPr lang="ru-RU" sz="2400" dirty="0" smtClean="0"/>
              <a:t>] [</a:t>
            </a:r>
            <a:r>
              <a:rPr lang="ru-RU" sz="2400" dirty="0" smtClean="0">
                <a:solidFill>
                  <a:srgbClr val="FF0000"/>
                </a:solidFill>
              </a:rPr>
              <a:t>точка</a:t>
            </a:r>
            <a:r>
              <a:rPr lang="ru-RU" sz="2400" dirty="0" smtClean="0"/>
              <a:t>] [</a:t>
            </a:r>
            <a:r>
              <a:rPr lang="ru-RU" sz="2400" dirty="0" smtClean="0">
                <a:solidFill>
                  <a:srgbClr val="FFC000"/>
                </a:solidFill>
              </a:rPr>
              <a:t>цифры</a:t>
            </a:r>
            <a:r>
              <a:rPr lang="ru-RU" sz="2400" dirty="0" smtClean="0"/>
              <a:t>] [</a:t>
            </a:r>
            <a:r>
              <a:rPr lang="ru-RU" sz="2400" dirty="0" smtClean="0">
                <a:solidFill>
                  <a:srgbClr val="FFFF00"/>
                </a:solidFill>
              </a:rPr>
              <a:t>десятичная_экспонента</a:t>
            </a:r>
            <a:r>
              <a:rPr lang="ru-RU" sz="2400" dirty="0" smtClean="0"/>
              <a:t>] [</a:t>
            </a:r>
            <a:r>
              <a:rPr lang="ru-RU" sz="2400" dirty="0" smtClean="0">
                <a:solidFill>
                  <a:srgbClr val="92D050"/>
                </a:solidFill>
              </a:rPr>
              <a:t>суффикс</a:t>
            </a:r>
            <a:r>
              <a:rPr lang="ru-RU" sz="2400" dirty="0" smtClean="0"/>
              <a:t>]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ru-RU" sz="2400" dirty="0" smtClean="0">
                <a:solidFill>
                  <a:srgbClr val="00B0F0"/>
                </a:solidFill>
              </a:rPr>
              <a:t>1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>
                <a:solidFill>
                  <a:srgbClr val="FFC000"/>
                </a:solidFill>
              </a:rPr>
              <a:t>2</a:t>
            </a:r>
            <a:r>
              <a:rPr lang="ru-RU" sz="2400" dirty="0" smtClean="0">
                <a:solidFill>
                  <a:srgbClr val="FFFF00"/>
                </a:solidFill>
              </a:rPr>
              <a:t>E-3</a:t>
            </a:r>
            <a:r>
              <a:rPr lang="ru-RU" sz="2400" dirty="0" smtClean="0">
                <a:solidFill>
                  <a:srgbClr val="92D050"/>
                </a:solidFill>
              </a:rPr>
              <a:t>D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Четыре варианта структуры (остальные компоненты опциональны):</a:t>
            </a:r>
            <a:br>
              <a:rPr lang="ru-RU" sz="2400" dirty="0" smtClean="0"/>
            </a:br>
            <a:r>
              <a:rPr lang="ru-RU" sz="2400" dirty="0" smtClean="0"/>
              <a:t>1) [</a:t>
            </a:r>
            <a:r>
              <a:rPr lang="ru-RU" sz="2400" dirty="0" smtClean="0">
                <a:solidFill>
                  <a:srgbClr val="00B0F0"/>
                </a:solidFill>
              </a:rPr>
              <a:t>цифры</a:t>
            </a:r>
            <a:r>
              <a:rPr lang="ru-RU" sz="2400" dirty="0" smtClean="0"/>
              <a:t>] [</a:t>
            </a:r>
            <a:r>
              <a:rPr lang="ru-RU" sz="2400" dirty="0" smtClean="0">
                <a:solidFill>
                  <a:srgbClr val="FF0000"/>
                </a:solidFill>
              </a:rPr>
              <a:t>точка</a:t>
            </a:r>
            <a:r>
              <a:rPr lang="ru-RU" sz="2400" dirty="0" smtClean="0"/>
              <a:t>] (</a:t>
            </a:r>
            <a:r>
              <a:rPr lang="ru-RU" sz="2400" dirty="0" smtClean="0">
                <a:solidFill>
                  <a:srgbClr val="00B0F0"/>
                </a:solidFill>
              </a:rPr>
              <a:t>12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00B0F0"/>
                </a:solidFill>
              </a:rPr>
              <a:t>1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>
                <a:solidFill>
                  <a:srgbClr val="FFC000"/>
                </a:solidFill>
              </a:rPr>
              <a:t>2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00B0F0"/>
                </a:solidFill>
              </a:rPr>
              <a:t>1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>
                <a:solidFill>
                  <a:srgbClr val="FFFF00"/>
                </a:solidFill>
              </a:rPr>
              <a:t>e+2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00B0F0"/>
                </a:solidFill>
              </a:rPr>
              <a:t>1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>
                <a:solidFill>
                  <a:srgbClr val="FFC000"/>
                </a:solidFill>
              </a:rPr>
              <a:t>2</a:t>
            </a:r>
            <a:r>
              <a:rPr lang="ru-RU" sz="2400" dirty="0" smtClean="0">
                <a:solidFill>
                  <a:srgbClr val="92D050"/>
                </a:solidFill>
              </a:rPr>
              <a:t>f</a:t>
            </a:r>
            <a:r>
              <a:rPr lang="ru-RU" sz="2400" dirty="0" smtClean="0"/>
              <a:t>)</a:t>
            </a:r>
            <a:br>
              <a:rPr lang="ru-RU" sz="2400" dirty="0" smtClean="0"/>
            </a:br>
            <a:r>
              <a:rPr lang="ru-RU" sz="2400" dirty="0" smtClean="0"/>
              <a:t>2) [</a:t>
            </a:r>
            <a:r>
              <a:rPr lang="ru-RU" sz="2400" dirty="0" smtClean="0">
                <a:solidFill>
                  <a:srgbClr val="FF0000"/>
                </a:solidFill>
              </a:rPr>
              <a:t>точка</a:t>
            </a:r>
            <a:r>
              <a:rPr lang="ru-RU" sz="2400" dirty="0" smtClean="0"/>
              <a:t>] [</a:t>
            </a:r>
            <a:r>
              <a:rPr lang="ru-RU" sz="2400" dirty="0" smtClean="0">
                <a:solidFill>
                  <a:srgbClr val="FFC000"/>
                </a:solidFill>
              </a:rPr>
              <a:t>цифры</a:t>
            </a:r>
            <a:r>
              <a:rPr lang="ru-RU" sz="2400" dirty="0" smtClean="0"/>
              <a:t>] (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>
                <a:solidFill>
                  <a:srgbClr val="FFC000"/>
                </a:solidFill>
              </a:rPr>
              <a:t>12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>
                <a:solidFill>
                  <a:srgbClr val="FFC000"/>
                </a:solidFill>
              </a:rPr>
              <a:t>1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>
                <a:solidFill>
                  <a:srgbClr val="FFC000"/>
                </a:solidFill>
              </a:rPr>
              <a:t>1</a:t>
            </a:r>
            <a:r>
              <a:rPr lang="ru-RU" sz="2400" dirty="0" smtClean="0">
                <a:solidFill>
                  <a:srgbClr val="FFFF00"/>
                </a:solidFill>
              </a:rPr>
              <a:t>E2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00B0F0"/>
                </a:solidFill>
              </a:rPr>
              <a:t>1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>
                <a:solidFill>
                  <a:srgbClr val="FFC000"/>
                </a:solidFill>
              </a:rPr>
              <a:t>23</a:t>
            </a:r>
            <a:r>
              <a:rPr lang="ru-RU" sz="2400" dirty="0" smtClean="0"/>
              <a:t>)</a:t>
            </a:r>
            <a:br>
              <a:rPr lang="ru-RU" sz="2400" dirty="0" smtClean="0"/>
            </a:br>
            <a:r>
              <a:rPr lang="ru-RU" sz="2400" dirty="0" smtClean="0"/>
              <a:t>3) [</a:t>
            </a:r>
            <a:r>
              <a:rPr lang="ru-RU" sz="2400" dirty="0" smtClean="0">
                <a:solidFill>
                  <a:schemeClr val="accent5"/>
                </a:solidFill>
              </a:rPr>
              <a:t>цифры</a:t>
            </a:r>
            <a:r>
              <a:rPr lang="ru-RU" sz="2400" dirty="0" smtClean="0"/>
              <a:t>] [</a:t>
            </a:r>
            <a:r>
              <a:rPr lang="ru-RU" sz="2400" dirty="0" smtClean="0">
                <a:solidFill>
                  <a:srgbClr val="FFFF00"/>
                </a:solidFill>
              </a:rPr>
              <a:t>десятичная_экспонента</a:t>
            </a:r>
            <a:r>
              <a:rPr lang="ru-RU" sz="2400" dirty="0" smtClean="0"/>
              <a:t>] (</a:t>
            </a:r>
            <a:r>
              <a:rPr lang="ru-RU" sz="2400" dirty="0" smtClean="0">
                <a:solidFill>
                  <a:schemeClr val="accent5"/>
                </a:solidFill>
              </a:rPr>
              <a:t>12</a:t>
            </a:r>
            <a:r>
              <a:rPr lang="ru-RU" sz="2400" dirty="0" smtClean="0">
                <a:solidFill>
                  <a:srgbClr val="FFFF00"/>
                </a:solidFill>
              </a:rPr>
              <a:t>E3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chemeClr val="accent5"/>
                </a:solidFill>
              </a:rPr>
              <a:t>1</a:t>
            </a:r>
            <a:r>
              <a:rPr lang="ru-RU" sz="2400" dirty="0" smtClean="0">
                <a:solidFill>
                  <a:srgbClr val="FFFF00"/>
                </a:solidFill>
              </a:rPr>
              <a:t>e-2</a:t>
            </a:r>
            <a:r>
              <a:rPr lang="ru-RU" sz="2400" dirty="0" smtClean="0">
                <a:solidFill>
                  <a:srgbClr val="92D050"/>
                </a:solidFill>
              </a:rPr>
              <a:t>d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00B0F0"/>
                </a:solidFill>
              </a:rPr>
              <a:t>1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/>
              <a:t>2</a:t>
            </a:r>
            <a:r>
              <a:rPr lang="ru-RU" sz="2400" dirty="0" smtClean="0">
                <a:solidFill>
                  <a:srgbClr val="FFFF00"/>
                </a:solidFill>
              </a:rPr>
              <a:t>E+3</a:t>
            </a:r>
            <a:r>
              <a:rPr lang="ru-RU" sz="2400" dirty="0" smtClean="0"/>
              <a:t>)</a:t>
            </a:r>
            <a:br>
              <a:rPr lang="ru-RU" sz="2400" dirty="0" smtClean="0"/>
            </a:br>
            <a:r>
              <a:rPr lang="ru-RU" sz="2400" dirty="0" smtClean="0"/>
              <a:t>4) [</a:t>
            </a:r>
            <a:r>
              <a:rPr lang="ru-RU" sz="2400" dirty="0" smtClean="0">
                <a:solidFill>
                  <a:schemeClr val="accent5"/>
                </a:solidFill>
              </a:rPr>
              <a:t>цифры</a:t>
            </a:r>
            <a:r>
              <a:rPr lang="ru-RU" sz="2400" dirty="0" smtClean="0"/>
              <a:t>] [</a:t>
            </a:r>
            <a:r>
              <a:rPr lang="ru-RU" sz="2400" dirty="0" smtClean="0">
                <a:solidFill>
                  <a:srgbClr val="92D050"/>
                </a:solidFill>
              </a:rPr>
              <a:t>суффикс</a:t>
            </a:r>
            <a:r>
              <a:rPr lang="ru-RU" sz="2400" dirty="0" smtClean="0"/>
              <a:t>] (</a:t>
            </a:r>
            <a:r>
              <a:rPr lang="ru-RU" sz="2400" dirty="0" smtClean="0">
                <a:solidFill>
                  <a:schemeClr val="accent6"/>
                </a:solidFill>
              </a:rPr>
              <a:t>1</a:t>
            </a:r>
            <a:r>
              <a:rPr lang="ru-RU" sz="2400" dirty="0" smtClean="0">
                <a:solidFill>
                  <a:srgbClr val="92D050"/>
                </a:solidFill>
              </a:rPr>
              <a:t>f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chemeClr val="accent6"/>
                </a:solidFill>
              </a:rPr>
              <a:t>12</a:t>
            </a:r>
            <a:r>
              <a:rPr lang="ru-RU" sz="2400" dirty="0" smtClean="0">
                <a:solidFill>
                  <a:srgbClr val="92D050"/>
                </a:solidFill>
              </a:rPr>
              <a:t>D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>
                <a:solidFill>
                  <a:srgbClr val="FFC000"/>
                </a:solidFill>
              </a:rPr>
              <a:t>1</a:t>
            </a:r>
            <a:r>
              <a:rPr lang="ru-RU" sz="2400" dirty="0" smtClean="0">
                <a:solidFill>
                  <a:srgbClr val="92D050"/>
                </a:solidFill>
              </a:rPr>
              <a:t>D</a:t>
            </a:r>
            <a:r>
              <a:rPr lang="ru-RU" sz="2400" dirty="0" smtClean="0"/>
              <a:t>, </a:t>
            </a:r>
            <a:r>
              <a:rPr lang="ru-RU" sz="2400" dirty="0" smtClean="0">
                <a:solidFill>
                  <a:schemeClr val="accent5"/>
                </a:solidFill>
              </a:rPr>
              <a:t>1</a:t>
            </a:r>
            <a:r>
              <a:rPr lang="ru-RU" sz="2400" dirty="0" smtClean="0">
                <a:solidFill>
                  <a:srgbClr val="FFFF00"/>
                </a:solidFill>
              </a:rPr>
              <a:t>E2</a:t>
            </a:r>
            <a:r>
              <a:rPr lang="ru-RU" sz="2400" dirty="0" smtClean="0">
                <a:solidFill>
                  <a:srgbClr val="92D050"/>
                </a:solidFill>
              </a:rPr>
              <a:t>D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Цифры - десятичные, суффиксы </a:t>
            </a:r>
            <a:r>
              <a:rPr lang="ru-RU" sz="2400" dirty="0" smtClean="0">
                <a:solidFill>
                  <a:srgbClr val="92D050"/>
                </a:solidFill>
              </a:rPr>
              <a:t>D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92D050"/>
                </a:solidFill>
              </a:rPr>
              <a:t>d</a:t>
            </a:r>
            <a:r>
              <a:rPr lang="ru-RU" sz="2400" dirty="0" smtClean="0"/>
              <a:t>, </a:t>
            </a:r>
            <a:r>
              <a:rPr lang="ru-RU" sz="2400" dirty="0" smtClean="0">
                <a:solidFill>
                  <a:srgbClr val="92D050"/>
                </a:solidFill>
              </a:rPr>
              <a:t>F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92D050"/>
                </a:solidFill>
              </a:rPr>
              <a:t>f</a:t>
            </a:r>
            <a:r>
              <a:rPr lang="ru-RU" sz="2400" dirty="0" smtClean="0"/>
              <a:t>.</a:t>
            </a:r>
            <a:endParaRPr lang="ru-RU" sz="24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десятичной экспоненты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 </a:t>
            </a:r>
            <a:r>
              <a:rPr lang="ru-RU" dirty="0" smtClean="0"/>
              <a:t>Обязателен </a:t>
            </a:r>
            <a:r>
              <a:rPr lang="ru-RU" dirty="0" smtClean="0"/>
              <a:t>признак десятичной экспоненты </a:t>
            </a:r>
            <a:r>
              <a:rPr lang="ru-RU" dirty="0" smtClean="0">
                <a:solidFill>
                  <a:srgbClr val="FFC000"/>
                </a:solidFill>
              </a:rPr>
              <a:t>E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FFC000"/>
                </a:solidFill>
              </a:rPr>
              <a:t>e</a:t>
            </a:r>
            <a:r>
              <a:rPr lang="ru-RU" dirty="0" smtClean="0"/>
              <a:t>.</a:t>
            </a:r>
          </a:p>
          <a:p>
            <a:pPr marL="1911096" lvl="8" indent="0">
              <a:buNone/>
            </a:pP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ru-RU" dirty="0" smtClean="0"/>
              <a:t>Необязательный </a:t>
            </a:r>
            <a:r>
              <a:rPr lang="ru-RU" dirty="0" smtClean="0"/>
              <a:t>знак экспоненты 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FF0000"/>
                </a:solidFill>
              </a:rPr>
              <a:t>-</a:t>
            </a:r>
            <a:r>
              <a:rPr lang="ru-RU" dirty="0" smtClean="0"/>
              <a:t>.</a:t>
            </a:r>
          </a:p>
          <a:p>
            <a:pPr marL="1911096" lvl="8" indent="0">
              <a:buNone/>
            </a:pP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ru-RU" dirty="0" smtClean="0"/>
              <a:t>Минимум </a:t>
            </a:r>
            <a:r>
              <a:rPr lang="ru-RU" dirty="0" smtClean="0"/>
              <a:t>одна </a:t>
            </a:r>
            <a:r>
              <a:rPr lang="ru-RU" i="1" dirty="0" smtClean="0">
                <a:solidFill>
                  <a:srgbClr val="00B0F0"/>
                </a:solidFill>
              </a:rPr>
              <a:t>десятичная</a:t>
            </a:r>
            <a:r>
              <a:rPr lang="ru-RU" dirty="0" smtClean="0"/>
              <a:t> цифра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Примеры: </a:t>
            </a:r>
            <a:r>
              <a:rPr lang="ru-RU" dirty="0" smtClean="0">
                <a:solidFill>
                  <a:srgbClr val="FFC000"/>
                </a:solidFill>
              </a:rPr>
              <a:t>E</a:t>
            </a:r>
            <a:r>
              <a:rPr lang="ru-RU" dirty="0" smtClean="0">
                <a:solidFill>
                  <a:srgbClr val="00B0F0"/>
                </a:solidFill>
              </a:rPr>
              <a:t>1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C000"/>
                </a:solidFill>
              </a:rPr>
              <a:t>e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  <a:r>
              <a:rPr lang="ru-RU" dirty="0" smtClean="0">
                <a:solidFill>
                  <a:srgbClr val="00B0F0"/>
                </a:solidFill>
              </a:rPr>
              <a:t>1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C000"/>
                </a:solidFill>
              </a:rPr>
              <a:t>E</a:t>
            </a:r>
            <a:r>
              <a:rPr lang="ru-RU" dirty="0" smtClean="0">
                <a:solidFill>
                  <a:srgbClr val="FF0000"/>
                </a:solidFill>
              </a:rPr>
              <a:t>-</a:t>
            </a:r>
            <a:r>
              <a:rPr lang="ru-RU" dirty="0" smtClean="0">
                <a:solidFill>
                  <a:srgbClr val="00B0F0"/>
                </a:solidFill>
              </a:rPr>
              <a:t>123</a:t>
            </a:r>
          </a:p>
          <a:p>
            <a:pPr marL="0" indent="0">
              <a:buNone/>
            </a:pPr>
            <a:r>
              <a:rPr lang="ru-RU" dirty="0" smtClean="0"/>
              <a:t>123</a:t>
            </a:r>
            <a:r>
              <a:rPr lang="ru-RU" dirty="0" smtClean="0">
                <a:solidFill>
                  <a:srgbClr val="FFFF00"/>
                </a:solidFill>
              </a:rPr>
              <a:t>E</a:t>
            </a:r>
            <a:r>
              <a:rPr lang="ru-RU" dirty="0" smtClean="0">
                <a:solidFill>
                  <a:srgbClr val="FF0000"/>
                </a:solidFill>
              </a:rPr>
              <a:t>-</a:t>
            </a:r>
            <a:r>
              <a:rPr lang="ru-RU" dirty="0" smtClean="0">
                <a:solidFill>
                  <a:srgbClr val="00B0F0"/>
                </a:solidFill>
              </a:rPr>
              <a:t>45</a:t>
            </a:r>
            <a:r>
              <a:rPr lang="en-US" dirty="0" smtClean="0">
                <a:solidFill>
                  <a:srgbClr val="00B0F0"/>
                </a:solidFill>
              </a:rPr>
              <a:t>    </a:t>
            </a:r>
            <a:r>
              <a:rPr lang="ru-RU" dirty="0" smtClean="0"/>
              <a:t>==&gt;</a:t>
            </a:r>
            <a:r>
              <a:rPr lang="en-US" dirty="0" smtClean="0"/>
              <a:t>    </a:t>
            </a:r>
            <a:r>
              <a:rPr lang="ru-RU" dirty="0" smtClean="0"/>
              <a:t>123 </a:t>
            </a:r>
            <a:r>
              <a:rPr lang="ru-RU" dirty="0" smtClean="0"/>
              <a:t>* 10^-45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ru-RU" dirty="0" smtClean="0"/>
              <a:t>шестнадцатер</a:t>
            </a:r>
            <a:r>
              <a:rPr lang="ru-RU" dirty="0" smtClean="0"/>
              <a:t>ичного</a:t>
            </a:r>
            <a:r>
              <a:rPr lang="ru-RU" dirty="0" smtClean="0"/>
              <a:t> </a:t>
            </a:r>
            <a:r>
              <a:rPr lang="ru-RU" dirty="0" smtClean="0"/>
              <a:t>вещественного литерала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Общий вид (порядок важен):</a:t>
            </a:r>
            <a:br>
              <a:rPr lang="ru-RU" sz="2000" dirty="0" smtClean="0"/>
            </a:br>
            <a:r>
              <a:rPr lang="ru-RU" sz="2000" dirty="0" smtClean="0"/>
              <a:t>[</a:t>
            </a:r>
            <a:r>
              <a:rPr lang="ru-RU" sz="2000" dirty="0" smtClean="0">
                <a:solidFill>
                  <a:srgbClr val="FF0000"/>
                </a:solidFill>
              </a:rPr>
              <a:t>0X</a:t>
            </a:r>
            <a:r>
              <a:rPr lang="ru-RU" sz="2000" dirty="0" smtClean="0"/>
              <a:t> или </a:t>
            </a:r>
            <a:r>
              <a:rPr lang="ru-RU" sz="2000" dirty="0" smtClean="0">
                <a:solidFill>
                  <a:srgbClr val="FF0000"/>
                </a:solidFill>
              </a:rPr>
              <a:t>0x</a:t>
            </a:r>
            <a:r>
              <a:rPr lang="ru-RU" sz="2000" dirty="0" smtClean="0"/>
              <a:t>] [</a:t>
            </a:r>
            <a:r>
              <a:rPr lang="ru-RU" sz="2000" dirty="0" smtClean="0">
                <a:solidFill>
                  <a:srgbClr val="00B0F0"/>
                </a:solidFill>
              </a:rPr>
              <a:t>цифры</a:t>
            </a:r>
            <a:r>
              <a:rPr lang="ru-RU" sz="2000" dirty="0" smtClean="0"/>
              <a:t>] [</a:t>
            </a:r>
            <a:r>
              <a:rPr lang="ru-RU" sz="2000" dirty="0" smtClean="0">
                <a:solidFill>
                  <a:srgbClr val="FF0000"/>
                </a:solidFill>
              </a:rPr>
              <a:t>точка</a:t>
            </a:r>
            <a:r>
              <a:rPr lang="ru-RU" sz="2000" dirty="0" smtClean="0"/>
              <a:t>] [</a:t>
            </a:r>
            <a:r>
              <a:rPr lang="ru-RU" sz="2000" dirty="0" smtClean="0">
                <a:solidFill>
                  <a:srgbClr val="FFC000"/>
                </a:solidFill>
              </a:rPr>
              <a:t>цифры</a:t>
            </a:r>
            <a:r>
              <a:rPr lang="ru-RU" sz="2000" dirty="0" smtClean="0"/>
              <a:t>] [</a:t>
            </a:r>
            <a:r>
              <a:rPr lang="ru-RU" sz="2000" dirty="0" smtClean="0">
                <a:solidFill>
                  <a:srgbClr val="FFFF00"/>
                </a:solidFill>
              </a:rPr>
              <a:t>бинарная экспонента</a:t>
            </a:r>
            <a:r>
              <a:rPr lang="ru-RU" sz="2000" dirty="0" smtClean="0"/>
              <a:t>] [</a:t>
            </a:r>
            <a:r>
              <a:rPr lang="ru-RU" sz="2000" dirty="0" smtClean="0">
                <a:solidFill>
                  <a:srgbClr val="92D050"/>
                </a:solidFill>
              </a:rPr>
              <a:t>суффикс</a:t>
            </a:r>
            <a:r>
              <a:rPr lang="ru-RU" sz="2000" dirty="0" smtClean="0"/>
              <a:t>] (</a:t>
            </a:r>
            <a:r>
              <a:rPr lang="ru-RU" sz="2000" dirty="0" smtClean="0">
                <a:solidFill>
                  <a:srgbClr val="FFFF00"/>
                </a:solidFill>
              </a:rPr>
              <a:t>0X</a:t>
            </a:r>
            <a:r>
              <a:rPr lang="ru-RU" sz="2000" dirty="0" smtClean="0">
                <a:solidFill>
                  <a:srgbClr val="00B0F0"/>
                </a:solidFill>
              </a:rPr>
              <a:t>12</a:t>
            </a:r>
            <a:r>
              <a:rPr lang="ru-RU" sz="2000" dirty="0" smtClean="0">
                <a:solidFill>
                  <a:srgbClr val="FF0000"/>
                </a:solidFill>
              </a:rPr>
              <a:t>.</a:t>
            </a:r>
            <a:r>
              <a:rPr lang="ru-RU" sz="2000" dirty="0" smtClean="0">
                <a:solidFill>
                  <a:srgbClr val="FFC000"/>
                </a:solidFill>
              </a:rPr>
              <a:t>34</a:t>
            </a:r>
            <a:r>
              <a:rPr lang="ru-RU" sz="2000" dirty="0" smtClean="0">
                <a:solidFill>
                  <a:srgbClr val="FFFF00"/>
                </a:solidFill>
              </a:rPr>
              <a:t>P-5</a:t>
            </a:r>
            <a:r>
              <a:rPr lang="ru-RU" sz="2000" dirty="0" smtClean="0">
                <a:solidFill>
                  <a:srgbClr val="92D050"/>
                </a:solidFill>
              </a:rPr>
              <a:t>D</a:t>
            </a:r>
            <a:r>
              <a:rPr lang="ru-RU" sz="2000" dirty="0" smtClean="0"/>
              <a:t>)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[</a:t>
            </a:r>
            <a:r>
              <a:rPr lang="ru-RU" sz="2000" dirty="0" smtClean="0">
                <a:solidFill>
                  <a:srgbClr val="FFFF00"/>
                </a:solidFill>
              </a:rPr>
              <a:t>бинарная </a:t>
            </a:r>
            <a:r>
              <a:rPr lang="ru-RU" sz="2000" dirty="0">
                <a:solidFill>
                  <a:srgbClr val="FFFF00"/>
                </a:solidFill>
              </a:rPr>
              <a:t>экспонента</a:t>
            </a:r>
            <a:r>
              <a:rPr lang="ru-RU" sz="2000" dirty="0" smtClean="0"/>
              <a:t>] обязательна; </a:t>
            </a:r>
            <a:r>
              <a:rPr lang="ru-RU" sz="2000" dirty="0"/>
              <a:t>[</a:t>
            </a:r>
            <a:r>
              <a:rPr lang="ru-RU" sz="2000" dirty="0">
                <a:solidFill>
                  <a:srgbClr val="92D050"/>
                </a:solidFill>
              </a:rPr>
              <a:t>суффикс</a:t>
            </a:r>
            <a:r>
              <a:rPr lang="ru-RU" sz="2000" dirty="0"/>
              <a:t>] </a:t>
            </a:r>
            <a:r>
              <a:rPr lang="ru-RU" sz="2000" dirty="0" smtClean="0"/>
              <a:t>опционален;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[</a:t>
            </a:r>
            <a:r>
              <a:rPr lang="ru-RU" sz="2000" dirty="0" smtClean="0">
                <a:solidFill>
                  <a:srgbClr val="00B0F0"/>
                </a:solidFill>
              </a:rPr>
              <a:t>цифры</a:t>
            </a:r>
            <a:r>
              <a:rPr lang="ru-RU" sz="2000" dirty="0" smtClean="0"/>
              <a:t>] [</a:t>
            </a:r>
            <a:r>
              <a:rPr lang="ru-RU" sz="2000" dirty="0" smtClean="0">
                <a:solidFill>
                  <a:srgbClr val="FF0000"/>
                </a:solidFill>
              </a:rPr>
              <a:t>точка</a:t>
            </a:r>
            <a:r>
              <a:rPr lang="ru-RU" sz="2000" dirty="0" smtClean="0"/>
              <a:t>] [</a:t>
            </a:r>
            <a:r>
              <a:rPr lang="ru-RU" sz="2000" dirty="0" smtClean="0">
                <a:solidFill>
                  <a:srgbClr val="FFC000"/>
                </a:solidFill>
              </a:rPr>
              <a:t>цифры</a:t>
            </a:r>
            <a:r>
              <a:rPr lang="ru-RU" sz="2000" dirty="0" smtClean="0"/>
              <a:t>] не обязательны, но если стоит точка, то должна быть хотя бы одна цифра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Цифры - шестнадцатеричные (0-9, A-F, a-f</a:t>
            </a:r>
            <a:r>
              <a:rPr lang="ru-RU" sz="2000" dirty="0" smtClean="0"/>
              <a:t>);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суффиксы </a:t>
            </a:r>
            <a:r>
              <a:rPr lang="en-US" sz="2000" dirty="0" smtClean="0">
                <a:solidFill>
                  <a:srgbClr val="92D050"/>
                </a:solidFill>
              </a:rPr>
              <a:t>d</a:t>
            </a:r>
            <a:r>
              <a:rPr lang="en-US" sz="2000" dirty="0" smtClean="0"/>
              <a:t>/</a:t>
            </a:r>
            <a:r>
              <a:rPr lang="ru-RU" sz="2000" dirty="0" smtClean="0">
                <a:solidFill>
                  <a:srgbClr val="92D050"/>
                </a:solidFill>
              </a:rPr>
              <a:t>D</a:t>
            </a:r>
            <a:r>
              <a:rPr lang="ru-RU" sz="2000" dirty="0" smtClean="0"/>
              <a:t>, </a:t>
            </a:r>
            <a:r>
              <a:rPr lang="en-US" sz="2000" dirty="0" smtClean="0">
                <a:solidFill>
                  <a:srgbClr val="92D050"/>
                </a:solidFill>
              </a:rPr>
              <a:t>f</a:t>
            </a:r>
            <a:r>
              <a:rPr lang="en-US" sz="2000" dirty="0" smtClean="0"/>
              <a:t>/</a:t>
            </a:r>
            <a:r>
              <a:rPr lang="ru-RU" sz="2000" dirty="0" smtClean="0">
                <a:solidFill>
                  <a:srgbClr val="92D050"/>
                </a:solidFill>
              </a:rPr>
              <a:t>F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Примеры: </a:t>
            </a:r>
            <a:r>
              <a:rPr lang="ru-RU" sz="2000" dirty="0" smtClean="0">
                <a:solidFill>
                  <a:srgbClr val="FF0000"/>
                </a:solidFill>
              </a:rPr>
              <a:t>0x</a:t>
            </a:r>
            <a:r>
              <a:rPr lang="ru-RU" sz="2000" dirty="0" smtClean="0">
                <a:solidFill>
                  <a:schemeClr val="accent5"/>
                </a:solidFill>
              </a:rPr>
              <a:t>24</a:t>
            </a:r>
            <a:r>
              <a:rPr lang="ru-RU" sz="2000" dirty="0" smtClean="0">
                <a:solidFill>
                  <a:srgbClr val="FFFF00"/>
                </a:solidFill>
              </a:rPr>
              <a:t>P1</a:t>
            </a:r>
            <a:r>
              <a:rPr lang="ru-RU" sz="2000" dirty="0" smtClean="0"/>
              <a:t>; </a:t>
            </a:r>
            <a:r>
              <a:rPr lang="ru-RU" sz="2000" dirty="0" smtClean="0">
                <a:solidFill>
                  <a:srgbClr val="FF0000"/>
                </a:solidFill>
              </a:rPr>
              <a:t>0x</a:t>
            </a:r>
            <a:r>
              <a:rPr lang="ru-RU" sz="2000" dirty="0" smtClean="0">
                <a:solidFill>
                  <a:srgbClr val="00B0F0"/>
                </a:solidFill>
              </a:rPr>
              <a:t>1</a:t>
            </a:r>
            <a:r>
              <a:rPr lang="ru-RU" sz="2000" dirty="0" smtClean="0">
                <a:solidFill>
                  <a:srgbClr val="FF0000"/>
                </a:solidFill>
              </a:rPr>
              <a:t>.</a:t>
            </a:r>
            <a:r>
              <a:rPr lang="ru-RU" sz="2000" dirty="0" smtClean="0">
                <a:solidFill>
                  <a:srgbClr val="FFC000"/>
                </a:solidFill>
              </a:rPr>
              <a:t>2</a:t>
            </a:r>
            <a:r>
              <a:rPr lang="ru-RU" sz="2000" dirty="0" smtClean="0">
                <a:solidFill>
                  <a:srgbClr val="FFFF00"/>
                </a:solidFill>
              </a:rPr>
              <a:t>p-3</a:t>
            </a:r>
            <a:r>
              <a:rPr lang="ru-RU" sz="2000" dirty="0" smtClean="0">
                <a:solidFill>
                  <a:srgbClr val="92D050"/>
                </a:solidFill>
              </a:rPr>
              <a:t>F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Замечание: Если цифр перед экспонентой нет, то число равно нулю (</a:t>
            </a:r>
            <a:r>
              <a:rPr lang="ru-RU" sz="2000" dirty="0" smtClean="0">
                <a:solidFill>
                  <a:srgbClr val="FF0000"/>
                </a:solidFill>
              </a:rPr>
              <a:t>0x</a:t>
            </a:r>
            <a:r>
              <a:rPr lang="ru-RU" sz="2000" dirty="0" smtClean="0">
                <a:solidFill>
                  <a:srgbClr val="FFFF00"/>
                </a:solidFill>
              </a:rPr>
              <a:t>P+37</a:t>
            </a:r>
            <a:r>
              <a:rPr lang="ru-RU" sz="2000" dirty="0" smtClean="0"/>
              <a:t> = 0</a:t>
            </a:r>
            <a:r>
              <a:rPr lang="ru-RU" sz="2000" dirty="0" smtClean="0"/>
              <a:t>).</a:t>
            </a:r>
            <a:endParaRPr lang="ru-RU" sz="20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Кодовая точка</a:t>
            </a:r>
            <a:r>
              <a:rPr lang="en-US" dirty="0" smtClean="0"/>
              <a:t> Unicode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Каждый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символ</a:t>
            </a:r>
            <a:r>
              <a:rPr lang="ru-RU" dirty="0" smtClean="0"/>
              <a:t> </a:t>
            </a:r>
            <a:r>
              <a:rPr lang="ru-RU" dirty="0" err="1" smtClean="0"/>
              <a:t>Unicode</a:t>
            </a:r>
            <a:r>
              <a:rPr lang="ru-RU" dirty="0" smtClean="0"/>
              <a:t> имеет фиксированный числовой код, т.н. </a:t>
            </a:r>
            <a:r>
              <a:rPr lang="ru-RU" dirty="0" smtClean="0">
                <a:solidFill>
                  <a:srgbClr val="FF0000"/>
                </a:solidFill>
              </a:rPr>
              <a:t>кодовую точку </a:t>
            </a:r>
            <a:r>
              <a:rPr lang="ru-RU" dirty="0" smtClean="0"/>
              <a:t>(</a:t>
            </a:r>
            <a:r>
              <a:rPr lang="ru-RU" dirty="0" err="1" smtClean="0"/>
              <a:t>code</a:t>
            </a:r>
            <a:r>
              <a:rPr lang="ru-RU" dirty="0" smtClean="0"/>
              <a:t> </a:t>
            </a:r>
            <a:r>
              <a:rPr lang="ru-RU" dirty="0" err="1" smtClean="0"/>
              <a:t>point</a:t>
            </a:r>
            <a:r>
              <a:rPr lang="ru-RU" dirty="0" smtClean="0"/>
              <a:t>), в виде </a:t>
            </a:r>
            <a:r>
              <a:rPr lang="ru-RU" dirty="0" smtClean="0">
                <a:solidFill>
                  <a:srgbClr val="FFC000"/>
                </a:solidFill>
              </a:rPr>
              <a:t>неотрицательного целого числа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бинарной</a:t>
            </a:r>
            <a:br>
              <a:rPr lang="ru-RU" dirty="0" smtClean="0"/>
            </a:br>
            <a:r>
              <a:rPr lang="ru-RU" dirty="0" smtClean="0"/>
              <a:t>экспоненты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dirty="0" smtClean="0"/>
              <a:t> </a:t>
            </a:r>
            <a:r>
              <a:rPr lang="ru-RU" dirty="0" smtClean="0"/>
              <a:t>Обязателен </a:t>
            </a:r>
            <a:r>
              <a:rPr lang="ru-RU" dirty="0"/>
              <a:t>признак </a:t>
            </a:r>
            <a:r>
              <a:rPr lang="ru-RU" dirty="0" smtClean="0"/>
              <a:t>бинарной </a:t>
            </a:r>
            <a:r>
              <a:rPr lang="ru-RU" dirty="0"/>
              <a:t>экспоненты </a:t>
            </a:r>
            <a:r>
              <a:rPr lang="en-US" dirty="0" smtClean="0">
                <a:solidFill>
                  <a:srgbClr val="FFC000"/>
                </a:solidFill>
              </a:rPr>
              <a:t>P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en-US" dirty="0" smtClean="0">
                <a:solidFill>
                  <a:srgbClr val="FFC000"/>
                </a:solidFill>
              </a:rPr>
              <a:t>p</a:t>
            </a:r>
            <a:r>
              <a:rPr lang="ru-RU" dirty="0" smtClean="0"/>
              <a:t>.</a:t>
            </a:r>
            <a:endParaRPr lang="ru-RU" dirty="0"/>
          </a:p>
          <a:p>
            <a:pPr marL="1911096" lvl="8" indent="0">
              <a:buNone/>
            </a:pPr>
            <a:endParaRPr lang="en-US" dirty="0"/>
          </a:p>
          <a:p>
            <a:pPr marL="0" indent="0"/>
            <a:r>
              <a:rPr lang="en-US" dirty="0"/>
              <a:t> </a:t>
            </a:r>
            <a:r>
              <a:rPr lang="ru-RU" dirty="0"/>
              <a:t>Необязательный знак экспоненты </a:t>
            </a:r>
            <a:r>
              <a:rPr lang="ru-RU" dirty="0">
                <a:solidFill>
                  <a:srgbClr val="FF0000"/>
                </a:solidFill>
              </a:rPr>
              <a:t>+</a:t>
            </a:r>
            <a:r>
              <a:rPr lang="ru-RU" dirty="0"/>
              <a:t> или </a:t>
            </a:r>
            <a:r>
              <a:rPr lang="ru-RU" dirty="0">
                <a:solidFill>
                  <a:srgbClr val="FF0000"/>
                </a:solidFill>
              </a:rPr>
              <a:t>-</a:t>
            </a:r>
            <a:r>
              <a:rPr lang="ru-RU" dirty="0"/>
              <a:t>.</a:t>
            </a:r>
          </a:p>
          <a:p>
            <a:pPr marL="1911096" lvl="8" indent="0">
              <a:buNone/>
            </a:pPr>
            <a:endParaRPr lang="en-US" dirty="0"/>
          </a:p>
          <a:p>
            <a:pPr marL="0" indent="0"/>
            <a:r>
              <a:rPr lang="en-US" dirty="0"/>
              <a:t> </a:t>
            </a:r>
            <a:r>
              <a:rPr lang="ru-RU" dirty="0"/>
              <a:t>Минимум одна </a:t>
            </a:r>
            <a:r>
              <a:rPr lang="ru-RU" i="1" u="sng" dirty="0" smtClean="0">
                <a:solidFill>
                  <a:srgbClr val="00B0F0"/>
                </a:solidFill>
              </a:rPr>
              <a:t>десятичная</a:t>
            </a:r>
            <a:r>
              <a:rPr lang="en-US" dirty="0" smtClean="0"/>
              <a:t> </a:t>
            </a:r>
            <a:r>
              <a:rPr lang="ru-RU" dirty="0" smtClean="0"/>
              <a:t>цифра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Примеры: </a:t>
            </a:r>
            <a:r>
              <a:rPr lang="ru-RU" sz="3200" dirty="0">
                <a:solidFill>
                  <a:srgbClr val="FFC000"/>
                </a:solidFill>
              </a:rPr>
              <a:t>p</a:t>
            </a:r>
            <a:r>
              <a:rPr lang="ru-RU" sz="3200" dirty="0">
                <a:solidFill>
                  <a:srgbClr val="00B0F0"/>
                </a:solidFill>
              </a:rPr>
              <a:t>1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C000"/>
                </a:solidFill>
              </a:rPr>
              <a:t>p</a:t>
            </a:r>
            <a:r>
              <a:rPr lang="ru-RU" sz="3200" dirty="0">
                <a:solidFill>
                  <a:srgbClr val="FF0000"/>
                </a:solidFill>
              </a:rPr>
              <a:t>+</a:t>
            </a:r>
            <a:r>
              <a:rPr lang="ru-RU" sz="3200" dirty="0">
                <a:solidFill>
                  <a:srgbClr val="00B0F0"/>
                </a:solidFill>
              </a:rPr>
              <a:t>1</a:t>
            </a:r>
            <a:r>
              <a:rPr lang="ru-RU" sz="3200" dirty="0"/>
              <a:t> </a:t>
            </a:r>
            <a:r>
              <a:rPr lang="ru-RU" sz="3200" dirty="0" smtClean="0">
                <a:solidFill>
                  <a:srgbClr val="FFC000"/>
                </a:solidFill>
              </a:rPr>
              <a:t>P</a:t>
            </a:r>
            <a:r>
              <a:rPr lang="ru-RU" sz="3200" dirty="0" smtClean="0">
                <a:solidFill>
                  <a:srgbClr val="FF0000"/>
                </a:solidFill>
              </a:rPr>
              <a:t>-</a:t>
            </a:r>
            <a:r>
              <a:rPr lang="ru-RU" sz="3200" dirty="0" smtClean="0">
                <a:solidFill>
                  <a:srgbClr val="00B0F0"/>
                </a:solidFill>
              </a:rPr>
              <a:t>99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2</a:t>
            </a:r>
            <a:r>
              <a:rPr lang="en-US" sz="2400" dirty="0" smtClean="0"/>
              <a:t>3.4</a:t>
            </a:r>
            <a:r>
              <a:rPr lang="en-US" sz="2400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2</a:t>
            </a:r>
            <a:r>
              <a:rPr lang="ru-RU" sz="2400" dirty="0" smtClean="0">
                <a:solidFill>
                  <a:srgbClr val="00B0F0"/>
                </a:solidFill>
              </a:rPr>
              <a:t>    </a:t>
            </a:r>
            <a:r>
              <a:rPr lang="ru-RU" sz="2400" dirty="0" smtClean="0"/>
              <a:t>==&gt;    </a:t>
            </a:r>
            <a:r>
              <a:rPr lang="en-US" sz="2400" dirty="0" smtClean="0"/>
              <a:t>(2*16^1</a:t>
            </a:r>
            <a:r>
              <a:rPr lang="ru-RU" sz="2400" dirty="0" smtClean="0"/>
              <a:t> </a:t>
            </a:r>
            <a:r>
              <a:rPr lang="en-US" sz="2400" dirty="0" smtClean="0"/>
              <a:t>+</a:t>
            </a:r>
            <a:r>
              <a:rPr lang="ru-RU" sz="2400" dirty="0" smtClean="0"/>
              <a:t> </a:t>
            </a:r>
            <a:r>
              <a:rPr lang="en-US" sz="2400" dirty="0" smtClean="0"/>
              <a:t>3*16^0</a:t>
            </a:r>
            <a:r>
              <a:rPr lang="ru-RU" sz="2400" dirty="0" smtClean="0"/>
              <a:t> </a:t>
            </a:r>
            <a:r>
              <a:rPr lang="en-US" sz="2400" dirty="0" smtClean="0"/>
              <a:t>+</a:t>
            </a:r>
            <a:r>
              <a:rPr lang="ru-RU" sz="2400" dirty="0" smtClean="0"/>
              <a:t> </a:t>
            </a:r>
            <a:r>
              <a:rPr lang="en-US" sz="2400" dirty="0" smtClean="0"/>
              <a:t>4*16^-1)</a:t>
            </a:r>
            <a:r>
              <a:rPr lang="ru-RU" sz="2400" dirty="0" smtClean="0"/>
              <a:t> </a:t>
            </a:r>
            <a:r>
              <a:rPr lang="en-US" sz="2400" dirty="0" smtClean="0"/>
              <a:t>* 2^2</a:t>
            </a:r>
            <a:endParaRPr lang="ru-RU" sz="24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2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Булевы литералы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 smtClean="0"/>
              <a:t>литерал нул-типа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endParaRPr lang="ru-RU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boolean</a:t>
            </a:r>
            <a:endParaRPr lang="ru-RU" dirty="0" smtClean="0"/>
          </a:p>
          <a:p>
            <a:pPr marL="301752" lvl="1" indent="0"/>
            <a:r>
              <a:rPr lang="ru-R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true</a:t>
            </a:r>
            <a:endParaRPr lang="ru-RU" dirty="0" smtClean="0"/>
          </a:p>
          <a:p>
            <a:pPr marL="301752" lvl="1" indent="0"/>
            <a:r>
              <a:rPr lang="ru-R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false</a:t>
            </a:r>
            <a:endParaRPr lang="ru-RU" dirty="0" smtClean="0">
              <a:solidFill>
                <a:srgbClr val="FFC000"/>
              </a:solidFill>
            </a:endParaRPr>
          </a:p>
          <a:p>
            <a:pPr marL="1911096" lvl="8" indent="0"/>
            <a:endParaRPr lang="en-US" dirty="0" smtClean="0">
              <a:solidFill>
                <a:srgbClr val="FFC000"/>
              </a:solidFill>
            </a:endParaRPr>
          </a:p>
          <a:p>
            <a:pPr marL="0" indent="0"/>
            <a:r>
              <a:rPr lang="en-US" dirty="0" smtClean="0"/>
              <a:t> </a:t>
            </a:r>
            <a:r>
              <a:rPr lang="ru-RU" dirty="0" err="1" smtClean="0"/>
              <a:t>Нул-тип</a:t>
            </a:r>
            <a:endParaRPr lang="ru-RU" dirty="0" smtClean="0"/>
          </a:p>
          <a:p>
            <a:pPr marL="301752" lvl="1" indent="0"/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null</a:t>
            </a:r>
            <a:endParaRPr lang="ru-RU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Символьные литералы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Символ Unicode из диапазона [</a:t>
            </a:r>
            <a:r>
              <a:rPr lang="ru-RU" sz="2400" dirty="0" smtClean="0">
                <a:solidFill>
                  <a:srgbClr val="FF0000"/>
                </a:solidFill>
              </a:rPr>
              <a:t>U+0000</a:t>
            </a:r>
            <a:r>
              <a:rPr lang="ru-RU" sz="2400" dirty="0" smtClean="0"/>
              <a:t>, </a:t>
            </a:r>
            <a:r>
              <a:rPr lang="ru-RU" sz="2400" u="sng" dirty="0" smtClean="0">
                <a:solidFill>
                  <a:srgbClr val="FF0000"/>
                </a:solidFill>
              </a:rPr>
              <a:t>U+FFFF</a:t>
            </a:r>
            <a:r>
              <a:rPr lang="ru-RU" sz="2400" dirty="0" smtClean="0"/>
              <a:t>] заключенный в </a:t>
            </a:r>
            <a:r>
              <a:rPr lang="ru-RU" sz="2400" dirty="0" smtClean="0"/>
              <a:t>одинарные </a:t>
            </a:r>
            <a:r>
              <a:rPr lang="ru-RU" sz="2400" dirty="0" smtClean="0"/>
              <a:t>кавычки 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00B0F0"/>
                </a:solidFill>
              </a:rPr>
              <a:t>(U+0027)</a:t>
            </a:r>
            <a:r>
              <a:rPr lang="ru-RU" sz="2400" dirty="0" smtClean="0"/>
              <a:t>, за исключением</a:t>
            </a:r>
            <a:r>
              <a:rPr lang="ru-RU" sz="2400" dirty="0" smtClean="0"/>
              <a:t>:</a:t>
            </a:r>
          </a:p>
          <a:p>
            <a:pPr marL="342900" indent="-342900"/>
            <a:r>
              <a:rPr lang="ru-RU" sz="2400" dirty="0" smtClean="0"/>
              <a:t>одинарной </a:t>
            </a:r>
            <a:r>
              <a:rPr lang="ru-RU" sz="2400" dirty="0" smtClean="0"/>
              <a:t>кавычки 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00B0F0"/>
                </a:solidFill>
              </a:rPr>
              <a:t>(</a:t>
            </a:r>
            <a:r>
              <a:rPr lang="ru-RU" sz="2400" dirty="0" smtClean="0">
                <a:solidFill>
                  <a:srgbClr val="00B0F0"/>
                </a:solidFill>
              </a:rPr>
              <a:t>U+0027)</a:t>
            </a:r>
          </a:p>
          <a:p>
            <a:pPr marL="342900" indent="-342900"/>
            <a:r>
              <a:rPr lang="ru-RU" sz="2400" dirty="0" smtClean="0"/>
              <a:t>обратного </a:t>
            </a:r>
            <a:r>
              <a:rPr lang="ru-RU" sz="2400" dirty="0" smtClean="0"/>
              <a:t>слеша </a:t>
            </a:r>
            <a:r>
              <a:rPr lang="ru-RU" sz="2400" dirty="0" smtClean="0">
                <a:solidFill>
                  <a:srgbClr val="FFC000"/>
                </a:solidFill>
              </a:rPr>
              <a:t>\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00B0F0"/>
                </a:solidFill>
              </a:rPr>
              <a:t>(</a:t>
            </a:r>
            <a:r>
              <a:rPr lang="ru-RU" sz="2400" dirty="0" smtClean="0">
                <a:solidFill>
                  <a:srgbClr val="00B0F0"/>
                </a:solidFill>
              </a:rPr>
              <a:t>U+005C)</a:t>
            </a:r>
          </a:p>
          <a:p>
            <a:pPr marL="342900" indent="-342900"/>
            <a:r>
              <a:rPr lang="ru-RU" sz="2400" dirty="0" smtClean="0">
                <a:solidFill>
                  <a:srgbClr val="FFC000"/>
                </a:solidFill>
              </a:rPr>
              <a:t>\</a:t>
            </a:r>
            <a:r>
              <a:rPr lang="en-US" sz="2400" dirty="0" smtClean="0">
                <a:solidFill>
                  <a:srgbClr val="FFC000"/>
                </a:solidFill>
              </a:rPr>
              <a:t>u000A</a:t>
            </a:r>
            <a:endParaRPr lang="ru-RU" sz="2400" dirty="0" smtClean="0"/>
          </a:p>
          <a:p>
            <a:pPr marL="342900" indent="-342900"/>
            <a:r>
              <a:rPr lang="en-US" sz="2400" dirty="0" smtClean="0">
                <a:solidFill>
                  <a:srgbClr val="FFC000"/>
                </a:solidFill>
              </a:rPr>
              <a:t>\u000D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Символьные </a:t>
            </a:r>
            <a:r>
              <a:rPr lang="ru-RU" sz="2400" dirty="0" smtClean="0"/>
              <a:t>литералы имеют тип char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Примеры: 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  <a:r>
              <a:rPr lang="ru-RU" sz="2400" dirty="0" err="1" smtClean="0"/>
              <a:t>a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  <a:r>
              <a:rPr lang="ru-RU" sz="2400" dirty="0" smtClean="0"/>
              <a:t>T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  <a:r>
              <a:rPr lang="ru-RU" sz="2400" dirty="0" smtClean="0"/>
              <a:t>\u0065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  <a:r>
              <a:rPr lang="ru-RU" sz="2400" dirty="0" smtClean="0"/>
              <a:t>\77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  <a:r>
              <a:rPr lang="ru-RU" sz="2400" dirty="0" smtClean="0"/>
              <a:t>\\</a:t>
            </a:r>
            <a:r>
              <a:rPr lang="ru-RU" sz="2400" dirty="0" smtClean="0">
                <a:solidFill>
                  <a:srgbClr val="FFC000"/>
                </a:solidFill>
              </a:rPr>
              <a:t>'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Строковые литералы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Ноль </a:t>
            </a:r>
            <a:r>
              <a:rPr lang="ru-RU" sz="2400" dirty="0" smtClean="0"/>
              <a:t>или более символов </a:t>
            </a:r>
            <a:r>
              <a:rPr lang="ru-RU" sz="2400" dirty="0" smtClean="0"/>
              <a:t>Unicode (</a:t>
            </a:r>
            <a:r>
              <a:rPr lang="ru-RU" sz="2400" i="1" dirty="0" smtClean="0">
                <a:solidFill>
                  <a:srgbClr val="FF0000"/>
                </a:solidFill>
              </a:rPr>
              <a:t>допустимы символы </a:t>
            </a:r>
            <a:r>
              <a:rPr lang="ru-RU" sz="2400" i="1" u="sng" dirty="0" smtClean="0">
                <a:solidFill>
                  <a:srgbClr val="FF0000"/>
                </a:solidFill>
              </a:rPr>
              <a:t>из всего диапазона</a:t>
            </a:r>
            <a:r>
              <a:rPr lang="ru-RU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Unicode</a:t>
            </a:r>
            <a:r>
              <a:rPr lang="en-US" sz="2400" dirty="0" smtClean="0"/>
              <a:t>)</a:t>
            </a:r>
            <a:r>
              <a:rPr lang="ru-RU" sz="2400" dirty="0" smtClean="0"/>
              <a:t>, </a:t>
            </a:r>
            <a:r>
              <a:rPr lang="ru-RU" sz="2400" dirty="0" smtClean="0"/>
              <a:t>заключенные в двойные кавычки </a:t>
            </a:r>
            <a:r>
              <a:rPr lang="ru-RU" sz="2400" dirty="0" smtClean="0">
                <a:solidFill>
                  <a:srgbClr val="FFC000"/>
                </a:solidFill>
              </a:rPr>
              <a:t>"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00B0F0"/>
                </a:solidFill>
              </a:rPr>
              <a:t>(U+0022</a:t>
            </a:r>
            <a:r>
              <a:rPr lang="ru-RU" sz="2400" dirty="0" smtClean="0">
                <a:solidFill>
                  <a:srgbClr val="00B0F0"/>
                </a:solidFill>
              </a:rPr>
              <a:t>)</a:t>
            </a:r>
            <a:r>
              <a:rPr lang="ru-RU" sz="2400" dirty="0" smtClean="0"/>
              <a:t>, за исключением:</a:t>
            </a:r>
          </a:p>
          <a:p>
            <a:pPr marL="342900" indent="-342900"/>
            <a:r>
              <a:rPr lang="ru-RU" sz="2400" dirty="0" smtClean="0"/>
              <a:t>двойной </a:t>
            </a:r>
            <a:r>
              <a:rPr lang="ru-RU" sz="2400" dirty="0"/>
              <a:t>кавычки </a:t>
            </a:r>
            <a:r>
              <a:rPr lang="en-US" sz="2400" dirty="0" smtClean="0">
                <a:solidFill>
                  <a:srgbClr val="FFC000"/>
                </a:solidFill>
              </a:rPr>
              <a:t>"</a:t>
            </a:r>
            <a:r>
              <a:rPr lang="ru-RU" sz="2400" dirty="0" smtClean="0"/>
              <a:t> </a:t>
            </a:r>
            <a:r>
              <a:rPr lang="ru-RU" sz="2400" dirty="0">
                <a:solidFill>
                  <a:srgbClr val="00B0F0"/>
                </a:solidFill>
              </a:rPr>
              <a:t>(</a:t>
            </a:r>
            <a:r>
              <a:rPr lang="ru-RU" sz="2400" dirty="0" smtClean="0">
                <a:solidFill>
                  <a:srgbClr val="00B0F0"/>
                </a:solidFill>
              </a:rPr>
              <a:t>U+002</a:t>
            </a:r>
            <a:r>
              <a:rPr lang="en-US" sz="2400" dirty="0" smtClean="0">
                <a:solidFill>
                  <a:srgbClr val="00B0F0"/>
                </a:solidFill>
              </a:rPr>
              <a:t>2</a:t>
            </a:r>
            <a:r>
              <a:rPr lang="ru-RU" sz="2400" dirty="0" smtClean="0">
                <a:solidFill>
                  <a:srgbClr val="00B0F0"/>
                </a:solidFill>
              </a:rPr>
              <a:t>)</a:t>
            </a:r>
            <a:endParaRPr lang="ru-RU" sz="2400" dirty="0">
              <a:solidFill>
                <a:srgbClr val="00B0F0"/>
              </a:solidFill>
            </a:endParaRPr>
          </a:p>
          <a:p>
            <a:pPr marL="342900" indent="-342900"/>
            <a:r>
              <a:rPr lang="ru-RU" sz="2400" dirty="0"/>
              <a:t>обратного слеша </a:t>
            </a:r>
            <a:r>
              <a:rPr lang="ru-RU" sz="2400" dirty="0">
                <a:solidFill>
                  <a:srgbClr val="FFC000"/>
                </a:solidFill>
              </a:rPr>
              <a:t>\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00B0F0"/>
                </a:solidFill>
              </a:rPr>
              <a:t>(U+005C)</a:t>
            </a:r>
          </a:p>
          <a:p>
            <a:pPr marL="342900" indent="-342900"/>
            <a:r>
              <a:rPr lang="ru-RU" sz="2400" dirty="0">
                <a:solidFill>
                  <a:srgbClr val="FFC000"/>
                </a:solidFill>
              </a:rPr>
              <a:t>\</a:t>
            </a:r>
            <a:r>
              <a:rPr lang="en-US" sz="2400" dirty="0">
                <a:solidFill>
                  <a:srgbClr val="FFC000"/>
                </a:solidFill>
              </a:rPr>
              <a:t>u000A</a:t>
            </a:r>
            <a:endParaRPr lang="ru-RU" sz="2400" dirty="0"/>
          </a:p>
          <a:p>
            <a:pPr marL="342900" indent="-342900"/>
            <a:r>
              <a:rPr lang="en-US" sz="2400" dirty="0">
                <a:solidFill>
                  <a:srgbClr val="FFC000"/>
                </a:solidFill>
              </a:rPr>
              <a:t>\u000D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Строковые литералы имеют тип String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Примеры: </a:t>
            </a:r>
            <a:r>
              <a:rPr lang="ru-RU" sz="2400" dirty="0" smtClean="0">
                <a:solidFill>
                  <a:srgbClr val="FFC000"/>
                </a:solidFill>
              </a:rPr>
              <a:t>""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FFC000"/>
                </a:solidFill>
              </a:rPr>
              <a:t>"</a:t>
            </a:r>
            <a:r>
              <a:rPr lang="ru-RU" sz="2400" dirty="0" smtClean="0"/>
              <a:t>ab\"c</a:t>
            </a:r>
            <a:r>
              <a:rPr lang="ru-RU" sz="2400" dirty="0" smtClean="0">
                <a:solidFill>
                  <a:srgbClr val="FFC000"/>
                </a:solidFill>
              </a:rPr>
              <a:t>"</a:t>
            </a:r>
            <a:r>
              <a:rPr lang="ru-RU" sz="2400" dirty="0" smtClean="0"/>
              <a:t>; </a:t>
            </a:r>
            <a:r>
              <a:rPr lang="ru-RU" sz="2400" dirty="0" smtClean="0">
                <a:solidFill>
                  <a:srgbClr val="FFC000"/>
                </a:solidFill>
              </a:rPr>
              <a:t>"</a:t>
            </a:r>
            <a:r>
              <a:rPr lang="ru-RU" sz="2400" dirty="0" smtClean="0"/>
              <a:t>\u0065bc\123</a:t>
            </a:r>
            <a:r>
              <a:rPr lang="ru-RU" sz="2400" dirty="0" smtClean="0">
                <a:solidFill>
                  <a:srgbClr val="FFC000"/>
                </a:solidFill>
              </a:rPr>
              <a:t>"</a:t>
            </a:r>
            <a:endParaRPr lang="ru-RU" sz="2400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Способы представления символов в литералах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символьных и строковых литералах символ может быть представлен в виде:</a:t>
            </a:r>
          </a:p>
          <a:p>
            <a:pPr marL="1568196" lvl="8" indent="0">
              <a:buNone/>
            </a:pPr>
            <a:endParaRPr lang="ru-RU" sz="1000" dirty="0" smtClean="0"/>
          </a:p>
          <a:p>
            <a:pPr marL="0" indent="-342900"/>
            <a:r>
              <a:rPr lang="ru-RU" sz="2400" dirty="0" smtClean="0"/>
              <a:t>знака символа</a:t>
            </a:r>
          </a:p>
          <a:p>
            <a:pPr marL="1568196" lvl="8" indent="0">
              <a:buNone/>
            </a:pPr>
            <a:endParaRPr lang="ru-RU" sz="1000" dirty="0" smtClean="0"/>
          </a:p>
          <a:p>
            <a:pPr marL="0" indent="-342900"/>
            <a:r>
              <a:rPr lang="ru-RU" sz="2400" dirty="0" smtClean="0"/>
              <a:t>Java </a:t>
            </a:r>
            <a:r>
              <a:rPr lang="ru-RU" sz="2400" dirty="0" smtClean="0"/>
              <a:t>Unicode escape </a:t>
            </a:r>
            <a:r>
              <a:rPr lang="ru-RU" sz="2400" dirty="0" smtClean="0"/>
              <a:t>последовательности</a:t>
            </a:r>
          </a:p>
          <a:p>
            <a:pPr marL="534988" lvl="1" indent="-177800"/>
            <a:r>
              <a:rPr lang="ru-RU" sz="2000" dirty="0" smtClean="0">
                <a:solidFill>
                  <a:srgbClr val="FFC000"/>
                </a:solidFill>
              </a:rPr>
              <a:t> \</a:t>
            </a:r>
            <a:r>
              <a:rPr lang="en-US" sz="2000" dirty="0" err="1">
                <a:solidFill>
                  <a:srgbClr val="FFC000"/>
                </a:solidFill>
              </a:rPr>
              <a:t>uXXXX</a:t>
            </a:r>
            <a:r>
              <a:rPr lang="ru-RU" sz="2000" dirty="0">
                <a:solidFill>
                  <a:srgbClr val="FFC000"/>
                </a:solidFill>
              </a:rPr>
              <a:t> </a:t>
            </a:r>
            <a:r>
              <a:rPr lang="ru-RU" sz="2000" dirty="0">
                <a:solidFill>
                  <a:srgbClr val="FFC000"/>
                </a:solidFill>
              </a:rPr>
              <a:t>   </a:t>
            </a:r>
            <a:r>
              <a:rPr lang="ru-RU" sz="2000" dirty="0"/>
              <a:t>(</a:t>
            </a:r>
            <a:r>
              <a:rPr lang="ru-RU" sz="2000" dirty="0">
                <a:solidFill>
                  <a:srgbClr val="FF0000"/>
                </a:solidFill>
              </a:rPr>
              <a:t>кроме </a:t>
            </a:r>
            <a:r>
              <a:rPr lang="en-US" sz="2000" dirty="0">
                <a:solidFill>
                  <a:srgbClr val="FF0000"/>
                </a:solidFill>
              </a:rPr>
              <a:t>\u000D </a:t>
            </a:r>
            <a:r>
              <a:rPr lang="ru-RU" sz="2000" dirty="0">
                <a:solidFill>
                  <a:srgbClr val="FF0000"/>
                </a:solidFill>
              </a:rPr>
              <a:t>\</a:t>
            </a:r>
            <a:r>
              <a:rPr lang="ru-RU" sz="2000" dirty="0" smtClean="0">
                <a:solidFill>
                  <a:srgbClr val="FF0000"/>
                </a:solidFill>
              </a:rPr>
              <a:t>u000A !</a:t>
            </a:r>
            <a:r>
              <a:rPr lang="ru-RU" sz="2000" dirty="0" smtClean="0"/>
              <a:t>)</a:t>
            </a:r>
          </a:p>
          <a:p>
            <a:pPr marL="534988" lvl="1" indent="-177800"/>
            <a:r>
              <a:rPr lang="ru-RU" sz="1800" dirty="0" smtClean="0"/>
              <a:t> двумя для доп</a:t>
            </a:r>
            <a:r>
              <a:rPr lang="en-US" sz="1800" dirty="0"/>
              <a:t>.</a:t>
            </a:r>
            <a:r>
              <a:rPr lang="ru-RU" sz="1800" dirty="0" smtClean="0"/>
              <a:t> символов</a:t>
            </a:r>
            <a:r>
              <a:rPr lang="en-US" sz="1800" dirty="0" smtClean="0"/>
              <a:t>    </a:t>
            </a:r>
            <a:r>
              <a:rPr lang="ru-RU" sz="1800" dirty="0" smtClean="0"/>
              <a:t>(</a:t>
            </a:r>
            <a:r>
              <a:rPr lang="ru-RU" sz="1800" i="1" u="sng" dirty="0" smtClean="0">
                <a:solidFill>
                  <a:srgbClr val="FF0000"/>
                </a:solidFill>
              </a:rPr>
              <a:t>только в строковых летералах!</a:t>
            </a:r>
            <a:r>
              <a:rPr lang="ru-RU" sz="1800" dirty="0" smtClean="0"/>
              <a:t>)</a:t>
            </a:r>
          </a:p>
          <a:p>
            <a:pPr marL="1787144" lvl="8" indent="0">
              <a:buNone/>
            </a:pPr>
            <a:endParaRPr lang="en-US" sz="800" dirty="0" smtClean="0"/>
          </a:p>
          <a:p>
            <a:pPr marL="0" indent="55436"/>
            <a:r>
              <a:rPr lang="en-US" sz="2400" dirty="0" smtClean="0"/>
              <a:t> </a:t>
            </a:r>
            <a:r>
              <a:rPr lang="ru-RU" sz="2400" dirty="0" smtClean="0"/>
              <a:t>восьмеричной </a:t>
            </a:r>
            <a:r>
              <a:rPr lang="ru-RU" sz="2400" dirty="0" smtClean="0"/>
              <a:t>escape </a:t>
            </a:r>
            <a:r>
              <a:rPr lang="ru-RU" sz="2400" dirty="0" smtClean="0"/>
              <a:t>последовательностью</a:t>
            </a:r>
            <a:endParaRPr lang="en-US" sz="2400" dirty="0" smtClean="0"/>
          </a:p>
          <a:p>
            <a:pPr marL="534988" lvl="1" indent="-177800"/>
            <a:r>
              <a:rPr lang="ru-RU" sz="2000" dirty="0" smtClean="0">
                <a:solidFill>
                  <a:srgbClr val="92D050"/>
                </a:solidFill>
              </a:rPr>
              <a:t> \</a:t>
            </a:r>
            <a:r>
              <a:rPr lang="ru-RU" sz="2000" dirty="0">
                <a:solidFill>
                  <a:srgbClr val="92D050"/>
                </a:solidFill>
              </a:rPr>
              <a:t>X</a:t>
            </a:r>
            <a:r>
              <a:rPr lang="en-US" sz="2000" dirty="0"/>
              <a:t>    </a:t>
            </a:r>
            <a:r>
              <a:rPr lang="ru-RU" sz="2000" dirty="0">
                <a:solidFill>
                  <a:srgbClr val="92D050"/>
                </a:solidFill>
              </a:rPr>
              <a:t>\XX</a:t>
            </a:r>
            <a:r>
              <a:rPr lang="en-US" sz="2000" dirty="0"/>
              <a:t>    </a:t>
            </a:r>
            <a:r>
              <a:rPr lang="ru-RU" sz="2000" dirty="0">
                <a:solidFill>
                  <a:srgbClr val="92D050"/>
                </a:solidFill>
              </a:rPr>
              <a:t>\</a:t>
            </a:r>
            <a:r>
              <a:rPr lang="ru-RU" sz="2000" dirty="0" smtClean="0">
                <a:solidFill>
                  <a:srgbClr val="92D050"/>
                </a:solidFill>
              </a:rPr>
              <a:t>XXX</a:t>
            </a:r>
            <a:r>
              <a:rPr lang="en-US" sz="2000" dirty="0" smtClean="0">
                <a:solidFill>
                  <a:srgbClr val="92D050"/>
                </a:solidFill>
              </a:rPr>
              <a:t>    </a:t>
            </a:r>
            <a:r>
              <a:rPr lang="ru-RU" sz="2000" dirty="0" smtClean="0"/>
              <a:t>(</a:t>
            </a:r>
            <a:r>
              <a:rPr lang="ru-RU" sz="2000" i="1" u="sng" dirty="0" smtClean="0">
                <a:solidFill>
                  <a:srgbClr val="FF0000"/>
                </a:solidFill>
              </a:rPr>
              <a:t>только символы </a:t>
            </a:r>
            <a:r>
              <a:rPr lang="en-US" sz="2000" i="1" u="sng" dirty="0" smtClean="0">
                <a:solidFill>
                  <a:srgbClr val="FF0000"/>
                </a:solidFill>
              </a:rPr>
              <a:t>ISO-8859-1!</a:t>
            </a:r>
            <a:r>
              <a:rPr lang="ru-RU" sz="2000" dirty="0" smtClean="0"/>
              <a:t>)</a:t>
            </a:r>
            <a:endParaRPr lang="ru-RU" sz="2000" dirty="0">
              <a:solidFill>
                <a:srgbClr val="92D050"/>
              </a:solidFill>
            </a:endParaRPr>
          </a:p>
          <a:p>
            <a:pPr marL="1911096" lvl="8" indent="0">
              <a:buNone/>
            </a:pPr>
            <a:endParaRPr lang="en-US" sz="1400" dirty="0" smtClean="0"/>
          </a:p>
          <a:p>
            <a:pPr marL="0" indent="55436"/>
            <a:r>
              <a:rPr lang="en-US" sz="2400" dirty="0"/>
              <a:t> </a:t>
            </a:r>
            <a:r>
              <a:rPr lang="ru-RU" sz="2400" dirty="0" smtClean="0"/>
              <a:t>символьной </a:t>
            </a:r>
            <a:r>
              <a:rPr lang="ru-RU" sz="2400" dirty="0" smtClean="0"/>
              <a:t>escape </a:t>
            </a:r>
            <a:r>
              <a:rPr lang="ru-RU" sz="2400" dirty="0" smtClean="0"/>
              <a:t>последовательностью</a:t>
            </a:r>
          </a:p>
          <a:p>
            <a:pPr marL="534988" lvl="1" indent="-177800"/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B0F0"/>
                </a:solidFill>
              </a:rPr>
              <a:t>\\    \r    \n    \</a:t>
            </a:r>
            <a:r>
              <a:rPr lang="en-US" sz="2000" dirty="0" smtClean="0">
                <a:solidFill>
                  <a:srgbClr val="00B0F0"/>
                </a:solidFill>
              </a:rPr>
              <a:t>’    \”    \t    \b    \f</a:t>
            </a:r>
            <a:r>
              <a:rPr lang="ru-RU" sz="2000" dirty="0" smtClean="0">
                <a:solidFill>
                  <a:srgbClr val="00B0F0"/>
                </a:solidFill>
              </a:rPr>
              <a:t>    </a:t>
            </a:r>
            <a:r>
              <a:rPr lang="ru-RU" sz="2000" dirty="0" smtClean="0"/>
              <a:t>(</a:t>
            </a:r>
            <a:r>
              <a:rPr lang="ru-RU" sz="2000" i="1" u="sng" dirty="0" smtClean="0">
                <a:solidFill>
                  <a:srgbClr val="FF0000"/>
                </a:solidFill>
              </a:rPr>
              <a:t>только эти 8 символов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Конкатенация строковых литералов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Длинный строковый литерал может быть записан при помощи оператора конкатенации строк </a:t>
            </a: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, результат конкатенации - строковый литерал.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Конкатенация </a:t>
            </a:r>
            <a:r>
              <a:rPr lang="ru-RU" sz="2800" dirty="0" smtClean="0"/>
              <a:t>двух строковых литералов - выражение, а не строковый </a:t>
            </a:r>
            <a:r>
              <a:rPr lang="ru-RU" sz="2800" dirty="0" smtClean="0"/>
              <a:t>литерал, однако, результат </a:t>
            </a:r>
            <a:r>
              <a:rPr lang="ru-RU" sz="2800" dirty="0" smtClean="0"/>
              <a:t>такого выражения будет вычислен </a:t>
            </a:r>
            <a:r>
              <a:rPr lang="ru-RU" sz="2800" i="1" dirty="0" smtClean="0">
                <a:solidFill>
                  <a:srgbClr val="00B0F0"/>
                </a:solidFill>
              </a:rPr>
              <a:t>на этапе компиляции</a:t>
            </a:r>
            <a:r>
              <a:rPr lang="ru-RU" sz="2800" dirty="0" smtClean="0"/>
              <a:t>.</a:t>
            </a:r>
            <a:endParaRPr lang="ru-RU" sz="2800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Символьные </a:t>
            </a:r>
            <a:r>
              <a:rPr lang="en-US" dirty="0" smtClean="0"/>
              <a:t>e</a:t>
            </a:r>
            <a:r>
              <a:rPr lang="ru-RU" dirty="0" smtClean="0"/>
              <a:t>scape </a:t>
            </a:r>
            <a:r>
              <a:rPr lang="ru-RU" dirty="0" smtClean="0"/>
              <a:t>последовательности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rgbClr val="FFC000"/>
                </a:solidFill>
              </a:rPr>
              <a:t>\</a:t>
            </a:r>
            <a:r>
              <a:rPr lang="ru-RU" sz="2800" dirty="0" smtClean="0">
                <a:solidFill>
                  <a:srgbClr val="FFC000"/>
                </a:solidFill>
              </a:rPr>
              <a:t>t</a:t>
            </a:r>
            <a:r>
              <a:rPr lang="en-US" sz="2800" dirty="0" smtClean="0"/>
              <a:t>	</a:t>
            </a:r>
            <a:r>
              <a:rPr lang="ru-RU" sz="2800" dirty="0" smtClean="0">
                <a:solidFill>
                  <a:srgbClr val="00B0F0"/>
                </a:solidFill>
              </a:rPr>
              <a:t>U+0009</a:t>
            </a:r>
            <a:r>
              <a:rPr lang="ru-RU" sz="2800" dirty="0" smtClean="0"/>
              <a:t>, горизонтальная </a:t>
            </a:r>
            <a:r>
              <a:rPr lang="ru-RU" sz="2800" dirty="0" smtClean="0"/>
              <a:t>табуляция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C000"/>
                </a:solidFill>
              </a:rPr>
              <a:t>\n</a:t>
            </a:r>
            <a:r>
              <a:rPr lang="en-US" sz="2800" dirty="0" smtClean="0"/>
              <a:t>	</a:t>
            </a:r>
            <a:r>
              <a:rPr lang="ru-RU" sz="2800" dirty="0" smtClean="0">
                <a:solidFill>
                  <a:srgbClr val="00B0F0"/>
                </a:solidFill>
              </a:rPr>
              <a:t>U+000A</a:t>
            </a:r>
            <a:r>
              <a:rPr lang="ru-RU" sz="2800" dirty="0" smtClean="0"/>
              <a:t>, перевод </a:t>
            </a:r>
            <a:r>
              <a:rPr lang="ru-RU" sz="2800" dirty="0" smtClean="0"/>
              <a:t>строки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C000"/>
                </a:solidFill>
              </a:rPr>
              <a:t>\r</a:t>
            </a:r>
            <a:r>
              <a:rPr lang="en-US" sz="2800" dirty="0" smtClean="0"/>
              <a:t>	</a:t>
            </a:r>
            <a:r>
              <a:rPr lang="ru-RU" sz="2800" dirty="0" smtClean="0">
                <a:solidFill>
                  <a:srgbClr val="00B0F0"/>
                </a:solidFill>
              </a:rPr>
              <a:t>U+000D</a:t>
            </a:r>
            <a:r>
              <a:rPr lang="ru-RU" sz="2800" dirty="0" smtClean="0"/>
              <a:t>, возврат </a:t>
            </a:r>
            <a:r>
              <a:rPr lang="ru-RU" sz="2800" dirty="0" smtClean="0"/>
              <a:t>каретки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C000"/>
                </a:solidFill>
              </a:rPr>
              <a:t>\f</a:t>
            </a:r>
            <a:r>
              <a:rPr lang="en-US" sz="2800" dirty="0" smtClean="0"/>
              <a:t>	</a:t>
            </a:r>
            <a:r>
              <a:rPr lang="ru-RU" sz="2800" dirty="0" smtClean="0">
                <a:solidFill>
                  <a:srgbClr val="00B0F0"/>
                </a:solidFill>
              </a:rPr>
              <a:t>U+000C</a:t>
            </a:r>
            <a:r>
              <a:rPr lang="ru-RU" sz="2800" dirty="0" smtClean="0"/>
              <a:t>, перевод </a:t>
            </a:r>
            <a:r>
              <a:rPr lang="ru-RU" sz="2800" dirty="0" smtClean="0"/>
              <a:t>страницы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C000"/>
                </a:solidFill>
              </a:rPr>
              <a:t>\'</a:t>
            </a:r>
            <a:r>
              <a:rPr lang="en-US" sz="2800" dirty="0" smtClean="0"/>
              <a:t>	</a:t>
            </a:r>
            <a:r>
              <a:rPr lang="ru-RU" sz="2800" dirty="0" smtClean="0">
                <a:solidFill>
                  <a:srgbClr val="00B0F0"/>
                </a:solidFill>
              </a:rPr>
              <a:t>U+0027</a:t>
            </a:r>
            <a:r>
              <a:rPr lang="ru-RU" sz="2800" dirty="0" smtClean="0"/>
              <a:t>, одинарная </a:t>
            </a:r>
            <a:r>
              <a:rPr lang="ru-RU" sz="2800" dirty="0" smtClean="0"/>
              <a:t>кавычка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C000"/>
                </a:solidFill>
              </a:rPr>
              <a:t>\"</a:t>
            </a:r>
            <a:r>
              <a:rPr lang="en-US" sz="2800" dirty="0" smtClean="0"/>
              <a:t>	</a:t>
            </a:r>
            <a:r>
              <a:rPr lang="ru-RU" sz="2800" dirty="0" smtClean="0">
                <a:solidFill>
                  <a:srgbClr val="00B0F0"/>
                </a:solidFill>
              </a:rPr>
              <a:t>U+0022</a:t>
            </a:r>
            <a:r>
              <a:rPr lang="ru-RU" sz="2800" dirty="0" smtClean="0"/>
              <a:t>, двойная </a:t>
            </a:r>
            <a:r>
              <a:rPr lang="ru-RU" sz="2800" dirty="0" smtClean="0"/>
              <a:t>кавычка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C000"/>
                </a:solidFill>
              </a:rPr>
              <a:t>\\</a:t>
            </a:r>
            <a:r>
              <a:rPr lang="en-US" sz="2800" dirty="0" smtClean="0"/>
              <a:t>	</a:t>
            </a:r>
            <a:r>
              <a:rPr lang="ru-RU" sz="2800" dirty="0" smtClean="0">
                <a:solidFill>
                  <a:srgbClr val="00B0F0"/>
                </a:solidFill>
              </a:rPr>
              <a:t>U+005C</a:t>
            </a:r>
            <a:r>
              <a:rPr lang="ru-RU" sz="2800" dirty="0" smtClean="0"/>
              <a:t>, обратный </a:t>
            </a:r>
            <a:r>
              <a:rPr lang="ru-RU" sz="2800" dirty="0" smtClean="0"/>
              <a:t>слеш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C000"/>
                </a:solidFill>
              </a:rPr>
              <a:t>\</a:t>
            </a:r>
            <a:r>
              <a:rPr lang="en-US" sz="2800" dirty="0" smtClean="0">
                <a:solidFill>
                  <a:srgbClr val="FFC000"/>
                </a:solidFill>
              </a:rPr>
              <a:t>b</a:t>
            </a:r>
            <a:r>
              <a:rPr lang="en-US" sz="2800" dirty="0"/>
              <a:t>	</a:t>
            </a:r>
            <a:r>
              <a:rPr lang="ru-RU" sz="2800" dirty="0" smtClean="0">
                <a:solidFill>
                  <a:srgbClr val="00B0F0"/>
                </a:solidFill>
              </a:rPr>
              <a:t>U+00</a:t>
            </a:r>
            <a:r>
              <a:rPr lang="en-US" sz="2800" dirty="0" smtClean="0">
                <a:solidFill>
                  <a:srgbClr val="00B0F0"/>
                </a:solidFill>
              </a:rPr>
              <a:t>08</a:t>
            </a:r>
            <a:r>
              <a:rPr lang="ru-RU" sz="2800" dirty="0" smtClean="0"/>
              <a:t>, забой (</a:t>
            </a:r>
            <a:r>
              <a:rPr lang="en-US" sz="2800" dirty="0" smtClean="0"/>
              <a:t>backspace)</a:t>
            </a:r>
            <a:endParaRPr lang="ru-RU" sz="2800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Восьмеричные </a:t>
            </a:r>
            <a:r>
              <a:rPr lang="en-US" dirty="0" smtClean="0"/>
              <a:t>e</a:t>
            </a:r>
            <a:r>
              <a:rPr lang="ru-RU" dirty="0" err="1" smtClean="0"/>
              <a:t>scape</a:t>
            </a:r>
            <a:r>
              <a:rPr lang="ru-RU" dirty="0" smtClean="0"/>
              <a:t> последовательности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\</a:t>
            </a:r>
            <a:r>
              <a:rPr lang="ru-RU" dirty="0" smtClean="0">
                <a:solidFill>
                  <a:srgbClr val="FFC000"/>
                </a:solidFill>
              </a:rPr>
              <a:t>A</a:t>
            </a:r>
            <a:r>
              <a:rPr lang="ru-RU" dirty="0" smtClean="0"/>
              <a:t> </a:t>
            </a:r>
            <a:r>
              <a:rPr lang="en-US" dirty="0" smtClean="0"/>
              <a:t>		</a:t>
            </a:r>
            <a:r>
              <a:rPr lang="ru-RU" dirty="0" smtClean="0"/>
              <a:t>символ с кодом </a:t>
            </a:r>
            <a:r>
              <a:rPr lang="ru-RU" dirty="0" smtClean="0">
                <a:solidFill>
                  <a:srgbClr val="00B0F0"/>
                </a:solidFill>
              </a:rPr>
              <a:t>0</a:t>
            </a:r>
            <a:r>
              <a:rPr lang="ru-RU" dirty="0" smtClean="0">
                <a:solidFill>
                  <a:srgbClr val="FFC000"/>
                </a:solidFill>
              </a:rPr>
              <a:t>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92D050"/>
                </a:solidFill>
              </a:rPr>
              <a:t>\</a:t>
            </a:r>
            <a:r>
              <a:rPr lang="ru-RU" dirty="0" smtClean="0">
                <a:solidFill>
                  <a:srgbClr val="FFC000"/>
                </a:solidFill>
              </a:rPr>
              <a:t>AB</a:t>
            </a:r>
            <a:r>
              <a:rPr lang="ru-RU" dirty="0" smtClean="0"/>
              <a:t> </a:t>
            </a:r>
            <a:r>
              <a:rPr lang="en-US" dirty="0" smtClean="0"/>
              <a:t>		</a:t>
            </a:r>
            <a:r>
              <a:rPr lang="ru-RU" dirty="0" smtClean="0"/>
              <a:t>символ с кодом </a:t>
            </a:r>
            <a:r>
              <a:rPr lang="ru-RU" dirty="0" smtClean="0">
                <a:solidFill>
                  <a:srgbClr val="00B0F0"/>
                </a:solidFill>
              </a:rPr>
              <a:t>0</a:t>
            </a:r>
            <a:r>
              <a:rPr lang="ru-RU" dirty="0" smtClean="0">
                <a:solidFill>
                  <a:srgbClr val="FFC000"/>
                </a:solidFill>
              </a:rPr>
              <a:t>AB</a:t>
            </a:r>
            <a:br>
              <a:rPr lang="ru-RU" dirty="0" smtClean="0">
                <a:solidFill>
                  <a:srgbClr val="FFC000"/>
                </a:solidFill>
              </a:rPr>
            </a:br>
            <a:r>
              <a:rPr lang="ru-RU" dirty="0" smtClean="0">
                <a:solidFill>
                  <a:srgbClr val="92D050"/>
                </a:solidFill>
              </a:rPr>
              <a:t>\</a:t>
            </a:r>
            <a:r>
              <a:rPr lang="ru-RU" dirty="0" smtClean="0">
                <a:solidFill>
                  <a:srgbClr val="FF0000"/>
                </a:solidFill>
              </a:rPr>
              <a:t>Z</a:t>
            </a:r>
            <a:r>
              <a:rPr lang="ru-RU" dirty="0" smtClean="0">
                <a:solidFill>
                  <a:srgbClr val="FFC000"/>
                </a:solidFill>
              </a:rPr>
              <a:t>AB</a:t>
            </a:r>
            <a:r>
              <a:rPr lang="ru-RU" dirty="0" smtClean="0"/>
              <a:t> </a:t>
            </a:r>
            <a:r>
              <a:rPr lang="en-US" dirty="0" smtClean="0"/>
              <a:t>	</a:t>
            </a:r>
            <a:r>
              <a:rPr lang="ru-RU" dirty="0" smtClean="0"/>
              <a:t>символ с кодом </a:t>
            </a:r>
            <a:r>
              <a:rPr lang="ru-RU" dirty="0" smtClean="0">
                <a:solidFill>
                  <a:srgbClr val="00B0F0"/>
                </a:solidFill>
              </a:rPr>
              <a:t>0</a:t>
            </a:r>
            <a:r>
              <a:rPr lang="ru-RU" dirty="0" smtClean="0">
                <a:solidFill>
                  <a:srgbClr val="FF0000"/>
                </a:solidFill>
              </a:rPr>
              <a:t>Z</a:t>
            </a:r>
            <a:r>
              <a:rPr lang="ru-RU" dirty="0" smtClean="0">
                <a:solidFill>
                  <a:srgbClr val="FFC000"/>
                </a:solidFill>
              </a:rPr>
              <a:t>AB</a:t>
            </a:r>
            <a:br>
              <a:rPr lang="ru-RU" dirty="0" smtClean="0">
                <a:solidFill>
                  <a:srgbClr val="FFC000"/>
                </a:solidFill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FF0000"/>
                </a:solidFill>
              </a:rPr>
              <a:t>Z</a:t>
            </a:r>
            <a:r>
              <a:rPr lang="ru-RU" dirty="0" smtClean="0"/>
              <a:t> - цифра из множества [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0000"/>
                </a:solidFill>
              </a:rPr>
              <a:t>3</a:t>
            </a:r>
            <a:r>
              <a:rPr lang="ru-RU" dirty="0" smtClean="0"/>
              <a:t>]; </a:t>
            </a:r>
            <a:r>
              <a:rPr lang="ru-RU" dirty="0" smtClean="0">
                <a:solidFill>
                  <a:srgbClr val="FFC000"/>
                </a:solidFill>
              </a:rPr>
              <a:t>A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B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восьмеричные </a:t>
            </a:r>
            <a:r>
              <a:rPr lang="ru-RU" dirty="0" smtClean="0"/>
              <a:t>цифры [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7</a:t>
            </a:r>
            <a:r>
              <a:rPr lang="ru-RU" dirty="0" smtClean="0"/>
              <a:t>].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Примеры:    </a:t>
            </a:r>
            <a:r>
              <a:rPr lang="ru-RU" dirty="0" smtClean="0">
                <a:solidFill>
                  <a:srgbClr val="92D050"/>
                </a:solidFill>
              </a:rPr>
              <a:t>\</a:t>
            </a:r>
            <a:r>
              <a:rPr lang="ru-RU" dirty="0" smtClean="0">
                <a:solidFill>
                  <a:srgbClr val="FFC000"/>
                </a:solidFill>
              </a:rPr>
              <a:t>7    </a:t>
            </a:r>
            <a:r>
              <a:rPr lang="ru-RU" dirty="0" smtClean="0">
                <a:solidFill>
                  <a:srgbClr val="92D050"/>
                </a:solidFill>
              </a:rPr>
              <a:t>\</a:t>
            </a:r>
            <a:r>
              <a:rPr lang="ru-RU" dirty="0" smtClean="0">
                <a:solidFill>
                  <a:srgbClr val="FFC000"/>
                </a:solidFill>
              </a:rPr>
              <a:t>20    </a:t>
            </a:r>
            <a:r>
              <a:rPr lang="ru-RU" dirty="0" smtClean="0">
                <a:solidFill>
                  <a:srgbClr val="92D050"/>
                </a:solidFill>
              </a:rPr>
              <a:t>\</a:t>
            </a:r>
            <a:r>
              <a:rPr lang="ru-RU" dirty="0" smtClean="0">
                <a:solidFill>
                  <a:srgbClr val="FF0000"/>
                </a:solidFill>
              </a:rPr>
              <a:t>3</a:t>
            </a:r>
            <a:r>
              <a:rPr lang="ru-RU" dirty="0" smtClean="0">
                <a:solidFill>
                  <a:srgbClr val="FFC000"/>
                </a:solidFill>
              </a:rPr>
              <a:t>77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ru-RU" dirty="0" smtClean="0">
                <a:solidFill>
                  <a:srgbClr val="92D050"/>
                </a:solidFill>
              </a:rPr>
              <a:t>\</a:t>
            </a:r>
            <a:r>
              <a:rPr lang="ru-RU" dirty="0" smtClean="0">
                <a:solidFill>
                  <a:srgbClr val="FFC000"/>
                </a:solidFill>
              </a:rPr>
              <a:t>377</a:t>
            </a:r>
            <a:r>
              <a:rPr lang="ru-RU" dirty="0" smtClean="0"/>
              <a:t> ===&gt; 255=FF)</a:t>
            </a:r>
            <a:endParaRPr lang="ru-RU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Разделители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Всего существует 9 символов разделителей: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FFC000"/>
                </a:solidFill>
              </a:rPr>
              <a:t>[]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()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{}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квадратные</a:t>
            </a:r>
            <a:r>
              <a:rPr lang="en-US" dirty="0" smtClean="0"/>
              <a:t>, </a:t>
            </a:r>
            <a:r>
              <a:rPr lang="ru-RU" dirty="0" smtClean="0"/>
              <a:t>круглые</a:t>
            </a:r>
            <a:r>
              <a:rPr lang="en-US" dirty="0" smtClean="0"/>
              <a:t>, </a:t>
            </a:r>
            <a:r>
              <a:rPr lang="ru-RU" dirty="0" smtClean="0"/>
              <a:t>фигурные скобки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FFC000"/>
                </a:solidFill>
              </a:rPr>
              <a:t>.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,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;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точка, запятая, точка с запятой</a:t>
            </a:r>
            <a:endParaRPr lang="ru-RU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Операции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Всего существует 36 операций: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>
                <a:solidFill>
                  <a:srgbClr val="00B0F0"/>
                </a:solidFill>
              </a:rPr>
              <a:t>+</a:t>
            </a: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ru-RU" dirty="0">
                <a:solidFill>
                  <a:srgbClr val="00B0F0"/>
                </a:solidFill>
              </a:rPr>
              <a:t>-</a:t>
            </a: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ru-RU" dirty="0">
                <a:solidFill>
                  <a:srgbClr val="00B0F0"/>
                </a:solidFill>
              </a:rPr>
              <a:t>*</a:t>
            </a: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ru-RU" dirty="0" smtClean="0">
                <a:solidFill>
                  <a:srgbClr val="00B0F0"/>
                </a:solidFill>
              </a:rPr>
              <a:t>/</a:t>
            </a: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ru-RU" dirty="0" smtClean="0">
                <a:solidFill>
                  <a:srgbClr val="00B0F0"/>
                </a:solidFill>
              </a:rPr>
              <a:t>%</a:t>
            </a: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++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--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?: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</a:rPr>
              <a:t>&gt;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&gt;= 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&lt; </a:t>
            </a: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&lt;=	</a:t>
            </a:r>
            <a:r>
              <a:rPr lang="ru-RU" dirty="0" smtClean="0">
                <a:solidFill>
                  <a:srgbClr val="FFC000"/>
                </a:solidFill>
              </a:rPr>
              <a:t>==</a:t>
            </a: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!=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&amp;</a:t>
            </a: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ru-RU" dirty="0">
                <a:solidFill>
                  <a:srgbClr val="00B0F0"/>
                </a:solidFill>
              </a:rPr>
              <a:t>|</a:t>
            </a: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ru-RU" dirty="0" smtClean="0">
                <a:solidFill>
                  <a:srgbClr val="00B0F0"/>
                </a:solidFill>
              </a:rPr>
              <a:t>^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&amp;&amp;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||</a:t>
            </a: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!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~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C000"/>
                </a:solidFill>
              </a:rPr>
              <a:t>&lt;&lt;</a:t>
            </a: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ru-RU" dirty="0">
                <a:solidFill>
                  <a:srgbClr val="FFC000"/>
                </a:solidFill>
              </a:rPr>
              <a:t>&gt;&gt;</a:t>
            </a: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&gt;&gt;&gt;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+</a:t>
            </a:r>
            <a:r>
              <a:rPr lang="ru-RU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-</a:t>
            </a:r>
            <a:r>
              <a:rPr lang="ru-RU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*</a:t>
            </a:r>
            <a:r>
              <a:rPr lang="ru-RU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/</a:t>
            </a:r>
            <a:r>
              <a:rPr lang="ru-RU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%</a:t>
            </a:r>
            <a:r>
              <a:rPr lang="ru-RU" dirty="0" smtClean="0">
                <a:solidFill>
                  <a:srgbClr val="FF0000"/>
                </a:solidFill>
              </a:rPr>
              <a:t>=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C000"/>
                </a:solidFill>
              </a:rPr>
              <a:t>&amp;</a:t>
            </a:r>
            <a:r>
              <a:rPr lang="ru-RU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ru-RU" dirty="0">
                <a:solidFill>
                  <a:srgbClr val="FFC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^</a:t>
            </a:r>
            <a:r>
              <a:rPr lang="ru-RU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&lt;&lt;</a:t>
            </a:r>
            <a:r>
              <a:rPr lang="ru-RU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&gt;&gt;</a:t>
            </a:r>
            <a:r>
              <a:rPr lang="ru-RU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&gt;&gt;&gt;</a:t>
            </a:r>
            <a:r>
              <a:rPr lang="ru-RU" dirty="0">
                <a:solidFill>
                  <a:srgbClr val="FF0000"/>
                </a:solidFill>
              </a:rPr>
              <a:t>=</a:t>
            </a:r>
            <a:endParaRPr lang="ru-RU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9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Нотация обозначения символов </a:t>
            </a:r>
            <a:r>
              <a:rPr lang="en-US" dirty="0" smtClean="0"/>
              <a:t>Unicode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Кодовая точка   </a:t>
            </a:r>
            <a:r>
              <a:rPr lang="en-US" dirty="0" smtClean="0"/>
              <a:t>	</a:t>
            </a:r>
            <a:r>
              <a:rPr lang="ru-RU" dirty="0" smtClean="0"/>
              <a:t>==&gt; </a:t>
            </a:r>
            <a:r>
              <a:rPr lang="en-US" dirty="0" smtClean="0"/>
              <a:t>	</a:t>
            </a:r>
            <a:r>
              <a:rPr lang="ru-RU" dirty="0" smtClean="0"/>
              <a:t>Обозначение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0 - </a:t>
            </a:r>
            <a:r>
              <a:rPr lang="en-US" dirty="0" smtClean="0">
                <a:solidFill>
                  <a:srgbClr val="FFC000"/>
                </a:solidFill>
              </a:rPr>
              <a:t>FFFF</a:t>
            </a:r>
            <a:r>
              <a:rPr lang="en-US" dirty="0" smtClean="0"/>
              <a:t>   			==&gt; 	</a:t>
            </a:r>
            <a:r>
              <a:rPr lang="en-US" dirty="0" err="1" smtClean="0"/>
              <a:t>U+</a:t>
            </a:r>
            <a:r>
              <a:rPr lang="en-US" dirty="0" err="1" smtClean="0">
                <a:solidFill>
                  <a:srgbClr val="FFC000"/>
                </a:solidFill>
              </a:rPr>
              <a:t>xxxx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10000 - </a:t>
            </a:r>
            <a:r>
              <a:rPr lang="en-US" dirty="0" smtClean="0">
                <a:solidFill>
                  <a:srgbClr val="FFC000"/>
                </a:solidFill>
              </a:rPr>
              <a:t>FFFF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  	==&gt; 	</a:t>
            </a:r>
            <a:r>
              <a:rPr lang="en-US" dirty="0" err="1" smtClean="0"/>
              <a:t>U+</a:t>
            </a:r>
            <a:r>
              <a:rPr lang="en-US" dirty="0" err="1" smtClean="0">
                <a:solidFill>
                  <a:srgbClr val="FFC000"/>
                </a:solidFill>
              </a:rPr>
              <a:t>xxxx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100000 - </a:t>
            </a:r>
            <a:r>
              <a:rPr lang="en-US" dirty="0" smtClean="0">
                <a:solidFill>
                  <a:srgbClr val="FFC000"/>
                </a:solidFill>
              </a:rPr>
              <a:t>10FF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/>
              <a:t> 	==&gt; 	</a:t>
            </a:r>
            <a:r>
              <a:rPr lang="en-US" dirty="0" err="1" smtClean="0"/>
              <a:t>U+</a:t>
            </a:r>
            <a:r>
              <a:rPr lang="en-US" dirty="0" err="1" smtClean="0">
                <a:solidFill>
                  <a:srgbClr val="FFC000"/>
                </a:solidFill>
              </a:rPr>
              <a:t>xxxx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Диапазоны символов </a:t>
            </a:r>
            <a:r>
              <a:rPr lang="en-US" dirty="0" smtClean="0"/>
              <a:t>Unicode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C000"/>
                </a:solidFill>
              </a:rPr>
              <a:t>U+0000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U+</a:t>
            </a:r>
            <a:r>
              <a:rPr lang="en-US" dirty="0" smtClean="0">
                <a:solidFill>
                  <a:srgbClr val="FF0000"/>
                </a:solidFill>
              </a:rPr>
              <a:t>007F</a:t>
            </a:r>
            <a:r>
              <a:rPr lang="en-US" dirty="0" smtClean="0"/>
              <a:t>]</a:t>
            </a:r>
            <a:endParaRPr lang="ru-RU" dirty="0" smtClean="0"/>
          </a:p>
          <a:p>
            <a:pPr marL="301752" lvl="1" indent="0"/>
            <a:r>
              <a:rPr lang="ru-RU" dirty="0" smtClean="0"/>
              <a:t> Совпадает с </a:t>
            </a:r>
            <a:r>
              <a:rPr lang="en-US" dirty="0" smtClean="0"/>
              <a:t>ASCII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C000"/>
                </a:solidFill>
              </a:rPr>
              <a:t>U+0000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U+</a:t>
            </a:r>
            <a:r>
              <a:rPr lang="en-US" dirty="0" smtClean="0">
                <a:solidFill>
                  <a:srgbClr val="FF0000"/>
                </a:solidFill>
              </a:rPr>
              <a:t>FFFF</a:t>
            </a:r>
            <a:r>
              <a:rPr lang="en-US" dirty="0" smtClean="0"/>
              <a:t>]</a:t>
            </a:r>
          </a:p>
          <a:p>
            <a:pPr marL="301752" lvl="1" indent="0"/>
            <a:r>
              <a:rPr lang="en-US" dirty="0" smtClean="0"/>
              <a:t> BMP - </a:t>
            </a:r>
            <a:r>
              <a:rPr lang="ru-RU" dirty="0" smtClean="0"/>
              <a:t>базовая </a:t>
            </a:r>
            <a:r>
              <a:rPr lang="ru-RU" dirty="0" err="1" smtClean="0"/>
              <a:t>мультиязыковая</a:t>
            </a:r>
            <a:r>
              <a:rPr lang="ru-RU" dirty="0" smtClean="0"/>
              <a:t> плоскость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C000"/>
                </a:solidFill>
              </a:rPr>
              <a:t>U+</a:t>
            </a:r>
            <a:r>
              <a:rPr lang="ru-RU" dirty="0" smtClean="0">
                <a:solidFill>
                  <a:srgbClr val="FF0000"/>
                </a:solidFill>
              </a:rPr>
              <a:t>10000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U+10FFFF</a:t>
            </a:r>
            <a:r>
              <a:rPr lang="en-US" dirty="0" smtClean="0"/>
              <a:t>]</a:t>
            </a:r>
            <a:endParaRPr lang="ru-RU" dirty="0" smtClean="0"/>
          </a:p>
          <a:p>
            <a:pPr marL="301752" lvl="1" indent="0"/>
            <a:r>
              <a:rPr lang="ru-RU" dirty="0" smtClean="0"/>
              <a:t> Дополнительные символы </a:t>
            </a:r>
            <a:r>
              <a:rPr lang="en-US" dirty="0" smtClean="0"/>
              <a:t>(</a:t>
            </a:r>
            <a:r>
              <a:rPr lang="en-US" dirty="0" err="1" smtClean="0"/>
              <a:t>supplimentary</a:t>
            </a:r>
            <a:r>
              <a:rPr lang="en-US" dirty="0" smtClean="0"/>
              <a:t> characters).</a:t>
            </a:r>
            <a:endParaRPr lang="ru-RU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Количество символов </a:t>
            </a:r>
            <a:r>
              <a:rPr lang="en-US" dirty="0" smtClean="0"/>
              <a:t>Unicode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Зависит от версии </a:t>
            </a:r>
            <a:r>
              <a:rPr lang="ru-RU" dirty="0" smtClean="0"/>
              <a:t>стандарта </a:t>
            </a:r>
            <a:r>
              <a:rPr lang="en-US" dirty="0" smtClean="0"/>
              <a:t>Unicode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Текущая версия 6.2, стандарт 2012.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Максимальная кодовая точка кодировки </a:t>
            </a:r>
            <a:r>
              <a:rPr lang="en-US" dirty="0" smtClean="0"/>
              <a:t>Unicode</a:t>
            </a:r>
            <a:r>
              <a:rPr lang="ru-RU" dirty="0" smtClean="0"/>
              <a:t>: </a:t>
            </a:r>
            <a:r>
              <a:rPr lang="ru-RU" dirty="0" smtClean="0">
                <a:solidFill>
                  <a:srgbClr val="FFC000"/>
                </a:solidFill>
              </a:rPr>
              <a:t>10FFFF</a:t>
            </a:r>
            <a:br>
              <a:rPr lang="ru-RU" dirty="0" smtClean="0">
                <a:solidFill>
                  <a:srgbClr val="FFC000"/>
                </a:solidFill>
              </a:rPr>
            </a:br>
            <a:r>
              <a:rPr lang="ru-RU" dirty="0" smtClean="0"/>
              <a:t>Количество символов </a:t>
            </a:r>
            <a:r>
              <a:rPr lang="en-US" dirty="0"/>
              <a:t>Unicode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меньше</a:t>
            </a:r>
            <a:r>
              <a:rPr lang="ru-RU" dirty="0" smtClean="0"/>
              <a:t> этого значения, т.к. </a:t>
            </a:r>
            <a:r>
              <a:rPr lang="ru-RU" i="1" dirty="0" smtClean="0">
                <a:solidFill>
                  <a:srgbClr val="00B0F0"/>
                </a:solidFill>
              </a:rPr>
              <a:t>некоторым кодам символы в соответствие не поставлены</a:t>
            </a:r>
            <a:r>
              <a:rPr lang="ru-RU" dirty="0" smtClean="0"/>
              <a:t>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3688</TotalTime>
  <Words>2097</Words>
  <Application>Microsoft Office PowerPoint</Application>
  <PresentationFormat>On-screen Show (4:3)</PresentationFormat>
  <Paragraphs>567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Техническая</vt:lpstr>
      <vt:lpstr>lexical structure</vt:lpstr>
      <vt:lpstr>Кодировка</vt:lpstr>
      <vt:lpstr>Кодировка ASCII</vt:lpstr>
      <vt:lpstr>Управляющие символы ASCII</vt:lpstr>
      <vt:lpstr>Unicode</vt:lpstr>
      <vt:lpstr>Кодовая точка Unicode</vt:lpstr>
      <vt:lpstr>Нотация обозначения символов Unicode</vt:lpstr>
      <vt:lpstr>Диапазоны символов Unicode</vt:lpstr>
      <vt:lpstr>Количество символов Unicode</vt:lpstr>
      <vt:lpstr>UTF</vt:lpstr>
      <vt:lpstr>Виды UTF</vt:lpstr>
      <vt:lpstr>Количество байт на символ в разных UTF</vt:lpstr>
      <vt:lpstr>Метка порядка байт (BOM)</vt:lpstr>
      <vt:lpstr>Порядок байт BE</vt:lpstr>
      <vt:lpstr>Порядок байт LE</vt:lpstr>
      <vt:lpstr>Использование метки порядков байт (BOM)</vt:lpstr>
      <vt:lpstr>Диапазоны суррогатных заменителей UTF-16</vt:lpstr>
      <vt:lpstr>Представление дополнительных символов</vt:lpstr>
      <vt:lpstr>Unicode escape последовательности Java</vt:lpstr>
      <vt:lpstr>Escape последовательности для дополнительных символов</vt:lpstr>
      <vt:lpstr>Кодировка исходного текста программы</vt:lpstr>
      <vt:lpstr>Кодировка по умолчанию в Windows</vt:lpstr>
      <vt:lpstr>Кодировки KOI8, Cp1251, Cp866</vt:lpstr>
      <vt:lpstr>Кодировка ISO-8859-1</vt:lpstr>
      <vt:lpstr>Лексическая трансляция кода программы</vt:lpstr>
      <vt:lpstr>Ограничители строк</vt:lpstr>
      <vt:lpstr>Входные элементы языка Java</vt:lpstr>
      <vt:lpstr>Разделители лексем</vt:lpstr>
      <vt:lpstr>Пробельные символы</vt:lpstr>
      <vt:lpstr>Комментарии в Java</vt:lpstr>
      <vt:lpstr>Лексемы языка Java</vt:lpstr>
      <vt:lpstr>Идентификаторы</vt:lpstr>
      <vt:lpstr>Структура идентификаторов</vt:lpstr>
      <vt:lpstr>Буква в языке Java</vt:lpstr>
      <vt:lpstr>Буква или цифра Java</vt:lpstr>
      <vt:lpstr>Ключевые слова</vt:lpstr>
      <vt:lpstr>Примитивные типы данных</vt:lpstr>
      <vt:lpstr>Модификаторы уровня доступа</vt:lpstr>
      <vt:lpstr>Используемые в операторах выбора</vt:lpstr>
      <vt:lpstr>Используемые в циклах</vt:lpstr>
      <vt:lpstr>Используемые при работе с исключениями</vt:lpstr>
      <vt:lpstr>Неиспользуемые</vt:lpstr>
      <vt:lpstr>Литералы</vt:lpstr>
      <vt:lpstr>Числовые литералы</vt:lpstr>
      <vt:lpstr>Числовой литерал со знаком</vt:lpstr>
      <vt:lpstr>Целые литералы</vt:lpstr>
      <vt:lpstr>Тип целого литерала</vt:lpstr>
      <vt:lpstr>Представление отрицательных чисел с помощью литералов</vt:lpstr>
      <vt:lpstr>Максимальные десятичные целые литералы</vt:lpstr>
      <vt:lpstr>Диапазоны десятичных целых литералов</vt:lpstr>
      <vt:lpstr>Структура шестнадцатеричных целых литералов</vt:lpstr>
      <vt:lpstr>Структура десятичных целых литералов</vt:lpstr>
      <vt:lpstr>Структура восьмеричных целых литералов</vt:lpstr>
      <vt:lpstr>Структура бинарных целых литералов</vt:lpstr>
      <vt:lpstr>Вещественные литералы</vt:lpstr>
      <vt:lpstr>Тип вещественных литералов</vt:lpstr>
      <vt:lpstr>Структура десятичных вещественных литералов</vt:lpstr>
      <vt:lpstr>Структура десятичной экспоненты</vt:lpstr>
      <vt:lpstr>Структура шестнадцатеричного вещественного литерала</vt:lpstr>
      <vt:lpstr>Структура бинарной экспоненты</vt:lpstr>
      <vt:lpstr>Булевы литералы  и литерал нул-типа</vt:lpstr>
      <vt:lpstr>Символьные литералы</vt:lpstr>
      <vt:lpstr>Строковые литералы</vt:lpstr>
      <vt:lpstr>Способы представления символов в литералах</vt:lpstr>
      <vt:lpstr>Конкатенация строковых литералов</vt:lpstr>
      <vt:lpstr>Символьные escape последовательности</vt:lpstr>
      <vt:lpstr>Восьмеричные escape последовательности</vt:lpstr>
      <vt:lpstr>Разделители</vt:lpstr>
      <vt:lpstr>Операции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Пользователь Windows</cp:lastModifiedBy>
  <cp:revision>352</cp:revision>
  <dcterms:created xsi:type="dcterms:W3CDTF">2012-05-23T00:00:25Z</dcterms:created>
  <dcterms:modified xsi:type="dcterms:W3CDTF">2013-02-07T11:40:44Z</dcterms:modified>
</cp:coreProperties>
</file>