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70" r:id="rId3"/>
    <p:sldId id="271" r:id="rId4"/>
    <p:sldId id="272" r:id="rId5"/>
    <p:sldId id="257" r:id="rId6"/>
    <p:sldId id="260" r:id="rId7"/>
    <p:sldId id="259" r:id="rId8"/>
    <p:sldId id="258" r:id="rId9"/>
    <p:sldId id="275" r:id="rId10"/>
    <p:sldId id="261" r:id="rId11"/>
    <p:sldId id="263" r:id="rId12"/>
    <p:sldId id="264" r:id="rId13"/>
    <p:sldId id="265" r:id="rId14"/>
    <p:sldId id="266" r:id="rId15"/>
    <p:sldId id="262" r:id="rId16"/>
    <p:sldId id="268" r:id="rId17"/>
    <p:sldId id="267" r:id="rId18"/>
    <p:sldId id="269" r:id="rId19"/>
    <p:sldId id="273" r:id="rId20"/>
    <p:sldId id="274" r:id="rId21"/>
    <p:sldId id="287" r:id="rId22"/>
    <p:sldId id="276" r:id="rId23"/>
    <p:sldId id="278" r:id="rId24"/>
    <p:sldId id="288" r:id="rId25"/>
    <p:sldId id="277" r:id="rId26"/>
    <p:sldId id="279" r:id="rId27"/>
    <p:sldId id="290" r:id="rId28"/>
    <p:sldId id="280" r:id="rId29"/>
    <p:sldId id="281" r:id="rId30"/>
    <p:sldId id="282" r:id="rId31"/>
    <p:sldId id="283" r:id="rId32"/>
    <p:sldId id="291" r:id="rId33"/>
    <p:sldId id="292" r:id="rId34"/>
    <p:sldId id="284" r:id="rId35"/>
    <p:sldId id="285" r:id="rId36"/>
    <p:sldId id="286" r:id="rId37"/>
    <p:sldId id="289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14.10.2012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14.10.2012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14.10.2012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14.10.2012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14.10.2012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14.10.2012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14.10.2012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14.10.2012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14.10.2012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14.10.2012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1E381C4-5EF8-41B6-9EFD-F647337F1A91}" type="datetimeFigureOut">
              <a:rPr lang="ru-RU" smtClean="0"/>
              <a:pPr/>
              <a:t>14.10.2012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1E381C4-5EF8-41B6-9EFD-F647337F1A91}" type="datetimeFigureOut">
              <a:rPr lang="ru-RU" smtClean="0"/>
              <a:pPr/>
              <a:t>14.10.2012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71B9D36-AC61-4ADE-BCCB-A5C741A9E4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Классы. ООП в </a:t>
            </a:r>
            <a:r>
              <a:rPr lang="ru-RU" dirty="0" err="1" smtClean="0"/>
              <a:t>Java</a:t>
            </a:r>
            <a:r>
              <a:rPr lang="ru-RU" dirty="0" smtClean="0"/>
              <a:t>. Конструкторы. Блоки инициализации.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Предназначены для создания объектов.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Test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() {...}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Test t = new 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Определяют функциональность</a:t>
            </a:r>
            <a:r>
              <a:rPr lang="en-US" dirty="0" smtClean="0"/>
              <a:t> </a:t>
            </a:r>
            <a:r>
              <a:rPr lang="ru-RU" dirty="0" smtClean="0"/>
              <a:t>объектов.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Test {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() {...}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Test t = new Test();</a:t>
            </a:r>
          </a:p>
          <a:p>
            <a:pPr>
              <a:buNone/>
            </a:pPr>
            <a:r>
              <a:rPr lang="en-US" dirty="0" err="1" smtClean="0"/>
              <a:t>t.</a:t>
            </a:r>
            <a:r>
              <a:rPr lang="en-US" dirty="0" err="1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Определяют состояние объекта.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Human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age</a:t>
            </a:r>
            <a:r>
              <a:rPr lang="en-US" dirty="0" smtClean="0"/>
              <a:t> = 30;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Human </a:t>
            </a:r>
            <a:r>
              <a:rPr lang="en-US" dirty="0" err="1" smtClean="0"/>
              <a:t>human</a:t>
            </a:r>
            <a:r>
              <a:rPr lang="en-US" dirty="0" smtClean="0"/>
              <a:t> = new Human();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human.</a:t>
            </a:r>
            <a:r>
              <a:rPr lang="en-US" dirty="0" err="1" smtClean="0">
                <a:solidFill>
                  <a:srgbClr val="FF0000"/>
                </a:solidFill>
              </a:rPr>
              <a:t>age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 инициализации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Инициализируют объект.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Test 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{...}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- элементы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Объект может содержать (агрегировать) другие объекты.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Student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class Brain </a:t>
            </a:r>
            <a:r>
              <a:rPr lang="en-US" dirty="0" smtClean="0"/>
              <a:t>{...}</a:t>
            </a:r>
          </a:p>
          <a:p>
            <a:pPr>
              <a:buNone/>
            </a:pPr>
            <a:r>
              <a:rPr lang="en-US" dirty="0" smtClean="0"/>
              <a:t>	Brain </a:t>
            </a:r>
            <a:r>
              <a:rPr lang="en-US" dirty="0" err="1" smtClean="0"/>
              <a:t>brain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A </a:t>
            </a:r>
            <a:r>
              <a:rPr lang="en-US" dirty="0" smtClean="0">
                <a:solidFill>
                  <a:srgbClr val="FF0000"/>
                </a:solidFill>
              </a:rPr>
              <a:t>extends B</a:t>
            </a:r>
            <a:r>
              <a:rPr lang="en-US" dirty="0" smtClean="0"/>
              <a:t> {...}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Потомок - </a:t>
            </a:r>
            <a:r>
              <a:rPr lang="ru-RU" b="1" u="sng" dirty="0" smtClean="0"/>
              <a:t>всегда </a:t>
            </a:r>
            <a:r>
              <a:rPr lang="ru-RU" dirty="0" smtClean="0"/>
              <a:t>частный случай предка.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Наследуются </a:t>
            </a:r>
            <a:r>
              <a:rPr lang="ru-RU" u="sng" dirty="0" smtClean="0">
                <a:solidFill>
                  <a:srgbClr val="FF0000"/>
                </a:solidFill>
              </a:rPr>
              <a:t>все</a:t>
            </a:r>
            <a:r>
              <a:rPr lang="ru-RU" dirty="0" smtClean="0"/>
              <a:t> элементы класса </a:t>
            </a:r>
            <a:r>
              <a:rPr lang="en-US" dirty="0" smtClean="0"/>
              <a:t>B.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Потомок может заменить предка в любом контексте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Ограничение доступа к элементам класса.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Сокрытие деталей внутренней реализации.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Цель: целостность объекта.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class Base {    </a:t>
            </a:r>
            <a:r>
              <a:rPr lang="en-US" dirty="0" smtClean="0">
                <a:solidFill>
                  <a:srgbClr val="FF0000"/>
                </a:solidFill>
              </a:rPr>
              <a:t>void m() {...} </a:t>
            </a: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class A extends Base {    </a:t>
            </a:r>
            <a:r>
              <a:rPr lang="en-US" dirty="0" smtClean="0">
                <a:solidFill>
                  <a:srgbClr val="FF0000"/>
                </a:solidFill>
              </a:rPr>
              <a:t>void m() {...} </a:t>
            </a: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class B extends Base {    </a:t>
            </a:r>
            <a:r>
              <a:rPr lang="en-US" dirty="0" smtClean="0">
                <a:solidFill>
                  <a:srgbClr val="FF0000"/>
                </a:solidFill>
              </a:rPr>
              <a:t>void m() {...} </a:t>
            </a:r>
            <a:r>
              <a:rPr lang="en-US" dirty="0" smtClean="0"/>
              <a:t>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Потомок может переопределить функциональность предка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Base </a:t>
            </a:r>
            <a:r>
              <a:rPr lang="en-US" dirty="0" err="1" smtClean="0"/>
              <a:t>base</a:t>
            </a:r>
            <a:r>
              <a:rPr lang="en-US" dirty="0" smtClean="0"/>
              <a:t> = new A();	Base </a:t>
            </a:r>
            <a:r>
              <a:rPr lang="en-US" dirty="0" err="1" smtClean="0"/>
              <a:t>base</a:t>
            </a:r>
            <a:r>
              <a:rPr lang="en-US" dirty="0" smtClean="0"/>
              <a:t> = new B();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base.m</a:t>
            </a:r>
            <a:r>
              <a:rPr lang="en-US" dirty="0" smtClean="0"/>
              <a:t>();			</a:t>
            </a:r>
            <a:r>
              <a:rPr lang="en-US" dirty="0" err="1" smtClean="0"/>
              <a:t>base.m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доступа к элементам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private</a:t>
            </a:r>
            <a:r>
              <a:rPr lang="ru-RU" dirty="0" smtClean="0"/>
              <a:t>		внутри класса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ru-RU" dirty="0" smtClean="0">
                <a:solidFill>
                  <a:srgbClr val="FF0000"/>
                </a:solidFill>
              </a:rPr>
              <a:t>		внутри пакета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protected</a:t>
            </a:r>
            <a:r>
              <a:rPr lang="ru-RU" dirty="0" smtClean="0"/>
              <a:t>	внутри пакета и потомков</a:t>
            </a:r>
            <a:endParaRPr lang="en-US" dirty="0" smtClean="0"/>
          </a:p>
          <a:p>
            <a:r>
              <a:rPr lang="en-US" dirty="0" smtClean="0"/>
              <a:t>public</a:t>
            </a:r>
            <a:r>
              <a:rPr lang="ru-RU" dirty="0" smtClean="0"/>
              <a:t>		любой внешний код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 - </a:t>
            </a:r>
            <a:r>
              <a:rPr lang="ru-RU" dirty="0" smtClean="0"/>
              <a:t>по умолчанию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доступа к классам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верхнего уровня:</a:t>
            </a:r>
          </a:p>
          <a:p>
            <a:pPr lvl="1"/>
            <a:r>
              <a:rPr lang="en-US" dirty="0" smtClean="0"/>
              <a:t>public</a:t>
            </a:r>
            <a:r>
              <a:rPr lang="ru-RU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default</a:t>
            </a:r>
            <a:endParaRPr lang="ru-RU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ru-RU" dirty="0" smtClean="0"/>
          </a:p>
          <a:p>
            <a:r>
              <a:rPr lang="ru-RU" dirty="0" smtClean="0"/>
              <a:t>Вложенные классы:</a:t>
            </a:r>
          </a:p>
          <a:p>
            <a:pPr lvl="1"/>
            <a:r>
              <a:rPr lang="en-US" dirty="0" smtClean="0"/>
              <a:t>public	protected 	</a:t>
            </a:r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	private</a:t>
            </a:r>
          </a:p>
          <a:p>
            <a:r>
              <a:rPr lang="ru-RU" dirty="0" smtClean="0"/>
              <a:t>Локальные классы: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endParaRPr lang="ru-RU" dirty="0" smtClean="0">
              <a:solidFill>
                <a:srgbClr val="FF0000"/>
              </a:solidFill>
            </a:endParaRPr>
          </a:p>
          <a:p>
            <a:pPr lvl="1"/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Определяют пространства имен типов.</a:t>
            </a:r>
          </a:p>
          <a:p>
            <a:r>
              <a:rPr lang="ru-RU" dirty="0" smtClean="0"/>
              <a:t>Могут быть вложенными.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com.my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class A {...}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Полное имя класса: </a:t>
            </a:r>
            <a:r>
              <a:rPr lang="en-US" dirty="0" err="1" smtClean="0"/>
              <a:t>com.my.A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Создает экземпляр класса</a:t>
            </a:r>
          </a:p>
          <a:p>
            <a:r>
              <a:rPr lang="ru-RU" dirty="0" smtClean="0"/>
              <a:t>Имя совпадает с именем класса</a:t>
            </a:r>
          </a:p>
          <a:p>
            <a:r>
              <a:rPr lang="ru-RU" dirty="0" smtClean="0"/>
              <a:t>Не может быть наследован</a:t>
            </a:r>
          </a:p>
          <a:p>
            <a:r>
              <a:rPr lang="ru-RU" dirty="0" smtClean="0"/>
              <a:t>Не имеет типа возвращаемого результата</a:t>
            </a:r>
          </a:p>
          <a:p>
            <a:r>
              <a:rPr lang="ru-RU" dirty="0" smtClean="0"/>
              <a:t>Может иметь любой уровень доступа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 по умолчанию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Конструктор без параметров:</a:t>
            </a:r>
          </a:p>
          <a:p>
            <a:pPr>
              <a:buNone/>
            </a:pPr>
            <a:r>
              <a:rPr lang="en-US" dirty="0" smtClean="0"/>
              <a:t>class A {	public A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{...}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Если в классе не определен ни один конструктор, то компилятор создаст и вставит в байт код конструктор по умолчанию.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Т.о. </a:t>
            </a:r>
            <a:r>
              <a:rPr lang="ru-RU" u="sng" dirty="0" smtClean="0">
                <a:solidFill>
                  <a:srgbClr val="FF0000"/>
                </a:solidFill>
              </a:rPr>
              <a:t>любой класс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содержит конструктор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Ссылка на экземпляр класса, который ее использует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Способ вызова одного конструктора из другого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super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Способ обратится к элементу класса предка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Способ вызова конструктора класса предка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конструктора предка из конструктор потомка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Любой конструктор всегда содержит первой строкой вызов конструктор предка.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public A(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</a:p>
          <a:p>
            <a:pPr>
              <a:buNone/>
            </a:pPr>
            <a:r>
              <a:rPr lang="en-US" dirty="0" smtClean="0"/>
              <a:t>	super(9, "</a:t>
            </a:r>
            <a:r>
              <a:rPr lang="en-US" dirty="0" err="1" smtClean="0"/>
              <a:t>abcd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Если вызов явно не прописан, то компилятор вставит в байт код вызов </a:t>
            </a:r>
            <a:r>
              <a:rPr lang="en-US" dirty="0" smtClean="0">
                <a:solidFill>
                  <a:srgbClr val="FF0000"/>
                </a:solidFill>
              </a:rPr>
              <a:t>super();</a:t>
            </a:r>
            <a:endParaRPr lang="ru-RU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методов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A {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smtClean="0">
                <a:solidFill>
                  <a:srgbClr val="FF0000"/>
                </a:solidFill>
              </a:rPr>
              <a:t>m() </a:t>
            </a:r>
            <a:r>
              <a:rPr lang="en-US" dirty="0" smtClean="0"/>
              <a:t>{...}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smtClean="0">
                <a:solidFill>
                  <a:srgbClr val="FF0000"/>
                </a:solidFill>
              </a:rPr>
              <a:t>m(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x)</a:t>
            </a:r>
            <a:r>
              <a:rPr lang="en-US" dirty="0" smtClean="0"/>
              <a:t> {...}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Конструкторы класса всегда перегружены.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Перекрытие методов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Позволяет реализовать полиморфизм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A {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smtClean="0">
                <a:solidFill>
                  <a:srgbClr val="FF0000"/>
                </a:solidFill>
              </a:rPr>
              <a:t>m()</a:t>
            </a:r>
            <a:r>
              <a:rPr lang="en-US" dirty="0" smtClean="0"/>
              <a:t> {...}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B extends A {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smtClean="0">
                <a:solidFill>
                  <a:srgbClr val="FF0000"/>
                </a:solidFill>
              </a:rPr>
              <a:t>m() </a:t>
            </a:r>
            <a:r>
              <a:rPr lang="en-US" dirty="0" smtClean="0"/>
              <a:t>{...}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Сокрытие статических методов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A {</a:t>
            </a:r>
          </a:p>
          <a:p>
            <a:pPr>
              <a:buNone/>
            </a:pPr>
            <a:r>
              <a:rPr lang="en-US" dirty="0" smtClean="0"/>
              <a:t>	static void </a:t>
            </a:r>
            <a:r>
              <a:rPr lang="en-US" dirty="0" smtClean="0">
                <a:solidFill>
                  <a:srgbClr val="FF0000"/>
                </a:solidFill>
              </a:rPr>
              <a:t>m()</a:t>
            </a:r>
            <a:r>
              <a:rPr lang="en-US" dirty="0" smtClean="0"/>
              <a:t> {...}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class B extends A {</a:t>
            </a:r>
          </a:p>
          <a:p>
            <a:pPr>
              <a:buNone/>
            </a:pPr>
            <a:r>
              <a:rPr lang="en-US" dirty="0" smtClean="0"/>
              <a:t>	static void </a:t>
            </a:r>
            <a:r>
              <a:rPr lang="en-US" dirty="0" smtClean="0">
                <a:solidFill>
                  <a:srgbClr val="FF0000"/>
                </a:solidFill>
              </a:rPr>
              <a:t>m() </a:t>
            </a:r>
            <a:r>
              <a:rPr lang="en-US" dirty="0" smtClean="0"/>
              <a:t>{...}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Полиморфизма нет.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при перекрытии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Нельзя сужать уровень доступа;</a:t>
            </a:r>
          </a:p>
          <a:p>
            <a:r>
              <a:rPr lang="ru-RU" dirty="0" smtClean="0"/>
              <a:t>Нельзя расширять множество выбрасываемых проверяемых исключений;</a:t>
            </a:r>
          </a:p>
          <a:p>
            <a:r>
              <a:rPr lang="ru-RU" dirty="0" smtClean="0"/>
              <a:t>Тип возвращаемого результата:</a:t>
            </a:r>
          </a:p>
          <a:p>
            <a:pPr lvl="1"/>
            <a:r>
              <a:rPr lang="ru-RU" dirty="0" smtClean="0"/>
              <a:t>для примитивных типов и </a:t>
            </a:r>
            <a:r>
              <a:rPr lang="en-US" dirty="0" smtClean="0"/>
              <a:t>void</a:t>
            </a:r>
            <a:r>
              <a:rPr lang="ru-RU" dirty="0" smtClean="0"/>
              <a:t>: такой же</a:t>
            </a:r>
          </a:p>
          <a:p>
            <a:pPr lvl="1"/>
            <a:r>
              <a:rPr lang="ru-RU" dirty="0" smtClean="0"/>
              <a:t>для ссылочных должен быть </a:t>
            </a:r>
            <a:r>
              <a:rPr lang="ru-RU" dirty="0" smtClean="0">
                <a:solidFill>
                  <a:srgbClr val="FF0000"/>
                </a:solidFill>
              </a:rPr>
              <a:t>автоматически приводим</a:t>
            </a:r>
            <a:r>
              <a:rPr lang="ru-RU" dirty="0" smtClean="0"/>
              <a:t> к типу возвращаемого результата метода предка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Значения полей по умолчанию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примитивные типы числовые 	</a:t>
            </a:r>
            <a:r>
              <a:rPr lang="en-US" dirty="0" smtClean="0"/>
              <a:t>==&gt;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 err="1" smtClean="0"/>
              <a:t>boolean</a:t>
            </a:r>
            <a:r>
              <a:rPr lang="ru-RU" dirty="0" smtClean="0"/>
              <a:t>	</a:t>
            </a:r>
            <a:r>
              <a:rPr lang="en-US" dirty="0" smtClean="0"/>
              <a:t>==&gt;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ссылочные ==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пакетов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Импортирование пакета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>
                <a:solidFill>
                  <a:srgbClr val="FF0000"/>
                </a:solidFill>
              </a:rPr>
              <a:t>com.my</a:t>
            </a:r>
            <a:r>
              <a:rPr lang="en-US" dirty="0" err="1" smtClean="0"/>
              <a:t>.A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= new A();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Использование полного имени типа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com.my.A</a:t>
            </a:r>
            <a:r>
              <a:rPr lang="en-US" dirty="0" smtClean="0"/>
              <a:t> a = new </a:t>
            </a:r>
            <a:r>
              <a:rPr lang="en-US" dirty="0" err="1" smtClean="0">
                <a:solidFill>
                  <a:srgbClr val="FF0000"/>
                </a:solidFill>
              </a:rPr>
              <a:t>com.my</a:t>
            </a:r>
            <a:r>
              <a:rPr lang="en-US" dirty="0" err="1" smtClean="0"/>
              <a:t>.A</a:t>
            </a:r>
            <a:r>
              <a:rPr lang="en-US" dirty="0" smtClean="0"/>
              <a:t>();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u="sng" dirty="0" err="1" smtClean="0">
                <a:solidFill>
                  <a:srgbClr val="FF0000"/>
                </a:solidFill>
              </a:rPr>
              <a:t>Подпакеты</a:t>
            </a:r>
            <a:r>
              <a:rPr lang="ru-RU" u="sng" dirty="0" smtClean="0">
                <a:solidFill>
                  <a:srgbClr val="FF0000"/>
                </a:solidFill>
              </a:rPr>
              <a:t> не импортируются!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полей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объявлении</a:t>
            </a:r>
          </a:p>
          <a:p>
            <a:r>
              <a:rPr lang="ru-RU" dirty="0" smtClean="0"/>
              <a:t>В конструкторе</a:t>
            </a:r>
          </a:p>
          <a:p>
            <a:r>
              <a:rPr lang="ru-RU" dirty="0" smtClean="0"/>
              <a:t>В блоках инициализации</a:t>
            </a:r>
          </a:p>
          <a:p>
            <a:r>
              <a:rPr lang="ru-RU" dirty="0" smtClean="0"/>
              <a:t>В методах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final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Четыре контекста:</a:t>
            </a:r>
            <a:endParaRPr lang="en-US" dirty="0" smtClean="0"/>
          </a:p>
          <a:p>
            <a:r>
              <a:rPr lang="ru-RU" dirty="0" smtClean="0"/>
              <a:t>класс - нельзя наследовать</a:t>
            </a:r>
          </a:p>
          <a:p>
            <a:r>
              <a:rPr lang="ru-RU" dirty="0" smtClean="0"/>
              <a:t>метод - нельзя перекрыть</a:t>
            </a:r>
          </a:p>
          <a:p>
            <a:r>
              <a:rPr lang="ru-RU" dirty="0" smtClean="0"/>
              <a:t>поле - константа</a:t>
            </a:r>
          </a:p>
          <a:p>
            <a:r>
              <a:rPr lang="ru-RU" dirty="0" smtClean="0"/>
              <a:t>локальная переменная - константа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ru-RU" dirty="0" smtClean="0"/>
              <a:t>поля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Константы. </a:t>
            </a:r>
            <a:r>
              <a:rPr lang="en-US" dirty="0" smtClean="0"/>
              <a:t> </a:t>
            </a:r>
            <a:r>
              <a:rPr lang="ru-RU" dirty="0" smtClean="0"/>
              <a:t>Должны быть определены одним из следующих образом:</a:t>
            </a:r>
          </a:p>
          <a:p>
            <a:pPr>
              <a:buNone/>
            </a:pPr>
            <a:r>
              <a:rPr lang="ru-RU" dirty="0" smtClean="0"/>
              <a:t>1) при объявлении</a:t>
            </a:r>
          </a:p>
          <a:p>
            <a:pPr>
              <a:buNone/>
            </a:pPr>
            <a:r>
              <a:rPr lang="ru-RU" dirty="0" smtClean="0"/>
              <a:t>2) в конструкторе</a:t>
            </a:r>
          </a:p>
          <a:p>
            <a:pPr>
              <a:buNone/>
            </a:pPr>
            <a:r>
              <a:rPr lang="ru-RU" dirty="0" smtClean="0"/>
              <a:t>3) в блоке инициализации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Если константа статическая, то пишут в верхнем регистре через подчеркивание: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static final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SOME_CONST</a:t>
            </a:r>
            <a:r>
              <a:rPr lang="en-US" dirty="0" smtClean="0"/>
              <a:t> = 2;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Локальные константы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m() {</a:t>
            </a:r>
          </a:p>
          <a:p>
            <a:pPr>
              <a:buNone/>
            </a:pPr>
            <a:r>
              <a:rPr lang="en-US" dirty="0" smtClean="0"/>
              <a:t>	final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	final String s = "ABC";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Класс объявленный со спецификатором </a:t>
            </a:r>
            <a:r>
              <a:rPr lang="en-US" dirty="0" smtClean="0">
                <a:solidFill>
                  <a:srgbClr val="FF0000"/>
                </a:solidFill>
              </a:rPr>
              <a:t>abstract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Может содержать абстрактные методы (</a:t>
            </a:r>
            <a:r>
              <a:rPr lang="ru-RU" dirty="0" err="1" smtClean="0"/>
              <a:t>методы</a:t>
            </a:r>
            <a:r>
              <a:rPr lang="ru-RU" dirty="0" smtClean="0"/>
              <a:t> без реализации).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abstract class A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abstract void m()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абстрактного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Нельзя создать экземпляр, но можно объявить переменную данного типа</a:t>
            </a:r>
          </a:p>
          <a:p>
            <a:endParaRPr lang="ru-RU" dirty="0" smtClean="0"/>
          </a:p>
          <a:p>
            <a:r>
              <a:rPr lang="ru-RU" dirty="0" smtClean="0"/>
              <a:t>Может иметь конструкторы</a:t>
            </a:r>
          </a:p>
          <a:p>
            <a:endParaRPr lang="ru-RU" dirty="0" smtClean="0"/>
          </a:p>
          <a:p>
            <a:r>
              <a:rPr lang="ru-RU" dirty="0" smtClean="0"/>
              <a:t>Может иметь не абстрактные методы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Может не содержать абстрактных методов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Предназначение абстрактных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Определить частичную функциональность, оставив часть методов не реализованными.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 наследовании абстрактного класса, класс потомок наполняет функциональностью нереализованные методы.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создания объекта.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 </a:t>
            </a:r>
            <a:r>
              <a:rPr lang="ru-RU" dirty="0" smtClean="0"/>
              <a:t>   </a:t>
            </a:r>
            <a:r>
              <a:rPr lang="en-US" dirty="0" smtClean="0"/>
              <a:t>extends</a:t>
            </a:r>
            <a:r>
              <a:rPr lang="ru-RU" dirty="0" smtClean="0"/>
              <a:t>    </a:t>
            </a:r>
            <a:r>
              <a:rPr lang="en-US" dirty="0" smtClean="0"/>
              <a:t>B</a:t>
            </a:r>
            <a:r>
              <a:rPr lang="ru-RU" dirty="0" smtClean="0"/>
              <a:t>    </a:t>
            </a:r>
            <a:r>
              <a:rPr lang="en-US" dirty="0" smtClean="0"/>
              <a:t>extends    C</a:t>
            </a:r>
          </a:p>
          <a:p>
            <a:pPr>
              <a:buNone/>
            </a:pPr>
            <a:r>
              <a:rPr lang="ru-RU" dirty="0" smtClean="0"/>
              <a:t>При создании объекта: </a:t>
            </a:r>
            <a:r>
              <a:rPr lang="en-US" dirty="0" smtClean="0">
                <a:solidFill>
                  <a:srgbClr val="FF0000"/>
                </a:solidFill>
              </a:rPr>
              <a:t>new A()</a:t>
            </a:r>
          </a:p>
          <a:p>
            <a:pPr>
              <a:buNone/>
            </a:pPr>
            <a:r>
              <a:rPr lang="en-US" dirty="0" smtClean="0"/>
              <a:t>1) </a:t>
            </a:r>
            <a:r>
              <a:rPr lang="ru-RU" dirty="0" smtClean="0"/>
              <a:t>выполняются </a:t>
            </a:r>
            <a:r>
              <a:rPr lang="ru-RU" dirty="0" smtClean="0">
                <a:solidFill>
                  <a:srgbClr val="FFC000"/>
                </a:solidFill>
              </a:rPr>
              <a:t>статические блоки инициализации </a:t>
            </a:r>
            <a:r>
              <a:rPr lang="en-US" dirty="0" smtClean="0"/>
              <a:t>C, B, A</a:t>
            </a:r>
            <a:r>
              <a:rPr lang="ru-RU" dirty="0" smtClean="0"/>
              <a:t> (если эти классы  еще не загружены в </a:t>
            </a:r>
            <a:r>
              <a:rPr lang="en-US" dirty="0" smtClean="0"/>
              <a:t>JVM);</a:t>
            </a:r>
          </a:p>
          <a:p>
            <a:pPr>
              <a:buNone/>
            </a:pPr>
            <a:r>
              <a:rPr lang="en-US" dirty="0" smtClean="0"/>
              <a:t>2) </a:t>
            </a:r>
            <a:r>
              <a:rPr lang="ru-RU" dirty="0" smtClean="0"/>
              <a:t>для классов </a:t>
            </a:r>
            <a:r>
              <a:rPr lang="en-US" dirty="0" smtClean="0"/>
              <a:t>C, B, A </a:t>
            </a:r>
            <a:r>
              <a:rPr lang="ru-RU" dirty="0" smtClean="0"/>
              <a:t>последовательно выполняются:</a:t>
            </a:r>
          </a:p>
          <a:p>
            <a:pPr>
              <a:buNone/>
            </a:pPr>
            <a:r>
              <a:rPr lang="ru-RU" dirty="0" smtClean="0"/>
              <a:t>	а) </a:t>
            </a:r>
            <a:r>
              <a:rPr lang="ru-RU" dirty="0" smtClean="0">
                <a:solidFill>
                  <a:srgbClr val="FFC000"/>
                </a:solidFill>
              </a:rPr>
              <a:t>блок инициализации</a:t>
            </a:r>
          </a:p>
          <a:p>
            <a:pPr>
              <a:buNone/>
            </a:pPr>
            <a:r>
              <a:rPr lang="ru-RU" dirty="0" smtClean="0"/>
              <a:t>	б) </a:t>
            </a:r>
            <a:r>
              <a:rPr lang="ru-RU" dirty="0" smtClean="0">
                <a:solidFill>
                  <a:srgbClr val="FFC000"/>
                </a:solidFill>
              </a:rPr>
              <a:t>конструктор</a:t>
            </a:r>
            <a:endParaRPr lang="ru-RU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пакетов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java.lang</a:t>
            </a:r>
            <a:r>
              <a:rPr lang="en-US" dirty="0" smtClean="0"/>
              <a:t>	</a:t>
            </a:r>
            <a:r>
              <a:rPr lang="ru-RU" dirty="0" smtClean="0"/>
              <a:t>базовые типы</a:t>
            </a:r>
          </a:p>
          <a:p>
            <a:r>
              <a:rPr lang="en-US" dirty="0" err="1" smtClean="0"/>
              <a:t>java.util</a:t>
            </a:r>
            <a:r>
              <a:rPr lang="en-US" dirty="0" smtClean="0"/>
              <a:t>		</a:t>
            </a:r>
            <a:r>
              <a:rPr lang="ru-RU" dirty="0" smtClean="0"/>
              <a:t>структуры данных</a:t>
            </a:r>
          </a:p>
          <a:p>
            <a:r>
              <a:rPr lang="en-US" dirty="0" smtClean="0"/>
              <a:t>java.io		</a:t>
            </a:r>
            <a:r>
              <a:rPr lang="ru-RU" dirty="0" smtClean="0"/>
              <a:t>потоки ввода</a:t>
            </a:r>
            <a:r>
              <a:rPr lang="en-US" dirty="0" smtClean="0"/>
              <a:t>/</a:t>
            </a:r>
            <a:r>
              <a:rPr lang="ru-RU" dirty="0" smtClean="0"/>
              <a:t>вывода</a:t>
            </a:r>
          </a:p>
          <a:p>
            <a:r>
              <a:rPr lang="en-US" dirty="0" smtClean="0"/>
              <a:t>java.sql		JDBC</a:t>
            </a:r>
          </a:p>
          <a:p>
            <a:r>
              <a:rPr lang="en-US" dirty="0" err="1" smtClean="0"/>
              <a:t>javax.swing</a:t>
            </a:r>
            <a:r>
              <a:rPr lang="en-US" dirty="0" smtClean="0"/>
              <a:t>	GUI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классов по объявлению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ru-RU" dirty="0" smtClean="0"/>
          </a:p>
          <a:p>
            <a:r>
              <a:rPr lang="en-US" dirty="0" err="1" smtClean="0"/>
              <a:t>enum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классов по расположению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Верхнего уровня</a:t>
            </a:r>
          </a:p>
          <a:p>
            <a:r>
              <a:rPr lang="ru-RU" dirty="0" smtClean="0"/>
              <a:t>Вложенные</a:t>
            </a:r>
          </a:p>
          <a:p>
            <a:pPr lvl="1"/>
            <a:r>
              <a:rPr lang="ru-RU" dirty="0" smtClean="0"/>
              <a:t>Анонимные</a:t>
            </a:r>
          </a:p>
          <a:p>
            <a:pPr lvl="1"/>
            <a:r>
              <a:rPr lang="ru-RU" dirty="0" smtClean="0"/>
              <a:t>Локальные</a:t>
            </a:r>
          </a:p>
          <a:p>
            <a:pPr lvl="1"/>
            <a:r>
              <a:rPr lang="ru-RU" dirty="0" smtClean="0"/>
              <a:t>Внутренние</a:t>
            </a:r>
          </a:p>
          <a:p>
            <a:pPr lvl="1"/>
            <a:r>
              <a:rPr lang="ru-RU" dirty="0" smtClean="0"/>
              <a:t>Элементы классов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Экземпляр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Класс - это шаблон</a:t>
            </a:r>
          </a:p>
          <a:p>
            <a:pPr>
              <a:buNone/>
            </a:pPr>
            <a:r>
              <a:rPr lang="ru-RU" dirty="0" smtClean="0"/>
              <a:t>Экземпляр класса - реализация шаблона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ru-RU" dirty="0" smtClean="0"/>
              <a:t>- оператор создания экземпляра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772400" cy="914400"/>
          </a:xfrm>
        </p:spPr>
        <p:txBody>
          <a:bodyPr/>
          <a:lstStyle/>
          <a:p>
            <a:r>
              <a:rPr lang="ru-RU" dirty="0" smtClean="0"/>
              <a:t>Что может содержать класс (элементы</a:t>
            </a:r>
            <a:r>
              <a:rPr lang="en-US" dirty="0" smtClean="0"/>
              <a:t>/</a:t>
            </a:r>
            <a:r>
              <a:rPr lang="ru-RU" dirty="0" smtClean="0"/>
              <a:t>члены</a:t>
            </a:r>
            <a:r>
              <a:rPr lang="en-US" dirty="0" smtClean="0"/>
              <a:t> </a:t>
            </a:r>
            <a:r>
              <a:rPr lang="ru-RU" dirty="0" smtClean="0"/>
              <a:t>класса)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Конструкторы</a:t>
            </a:r>
          </a:p>
          <a:p>
            <a:r>
              <a:rPr lang="ru-RU" dirty="0" smtClean="0"/>
              <a:t>Блоки инициализации</a:t>
            </a:r>
          </a:p>
          <a:p>
            <a:r>
              <a:rPr lang="ru-RU" dirty="0" smtClean="0"/>
              <a:t>Методы</a:t>
            </a:r>
          </a:p>
          <a:p>
            <a:r>
              <a:rPr lang="ru-RU" dirty="0" smtClean="0"/>
              <a:t>Поля</a:t>
            </a:r>
          </a:p>
          <a:p>
            <a:r>
              <a:rPr lang="ru-RU" dirty="0" smtClean="0"/>
              <a:t>Вложенные классы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r>
              <a:rPr lang="ru-RU" dirty="0" smtClean="0"/>
              <a:t> элементы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Принадлежат классу, но не его экземплярам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A 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	static void m() {...}</a:t>
            </a:r>
          </a:p>
          <a:p>
            <a:pPr>
              <a:buNone/>
            </a:pPr>
            <a:r>
              <a:rPr lang="en-US" dirty="0" smtClean="0"/>
              <a:t>	static {...}</a:t>
            </a:r>
          </a:p>
          <a:p>
            <a:pPr>
              <a:buNone/>
            </a:pPr>
            <a:r>
              <a:rPr lang="en-US" dirty="0" smtClean="0"/>
              <a:t>	static class B {...}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627</TotalTime>
  <Words>633</Words>
  <Application>Microsoft Office PowerPoint</Application>
  <PresentationFormat>Экран (4:3)</PresentationFormat>
  <Paragraphs>250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Метро</vt:lpstr>
      <vt:lpstr>Классы. ООП в Java. Конструкторы. Блоки инициализации.</vt:lpstr>
      <vt:lpstr>Пакеты</vt:lpstr>
      <vt:lpstr>Использование пакетов</vt:lpstr>
      <vt:lpstr>Примеры пакетов</vt:lpstr>
      <vt:lpstr>Виды классов по объявлению</vt:lpstr>
      <vt:lpstr>Виды классов по расположению</vt:lpstr>
      <vt:lpstr>Экземпляр класса</vt:lpstr>
      <vt:lpstr>Что может содержать класс (элементы/члены класса) </vt:lpstr>
      <vt:lpstr>static элементы класса</vt:lpstr>
      <vt:lpstr>Конструкторы класса</vt:lpstr>
      <vt:lpstr>Методы класса</vt:lpstr>
      <vt:lpstr>Поля класса</vt:lpstr>
      <vt:lpstr>Блоки инициализации</vt:lpstr>
      <vt:lpstr>Классы - элементы классов</vt:lpstr>
      <vt:lpstr>Наследование</vt:lpstr>
      <vt:lpstr>Инкапсуляция</vt:lpstr>
      <vt:lpstr>Полиморфизм</vt:lpstr>
      <vt:lpstr>Уровни доступа к элементам класса</vt:lpstr>
      <vt:lpstr>Уровни доступа к классам</vt:lpstr>
      <vt:lpstr>Конструктор</vt:lpstr>
      <vt:lpstr>Конструктор по умолчанию</vt:lpstr>
      <vt:lpstr>Ключевое слово this</vt:lpstr>
      <vt:lpstr>Ключевое слово super</vt:lpstr>
      <vt:lpstr>Вызов конструктора предка из конструктор потомка</vt:lpstr>
      <vt:lpstr>Перегрузка методов</vt:lpstr>
      <vt:lpstr>Перекрытие методов</vt:lpstr>
      <vt:lpstr>Сокрытие статических методов</vt:lpstr>
      <vt:lpstr>Ограничения при перекрытии</vt:lpstr>
      <vt:lpstr>Значения полей по умолчанию</vt:lpstr>
      <vt:lpstr>Инициализация полей</vt:lpstr>
      <vt:lpstr>Ключевое слово final</vt:lpstr>
      <vt:lpstr>final поля</vt:lpstr>
      <vt:lpstr>Локальные константы</vt:lpstr>
      <vt:lpstr>Абстрактные классы</vt:lpstr>
      <vt:lpstr>Свойства абстрактного класса</vt:lpstr>
      <vt:lpstr>Предназначение абстрактных классов</vt:lpstr>
      <vt:lpstr>Процесс создания объекта.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</dc:title>
  <dc:creator>Dmitry Kolesnikov</dc:creator>
  <cp:lastModifiedBy>www.PHILka.RU</cp:lastModifiedBy>
  <cp:revision>73</cp:revision>
  <dcterms:created xsi:type="dcterms:W3CDTF">2012-05-23T00:00:25Z</dcterms:created>
  <dcterms:modified xsi:type="dcterms:W3CDTF">2012-10-14T01:09:45Z</dcterms:modified>
</cp:coreProperties>
</file>