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7" r:id="rId1"/>
  </p:sldMasterIdLst>
  <p:notesMasterIdLst>
    <p:notesMasterId r:id="rId14"/>
  </p:notesMasterIdLst>
  <p:sldIdLst>
    <p:sldId id="385" r:id="rId2"/>
    <p:sldId id="390" r:id="rId3"/>
    <p:sldId id="728" r:id="rId4"/>
    <p:sldId id="725" r:id="rId5"/>
    <p:sldId id="727" r:id="rId6"/>
    <p:sldId id="399" r:id="rId7"/>
    <p:sldId id="398" r:id="rId8"/>
    <p:sldId id="394" r:id="rId9"/>
    <p:sldId id="395" r:id="rId10"/>
    <p:sldId id="396" r:id="rId11"/>
    <p:sldId id="729" r:id="rId12"/>
    <p:sldId id="730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678C-93D6-4705-B246-86038F55DF32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93780-BF03-48C6-AEB2-6704379A963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36EE-DFB9-427E-9C7B-BBE5ACBAFF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027F3-03C6-41C7-AB08-906412F4749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8E22A-14FE-449C-ABC7-2842FA06BCC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60226-00FC-4B05-8777-F349526397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628FE-3754-41D3-8957-D1425DC62E6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CCAA3-F35D-4B58-AF5C-37A087A8275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5AE0D-C0A5-4F37-81C2-9FF82D6FDB2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23523-0896-43A8-A354-57B344EEAE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456CC9-56F8-4FE3-AED0-1E5E3910979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D5C69-032D-4CAD-B70D-1E5830D90E0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6E82C9F0-398C-4EED-BA10-BA3B2B8C906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BA07B-BB4A-4B18-9EA0-DB5654D1E33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C3C9A66-93C2-4644-B85C-7A52C14F959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50825" y="2636838"/>
            <a:ext cx="87137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folHlink"/>
                </a:solidFill>
                <a:latin typeface="Book Antiqua" pitchFamily="18" charset="0"/>
              </a:rPr>
              <a:t>WRAPPERS</a:t>
            </a:r>
            <a:endParaRPr lang="ru-RU" sz="4400" b="1" dirty="0">
              <a:solidFill>
                <a:schemeClr val="folHlink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Замечание.</a:t>
            </a:r>
            <a:r>
              <a:rPr lang="ru-RU" dirty="0"/>
              <a:t> Для записи </a:t>
            </a:r>
            <a:r>
              <a:rPr lang="ru-RU" i="1" dirty="0"/>
              <a:t>цифр</a:t>
            </a:r>
            <a:r>
              <a:rPr lang="ru-RU" dirty="0"/>
              <a:t> в системах счисления, основание которых больше 10, используют десятичные цифры и 26 букв латинского алфавита игнорируя регистр.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Максимальное значение основания системы счисления записано в статическом поле MAX_RADIX класса оболочки </a:t>
            </a:r>
            <a:r>
              <a:rPr lang="en-US" dirty="0"/>
              <a:t>Character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(для </a:t>
            </a:r>
            <a:r>
              <a:rPr lang="en-US" dirty="0"/>
              <a:t>JDK</a:t>
            </a:r>
            <a:r>
              <a:rPr lang="ru-RU" dirty="0"/>
              <a:t> </a:t>
            </a:r>
            <a:r>
              <a:rPr lang="en-US" dirty="0"/>
              <a:t>1.</a:t>
            </a:r>
            <a:r>
              <a:rPr lang="ru-RU" dirty="0"/>
              <a:t>4</a:t>
            </a:r>
            <a:r>
              <a:rPr lang="en-US" dirty="0"/>
              <a:t>/5/6</a:t>
            </a:r>
            <a:r>
              <a:rPr lang="ru-RU" dirty="0"/>
              <a:t> </a:t>
            </a:r>
            <a:r>
              <a:rPr lang="en-US" dirty="0"/>
              <a:t>Character</a:t>
            </a:r>
            <a:r>
              <a:rPr lang="ru-RU" dirty="0"/>
              <a:t>.</a:t>
            </a:r>
            <a:r>
              <a:rPr lang="en-US" dirty="0"/>
              <a:t>MAX</a:t>
            </a:r>
            <a:r>
              <a:rPr lang="ru-RU" dirty="0"/>
              <a:t>_</a:t>
            </a:r>
            <a:r>
              <a:rPr lang="en-US" dirty="0"/>
              <a:t>RADIX</a:t>
            </a:r>
            <a:r>
              <a:rPr lang="ru-RU" dirty="0"/>
              <a:t> = 36)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Метод </a:t>
            </a:r>
            <a:r>
              <a:rPr lang="en-US" sz="3200" b="1" dirty="0" err="1"/>
              <a:t>valueOf</a:t>
            </a:r>
            <a:r>
              <a:rPr lang="ru-RU" sz="3200" b="1" dirty="0"/>
              <a:t> классов оболочек</a:t>
            </a:r>
          </a:p>
          <a:p>
            <a:endParaRPr lang="ru-RU" dirty="0"/>
          </a:p>
          <a:p>
            <a:r>
              <a:rPr lang="ru-RU" dirty="0"/>
              <a:t>Числовые классы оболочки</a:t>
            </a:r>
          </a:p>
          <a:p>
            <a:r>
              <a:rPr lang="ru-RU" dirty="0"/>
              <a:t>(</a:t>
            </a:r>
            <a:r>
              <a:rPr lang="en-US" dirty="0">
                <a:solidFill>
                  <a:srgbClr val="FFFF00"/>
                </a:solidFill>
              </a:rPr>
              <a:t>Byte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Short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Integer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Float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ru-RU" dirty="0"/>
              <a:t>)</a:t>
            </a:r>
          </a:p>
          <a:p>
            <a:r>
              <a:rPr lang="ru-RU" dirty="0"/>
              <a:t>содержат </a:t>
            </a:r>
            <a:r>
              <a:rPr lang="ru-RU" u="sng" dirty="0"/>
              <a:t>статический</a:t>
            </a:r>
            <a:r>
              <a:rPr lang="ru-RU" dirty="0"/>
              <a:t> метод </a:t>
            </a:r>
            <a:r>
              <a:rPr lang="en-US" dirty="0" err="1"/>
              <a:t>valueOf</a:t>
            </a:r>
            <a:r>
              <a:rPr lang="ru-RU" dirty="0"/>
              <a:t>, который принимает </a:t>
            </a:r>
            <a:r>
              <a:rPr lang="ru-RU" dirty="0">
                <a:solidFill>
                  <a:srgbClr val="00B0F0"/>
                </a:solidFill>
              </a:rPr>
              <a:t>строку</a:t>
            </a:r>
            <a:r>
              <a:rPr lang="ru-RU" dirty="0"/>
              <a:t> в качестве параметра, </a:t>
            </a:r>
            <a:r>
              <a:rPr lang="ru-RU" dirty="0" smtClean="0"/>
              <a:t>конвертирует ее в соответствующее примитивное значение </a:t>
            </a:r>
            <a:r>
              <a:rPr lang="ru-RU" dirty="0"/>
              <a:t>и возвращает </a:t>
            </a:r>
            <a:r>
              <a:rPr lang="ru-RU" dirty="0" smtClean="0"/>
              <a:t>оболочку.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Метод выбрасывает исключение </a:t>
            </a:r>
            <a:r>
              <a:rPr lang="ru-RU" dirty="0" err="1">
                <a:solidFill>
                  <a:srgbClr val="FF0000"/>
                </a:solidFill>
              </a:rPr>
              <a:t>java.lang.NumberFormatException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если преобразование из строки в соответствующий тип невозможно. </a:t>
            </a:r>
          </a:p>
          <a:p>
            <a:endParaRPr lang="ru-RU" dirty="0"/>
          </a:p>
          <a:p>
            <a:r>
              <a:rPr lang="en-US" dirty="0"/>
              <a:t>public static Float </a:t>
            </a:r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(String s)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throws </a:t>
            </a:r>
            <a:r>
              <a:rPr lang="en-US" dirty="0" err="1">
                <a:solidFill>
                  <a:srgbClr val="FF0000"/>
                </a:solidFill>
              </a:rPr>
              <a:t>NumberFormatException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/>
              <a:t>Класс оболочка </a:t>
            </a:r>
            <a:r>
              <a:rPr lang="en-US" dirty="0"/>
              <a:t>Boolean </a:t>
            </a:r>
            <a:r>
              <a:rPr lang="ru-RU" dirty="0"/>
              <a:t>также содержит метод </a:t>
            </a:r>
            <a:r>
              <a:rPr lang="en-US" dirty="0" err="1"/>
              <a:t>valueOf</a:t>
            </a:r>
            <a:r>
              <a:rPr lang="ru-RU" dirty="0"/>
              <a:t>, который возвращает значение </a:t>
            </a:r>
            <a:r>
              <a:rPr lang="en-US" dirty="0"/>
              <a:t>true</a:t>
            </a:r>
            <a:r>
              <a:rPr lang="ru-RU" dirty="0"/>
              <a:t> внутри объекта </a:t>
            </a:r>
            <a:r>
              <a:rPr lang="en-US" dirty="0"/>
              <a:t>Boolean</a:t>
            </a:r>
            <a:r>
              <a:rPr lang="ru-RU" dirty="0"/>
              <a:t> если в строке записано значение </a:t>
            </a:r>
            <a:r>
              <a:rPr lang="en-US" dirty="0" smtClean="0">
                <a:solidFill>
                  <a:srgbClr val="FFC000"/>
                </a:solidFill>
              </a:rPr>
              <a:t>true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игнорируя регистр.</a:t>
            </a:r>
          </a:p>
          <a:p>
            <a:endParaRPr lang="ru-RU" dirty="0"/>
          </a:p>
          <a:p>
            <a:r>
              <a:rPr lang="ru-RU" dirty="0"/>
              <a:t>В противном случае метод возвращает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 </a:t>
            </a:r>
            <a:r>
              <a:rPr lang="ru-RU" dirty="0"/>
              <a:t>внутри объекта </a:t>
            </a:r>
            <a:r>
              <a:rPr lang="en-US" dirty="0"/>
              <a:t>Boolean.</a:t>
            </a:r>
            <a:endParaRPr lang="ru-RU" dirty="0"/>
          </a:p>
          <a:p>
            <a:endParaRPr lang="ru-RU" dirty="0"/>
          </a:p>
          <a:p>
            <a:r>
              <a:rPr lang="en-US" dirty="0"/>
              <a:t>public static Boolean </a:t>
            </a:r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(String s)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Классы </a:t>
            </a:r>
            <a:r>
              <a:rPr lang="en-US" dirty="0"/>
              <a:t>Void </a:t>
            </a:r>
            <a:r>
              <a:rPr lang="ru-RU" dirty="0"/>
              <a:t>и </a:t>
            </a:r>
            <a:r>
              <a:rPr lang="en-US" dirty="0"/>
              <a:t>Character </a:t>
            </a:r>
            <a:r>
              <a:rPr lang="ru-RU" dirty="0"/>
              <a:t>метод </a:t>
            </a:r>
            <a:r>
              <a:rPr lang="en-US" dirty="0" err="1"/>
              <a:t>valueOf</a:t>
            </a:r>
            <a:r>
              <a:rPr lang="en-US" dirty="0"/>
              <a:t> </a:t>
            </a:r>
            <a:r>
              <a:rPr lang="ru-RU" dirty="0"/>
              <a:t>не содержат.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2875" y="142875"/>
            <a:ext cx="885825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Классы </a:t>
            </a:r>
            <a:r>
              <a:rPr lang="ru-RU" sz="3200" b="1" dirty="0"/>
              <a:t>оболочки</a:t>
            </a:r>
            <a:r>
              <a:rPr lang="en-US" sz="3200" b="1" dirty="0"/>
              <a:t> (Wrapper classes)</a:t>
            </a:r>
            <a:endParaRPr lang="ru-RU" sz="3200" b="1" dirty="0"/>
          </a:p>
          <a:p>
            <a:pPr algn="ctr"/>
            <a:endParaRPr lang="ru-RU" b="1" dirty="0"/>
          </a:p>
          <a:p>
            <a:r>
              <a:rPr lang="ru-RU" dirty="0"/>
              <a:t>Каждый примитивный тип имеет соответствующий ему класс оболочку.</a:t>
            </a:r>
          </a:p>
          <a:p>
            <a:endParaRPr lang="ru-RU" dirty="0"/>
          </a:p>
          <a:p>
            <a:r>
              <a:rPr lang="en-US" dirty="0"/>
              <a:t>byte </a:t>
            </a:r>
            <a:r>
              <a:rPr lang="en-US" dirty="0" smtClean="0"/>
              <a:t>	==&gt; 	</a:t>
            </a:r>
            <a:r>
              <a:rPr lang="en-US" dirty="0" smtClean="0">
                <a:solidFill>
                  <a:srgbClr val="FFC000"/>
                </a:solidFill>
              </a:rPr>
              <a:t>Byte</a:t>
            </a:r>
            <a:r>
              <a:rPr lang="en-US" dirty="0" smtClean="0"/>
              <a:t>			</a:t>
            </a:r>
            <a:r>
              <a:rPr lang="en-US" dirty="0" smtClean="0"/>
              <a:t>float		==&gt;	</a:t>
            </a:r>
            <a:r>
              <a:rPr lang="en-US" dirty="0" smtClean="0">
                <a:solidFill>
                  <a:srgbClr val="FFC000"/>
                </a:solidFill>
              </a:rPr>
              <a:t>Float</a:t>
            </a:r>
          </a:p>
          <a:p>
            <a:r>
              <a:rPr lang="en-US" dirty="0" smtClean="0"/>
              <a:t>short 	==&gt;	</a:t>
            </a:r>
            <a:r>
              <a:rPr lang="en-US" dirty="0" smtClean="0">
                <a:solidFill>
                  <a:srgbClr val="FFC000"/>
                </a:solidFill>
              </a:rPr>
              <a:t>Short</a:t>
            </a:r>
            <a:r>
              <a:rPr lang="en-US" dirty="0" smtClean="0"/>
              <a:t>			</a:t>
            </a:r>
            <a:r>
              <a:rPr lang="en-US" dirty="0" smtClean="0"/>
              <a:t>double	==&gt;	</a:t>
            </a:r>
            <a:r>
              <a:rPr lang="en-US" dirty="0" smtClean="0">
                <a:solidFill>
                  <a:srgbClr val="FFC000"/>
                </a:solidFill>
              </a:rPr>
              <a:t>Double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err="1" smtClean="0"/>
              <a:t>int</a:t>
            </a:r>
            <a:r>
              <a:rPr lang="en-US" dirty="0"/>
              <a:t>	</a:t>
            </a:r>
            <a:r>
              <a:rPr lang="en-US" dirty="0" smtClean="0"/>
              <a:t>==&gt;	</a:t>
            </a:r>
            <a:r>
              <a:rPr lang="en-US" dirty="0" smtClean="0">
                <a:solidFill>
                  <a:srgbClr val="FFC000"/>
                </a:solidFill>
              </a:rPr>
              <a:t>Integer</a:t>
            </a:r>
            <a:r>
              <a:rPr lang="en-US" dirty="0" smtClean="0"/>
              <a:t>		</a:t>
            </a:r>
            <a:r>
              <a:rPr lang="en-US" dirty="0" err="1" smtClean="0"/>
              <a:t>boolean</a:t>
            </a:r>
            <a:r>
              <a:rPr lang="en-US" dirty="0" smtClean="0"/>
              <a:t> 	==&gt;	</a:t>
            </a:r>
            <a:r>
              <a:rPr lang="en-US" dirty="0" smtClean="0">
                <a:solidFill>
                  <a:srgbClr val="FFC000"/>
                </a:solidFill>
              </a:rPr>
              <a:t>Boolean</a:t>
            </a:r>
          </a:p>
          <a:p>
            <a:r>
              <a:rPr lang="en-US" dirty="0" smtClean="0"/>
              <a:t>long	==&gt;	</a:t>
            </a:r>
            <a:r>
              <a:rPr lang="en-US" dirty="0" smtClean="0">
                <a:solidFill>
                  <a:srgbClr val="FFC000"/>
                </a:solidFill>
              </a:rPr>
              <a:t>Long</a:t>
            </a:r>
            <a:r>
              <a:rPr lang="en-US" dirty="0" smtClean="0"/>
              <a:t>		</a:t>
            </a:r>
          </a:p>
          <a:p>
            <a:r>
              <a:rPr lang="en-US" dirty="0" smtClean="0"/>
              <a:t>char	==&gt;	</a:t>
            </a:r>
            <a:r>
              <a:rPr lang="en-US" dirty="0" smtClean="0">
                <a:solidFill>
                  <a:srgbClr val="FFC000"/>
                </a:solidFill>
              </a:rPr>
              <a:t>Character</a:t>
            </a:r>
            <a:r>
              <a:rPr lang="en-US" dirty="0" smtClean="0"/>
              <a:t>	</a:t>
            </a:r>
            <a:r>
              <a:rPr lang="en-US" dirty="0" smtClean="0"/>
              <a:t>	void 		==&gt;	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</a:p>
          <a:p>
            <a:endParaRPr lang="en-US" dirty="0"/>
          </a:p>
          <a:p>
            <a:r>
              <a:rPr lang="ru-RU" dirty="0"/>
              <a:t>Модификатору </a:t>
            </a: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, </a:t>
            </a:r>
            <a:r>
              <a:rPr lang="ru-RU" dirty="0"/>
              <a:t>который предназначен для того, чтобы показать, что метод не возвращает значения, поставлен в соответствие класс </a:t>
            </a: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Иерархия </a:t>
            </a:r>
            <a:r>
              <a:rPr lang="ru-RU" sz="3200" b="1" dirty="0"/>
              <a:t>классов оболочек</a:t>
            </a:r>
          </a:p>
          <a:p>
            <a:pPr algn="ctr"/>
            <a:endParaRPr lang="ru-RU" b="1" dirty="0"/>
          </a:p>
          <a:p>
            <a:r>
              <a:rPr lang="ru-RU" dirty="0" smtClean="0"/>
              <a:t>Классы </a:t>
            </a:r>
            <a:r>
              <a:rPr lang="en-US" dirty="0">
                <a:solidFill>
                  <a:srgbClr val="FFC000"/>
                </a:solidFill>
              </a:rPr>
              <a:t>Void</a:t>
            </a:r>
            <a:r>
              <a:rPr lang="ru-RU" dirty="0"/>
              <a:t>, </a:t>
            </a:r>
            <a:r>
              <a:rPr lang="en-US" dirty="0">
                <a:solidFill>
                  <a:srgbClr val="FFC000"/>
                </a:solidFill>
              </a:rPr>
              <a:t>Boolean </a:t>
            </a:r>
            <a:r>
              <a:rPr lang="ru-RU" dirty="0"/>
              <a:t>и </a:t>
            </a:r>
            <a:r>
              <a:rPr lang="en-US" dirty="0">
                <a:solidFill>
                  <a:srgbClr val="FFC000"/>
                </a:solidFill>
              </a:rPr>
              <a:t>Character </a:t>
            </a:r>
            <a:r>
              <a:rPr lang="ru-RU" dirty="0"/>
              <a:t>наследуются </a:t>
            </a:r>
            <a:r>
              <a:rPr lang="ru-RU" dirty="0" smtClean="0"/>
              <a:t>напрямую </a:t>
            </a:r>
            <a:r>
              <a:rPr lang="ru-RU" dirty="0"/>
              <a:t>от </a:t>
            </a:r>
            <a:r>
              <a:rPr lang="en-US" dirty="0"/>
              <a:t>Object</a:t>
            </a:r>
            <a:r>
              <a:rPr lang="ru-RU" dirty="0" smtClean="0"/>
              <a:t>. Остальные - расширяют </a:t>
            </a:r>
            <a:r>
              <a:rPr lang="en-US" dirty="0" smtClean="0"/>
              <a:t>java</a:t>
            </a:r>
            <a:r>
              <a:rPr lang="ru-RU" dirty="0" smtClean="0"/>
              <a:t>.</a:t>
            </a:r>
            <a:r>
              <a:rPr lang="en-US" dirty="0" err="1" smtClean="0"/>
              <a:t>lang</a:t>
            </a:r>
            <a:r>
              <a:rPr lang="ru-RU" dirty="0" smtClean="0"/>
              <a:t>.</a:t>
            </a:r>
            <a:r>
              <a:rPr lang="en-US" dirty="0" smtClean="0">
                <a:solidFill>
                  <a:srgbClr val="FFC000"/>
                </a:solidFill>
              </a:rPr>
              <a:t>Number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3" name="Рисунок 2" descr="WrapperClasse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3786187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2875" y="142875"/>
            <a:ext cx="8858250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A</a:t>
            </a:r>
            <a:r>
              <a:rPr lang="ru-RU" sz="3200" b="1" dirty="0" err="1"/>
              <a:t>utoboxing</a:t>
            </a:r>
            <a:endParaRPr lang="ru-RU" sz="3200" b="1" dirty="0"/>
          </a:p>
          <a:p>
            <a:pPr algn="ctr"/>
            <a:endParaRPr lang="ru-RU" b="1" dirty="0"/>
          </a:p>
          <a:p>
            <a:r>
              <a:rPr lang="ru-RU" dirty="0"/>
              <a:t>Если в операции </a:t>
            </a:r>
            <a:r>
              <a:rPr lang="ru-RU" u="sng" dirty="0"/>
              <a:t>должен</a:t>
            </a:r>
            <a:r>
              <a:rPr lang="ru-RU" dirty="0"/>
              <a:t> участвовать объект, а участвует примитив, то этот примитив автоматически оборачивается в объектную оболочку. </a:t>
            </a:r>
            <a:endParaRPr lang="en-US" dirty="0"/>
          </a:p>
          <a:p>
            <a:endParaRPr lang="en-US" dirty="0"/>
          </a:p>
          <a:p>
            <a:r>
              <a:rPr lang="en-US" sz="2700" dirty="0"/>
              <a:t>Integer x = </a:t>
            </a:r>
            <a:r>
              <a:rPr lang="en-US" sz="2700" dirty="0">
                <a:solidFill>
                  <a:srgbClr val="FF0000"/>
                </a:solidFill>
              </a:rPr>
              <a:t>7</a:t>
            </a:r>
            <a:r>
              <a:rPr lang="en-US" sz="2700" dirty="0"/>
              <a:t>;	</a:t>
            </a:r>
            <a:r>
              <a:rPr lang="en-US" sz="2700" dirty="0">
                <a:sym typeface="Wingdings" pitchFamily="2" charset="2"/>
              </a:rPr>
              <a:t>	</a:t>
            </a:r>
            <a:r>
              <a:rPr lang="en-US" sz="2700" dirty="0">
                <a:sym typeface="Symbol" pitchFamily="18" charset="2"/>
              </a:rPr>
              <a:t>Integer x = </a:t>
            </a:r>
            <a:r>
              <a:rPr lang="en-US" sz="2700" dirty="0" err="1" smtClean="0">
                <a:solidFill>
                  <a:srgbClr val="FF0000"/>
                </a:solidFill>
                <a:sym typeface="Symbol" pitchFamily="18" charset="2"/>
              </a:rPr>
              <a:t>Integer.valueOf</a:t>
            </a:r>
            <a:r>
              <a:rPr lang="en-US" sz="2700" dirty="0" smtClean="0">
                <a:solidFill>
                  <a:srgbClr val="FF0000"/>
                </a:solidFill>
                <a:sym typeface="Symbol" pitchFamily="18" charset="2"/>
              </a:rPr>
              <a:t>(7)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Boolean b = </a:t>
            </a:r>
            <a:r>
              <a:rPr lang="en-US" sz="2700" dirty="0">
                <a:solidFill>
                  <a:srgbClr val="FF0000"/>
                </a:solidFill>
              </a:rPr>
              <a:t>true</a:t>
            </a:r>
            <a:r>
              <a:rPr lang="en-US" sz="2700" dirty="0"/>
              <a:t>	</a:t>
            </a:r>
            <a:r>
              <a:rPr lang="en-US" sz="2700" dirty="0">
                <a:sym typeface="Wingdings" pitchFamily="2" charset="2"/>
              </a:rPr>
              <a:t>	Boolean b = </a:t>
            </a:r>
            <a:r>
              <a:rPr lang="en-US" sz="2700" dirty="0" err="1" smtClean="0">
                <a:solidFill>
                  <a:srgbClr val="FF0000"/>
                </a:solidFill>
                <a:sym typeface="Wingdings" pitchFamily="2" charset="2"/>
              </a:rPr>
              <a:t>Boolean.valueOf</a:t>
            </a:r>
            <a:r>
              <a:rPr lang="en-US" sz="2700" dirty="0" smtClean="0">
                <a:solidFill>
                  <a:srgbClr val="FF0000"/>
                </a:solidFill>
                <a:sym typeface="Wingdings" pitchFamily="2" charset="2"/>
              </a:rPr>
              <a:t>(true</a:t>
            </a:r>
            <a:r>
              <a:rPr lang="en-US" sz="2700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sz="2700" dirty="0">
                <a:sym typeface="Wingdings" pitchFamily="2" charset="2"/>
              </a:rPr>
              <a:t>;</a:t>
            </a:r>
            <a:endParaRPr lang="en-US" sz="2700" dirty="0"/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2875" y="142875"/>
            <a:ext cx="885825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/>
              <a:t>Un</a:t>
            </a:r>
            <a:r>
              <a:rPr lang="ru-RU" sz="3200" b="1" dirty="0" err="1"/>
              <a:t>boxing</a:t>
            </a:r>
            <a:endParaRPr lang="ru-RU" sz="3200" b="1" dirty="0"/>
          </a:p>
          <a:p>
            <a:pPr algn="ctr"/>
            <a:endParaRPr lang="ru-RU" b="1" dirty="0"/>
          </a:p>
          <a:p>
            <a:r>
              <a:rPr lang="ru-RU" dirty="0"/>
              <a:t>Если в операции </a:t>
            </a:r>
            <a:r>
              <a:rPr lang="ru-RU" u="sng" dirty="0"/>
              <a:t>должен</a:t>
            </a:r>
            <a:r>
              <a:rPr lang="ru-RU" dirty="0"/>
              <a:t> участвовать примитив, то можно подставить туда объектную оболочку. Значение будет автоматически из нее развернуто.</a:t>
            </a:r>
          </a:p>
          <a:p>
            <a:endParaRPr lang="en-US" dirty="0"/>
          </a:p>
          <a:p>
            <a:r>
              <a:rPr lang="en-US" dirty="0"/>
              <a:t>Integer x = new Integer(7);</a:t>
            </a:r>
          </a:p>
          <a:p>
            <a:r>
              <a:rPr lang="en-US" dirty="0" err="1"/>
              <a:t>int</a:t>
            </a:r>
            <a:r>
              <a:rPr lang="en-US" dirty="0"/>
              <a:t> y =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+ 2;</a:t>
            </a:r>
          </a:p>
          <a:p>
            <a:r>
              <a:rPr lang="en-US" dirty="0">
                <a:sym typeface="Wingdings" pitchFamily="2" charset="2"/>
              </a:rPr>
              <a:t></a:t>
            </a:r>
          </a:p>
          <a:p>
            <a:r>
              <a:rPr lang="en-US" dirty="0" err="1">
                <a:sym typeface="Wingdings" pitchFamily="2" charset="2"/>
              </a:rPr>
              <a:t>int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y = </a:t>
            </a:r>
            <a:r>
              <a:rPr lang="en-US" dirty="0" err="1">
                <a:solidFill>
                  <a:srgbClr val="FF0000"/>
                </a:solidFill>
              </a:rPr>
              <a:t>x.intValue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+ 2;</a:t>
            </a:r>
          </a:p>
          <a:p>
            <a:endParaRPr lang="en-US" dirty="0"/>
          </a:p>
          <a:p>
            <a:r>
              <a:rPr lang="en-US" dirty="0"/>
              <a:t>Boolean </a:t>
            </a:r>
            <a:r>
              <a:rPr lang="en-US" dirty="0" err="1"/>
              <a:t>bool</a:t>
            </a:r>
            <a:r>
              <a:rPr lang="en-US" dirty="0"/>
              <a:t> = new Boolean(true);</a:t>
            </a:r>
          </a:p>
          <a:p>
            <a:r>
              <a:rPr lang="en-US" dirty="0" err="1"/>
              <a:t>boolean</a:t>
            </a:r>
            <a:r>
              <a:rPr lang="en-US" dirty="0"/>
              <a:t> f = !</a:t>
            </a:r>
            <a:r>
              <a:rPr lang="en-US" dirty="0" err="1">
                <a:solidFill>
                  <a:srgbClr val="FF0000"/>
                </a:solidFill>
              </a:rPr>
              <a:t>bool</a:t>
            </a:r>
            <a:r>
              <a:rPr lang="en-US" dirty="0"/>
              <a:t> ^ false;</a:t>
            </a:r>
          </a:p>
          <a:p>
            <a:r>
              <a:rPr lang="en-US" dirty="0">
                <a:sym typeface="Wingdings" pitchFamily="2" charset="2"/>
              </a:rPr>
              <a:t>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f = !</a:t>
            </a:r>
            <a:r>
              <a:rPr lang="en-US" dirty="0" err="1">
                <a:solidFill>
                  <a:srgbClr val="FF0000"/>
                </a:solidFill>
              </a:rPr>
              <a:t>bool.booleanValue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^ false;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2875" y="0"/>
            <a:ext cx="88582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ru-RU" dirty="0" smtClean="0">
                <a:solidFill>
                  <a:srgbClr val="00B0F0"/>
                </a:solidFill>
              </a:rPr>
              <a:t>Замечание</a:t>
            </a:r>
            <a:r>
              <a:rPr lang="ru-RU" dirty="0">
                <a:solidFill>
                  <a:srgbClr val="00B0F0"/>
                </a:solidFill>
              </a:rPr>
              <a:t>.</a:t>
            </a:r>
            <a:r>
              <a:rPr lang="ru-RU" dirty="0"/>
              <a:t> В версиях </a:t>
            </a:r>
            <a:r>
              <a:rPr lang="en-US" dirty="0"/>
              <a:t>Java </a:t>
            </a:r>
            <a:r>
              <a:rPr lang="ru-RU" dirty="0"/>
              <a:t>до 5.0 </a:t>
            </a:r>
            <a:r>
              <a:rPr lang="en-US" dirty="0" err="1"/>
              <a:t>autoboxing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unboxing</a:t>
            </a:r>
            <a:r>
              <a:rPr lang="en-US" dirty="0"/>
              <a:t> </a:t>
            </a:r>
            <a:r>
              <a:rPr lang="ru-RU" dirty="0"/>
              <a:t>для классов оболочек отсутствовали.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Начиная с 5.0 класс </a:t>
            </a:r>
            <a:r>
              <a:rPr lang="en-US" dirty="0"/>
              <a:t>Boolean </a:t>
            </a:r>
            <a:r>
              <a:rPr lang="ru-RU" dirty="0"/>
              <a:t>реализует интерфейс </a:t>
            </a:r>
            <a:r>
              <a:rPr lang="en-US" dirty="0"/>
              <a:t>Comparable (true &gt;</a:t>
            </a:r>
            <a:r>
              <a:rPr lang="ru-RU" dirty="0"/>
              <a:t> </a:t>
            </a:r>
            <a:r>
              <a:rPr lang="en-US" dirty="0"/>
              <a:t>false).</a:t>
            </a:r>
          </a:p>
          <a:p>
            <a:pPr algn="just"/>
            <a:endParaRPr lang="en-US" dirty="0"/>
          </a:p>
          <a:p>
            <a:r>
              <a:rPr lang="en-US" dirty="0"/>
              <a:t>Boolean f1 = </a:t>
            </a:r>
            <a:r>
              <a:rPr lang="en-US" b="1" dirty="0"/>
              <a:t>true;</a:t>
            </a:r>
          </a:p>
          <a:p>
            <a:r>
              <a:rPr lang="en-US" dirty="0"/>
              <a:t>Boolean f2 = </a:t>
            </a:r>
            <a:r>
              <a:rPr lang="en-US" b="1" dirty="0"/>
              <a:t>false;</a:t>
            </a:r>
          </a:p>
          <a:p>
            <a:r>
              <a:rPr lang="en-US" dirty="0" err="1"/>
              <a:t>int</a:t>
            </a:r>
            <a:r>
              <a:rPr lang="en-US" dirty="0"/>
              <a:t> x = f1.compareTo(f2)); // x = 1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Инициализация </a:t>
            </a:r>
            <a:r>
              <a:rPr lang="ru-RU" sz="3200" b="1" dirty="0"/>
              <a:t>объектов классов оболочек</a:t>
            </a:r>
          </a:p>
          <a:p>
            <a:pPr algn="ctr"/>
            <a:endParaRPr lang="ru-RU" b="1" dirty="0"/>
          </a:p>
          <a:p>
            <a:r>
              <a:rPr lang="en-US" dirty="0"/>
              <a:t>1) </a:t>
            </a:r>
            <a:r>
              <a:rPr lang="ru-RU" dirty="0"/>
              <a:t>Для любого примитивного типа </a:t>
            </a:r>
            <a:r>
              <a:rPr lang="en-US" dirty="0">
                <a:solidFill>
                  <a:srgbClr val="FF0000"/>
                </a:solidFill>
              </a:rPr>
              <a:t>prime</a:t>
            </a:r>
            <a:r>
              <a:rPr lang="en-US" dirty="0"/>
              <a:t> </a:t>
            </a:r>
            <a:r>
              <a:rPr lang="ru-RU" dirty="0"/>
              <a:t>соответствующий класс оболочка </a:t>
            </a:r>
            <a:r>
              <a:rPr lang="en-US" dirty="0" err="1">
                <a:solidFill>
                  <a:srgbClr val="FF0000"/>
                </a:solidFill>
              </a:rPr>
              <a:t>PrimeWrapper</a:t>
            </a:r>
            <a:r>
              <a:rPr lang="en-US" dirty="0"/>
              <a:t> </a:t>
            </a:r>
            <a:r>
              <a:rPr lang="ru-RU" dirty="0"/>
              <a:t>содержит конструктор вида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</a:t>
            </a:r>
            <a:r>
              <a:rPr lang="en-US" dirty="0" err="1">
                <a:solidFill>
                  <a:srgbClr val="FF0000"/>
                </a:solidFill>
              </a:rPr>
              <a:t>PrimeWrapper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prime</a:t>
            </a:r>
            <a:r>
              <a:rPr lang="en-US" dirty="0"/>
              <a:t> </a:t>
            </a:r>
            <a:r>
              <a:rPr lang="en-US" dirty="0" err="1"/>
              <a:t>primeValue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2) </a:t>
            </a:r>
            <a:r>
              <a:rPr lang="ru-RU" dirty="0"/>
              <a:t>Классы оболочки для всех примитивных типов за исключением </a:t>
            </a:r>
            <a:r>
              <a:rPr lang="en-US" i="1" dirty="0">
                <a:solidFill>
                  <a:srgbClr val="FF0000"/>
                </a:solidFill>
              </a:rPr>
              <a:t>char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ru-RU" dirty="0"/>
              <a:t>содержат конструктор вида</a:t>
            </a:r>
          </a:p>
          <a:p>
            <a:endParaRPr lang="ru-RU" dirty="0"/>
          </a:p>
          <a:p>
            <a:r>
              <a:rPr lang="en-US" dirty="0"/>
              <a:t>	public </a:t>
            </a:r>
            <a:r>
              <a:rPr lang="en-US" dirty="0" err="1">
                <a:solidFill>
                  <a:srgbClr val="FF0000"/>
                </a:solidFill>
              </a:rPr>
              <a:t>PrimeWrapper</a:t>
            </a:r>
            <a:r>
              <a:rPr lang="en-US" dirty="0"/>
              <a:t>(String </a:t>
            </a:r>
            <a:r>
              <a:rPr lang="en-US" dirty="0" err="1"/>
              <a:t>primeValueAsString</a:t>
            </a:r>
            <a:r>
              <a:rPr lang="en-US" dirty="0"/>
              <a:t>) </a:t>
            </a:r>
          </a:p>
          <a:p>
            <a:r>
              <a:rPr lang="en-US" dirty="0"/>
              <a:t>			throws </a:t>
            </a:r>
            <a:r>
              <a:rPr lang="en-US" dirty="0" err="1"/>
              <a:t>NumberFormatException</a:t>
            </a:r>
            <a:endParaRPr lang="en-US" dirty="0"/>
          </a:p>
          <a:p>
            <a:endParaRPr lang="ru-RU" dirty="0"/>
          </a:p>
          <a:p>
            <a:r>
              <a:rPr lang="en-US" dirty="0"/>
              <a:t>3) </a:t>
            </a:r>
            <a:r>
              <a:rPr lang="ru-RU" dirty="0"/>
              <a:t>Создание объектов классов оболочек происходит при </a:t>
            </a:r>
            <a:r>
              <a:rPr lang="en-US" dirty="0" err="1">
                <a:solidFill>
                  <a:srgbClr val="FF0000"/>
                </a:solidFill>
              </a:rPr>
              <a:t>autobox</a:t>
            </a:r>
            <a:r>
              <a:rPr lang="ru-RU" dirty="0"/>
              <a:t> </a:t>
            </a:r>
            <a:r>
              <a:rPr lang="ru-RU" dirty="0" smtClean="0"/>
              <a:t>преобразованиях</a:t>
            </a:r>
            <a:r>
              <a:rPr lang="en-US" dirty="0" smtClean="0"/>
              <a:t> (</a:t>
            </a:r>
            <a:r>
              <a:rPr lang="ru-RU" dirty="0" smtClean="0"/>
              <a:t>но не всегда).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Преобразование </a:t>
            </a:r>
            <a:r>
              <a:rPr lang="ru-RU" sz="3200" b="1" dirty="0"/>
              <a:t>строки в число</a:t>
            </a:r>
          </a:p>
          <a:p>
            <a:endParaRPr lang="ru-RU" dirty="0"/>
          </a:p>
          <a:p>
            <a:r>
              <a:rPr lang="ru-RU" dirty="0"/>
              <a:t>Классы оболочки для числовых примитивных типов</a:t>
            </a:r>
          </a:p>
          <a:p>
            <a:r>
              <a:rPr lang="ru-RU" dirty="0"/>
              <a:t>(</a:t>
            </a:r>
            <a:r>
              <a:rPr lang="en-US" dirty="0">
                <a:solidFill>
                  <a:srgbClr val="FFFF00"/>
                </a:solidFill>
              </a:rPr>
              <a:t>byte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short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long, float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)</a:t>
            </a:r>
          </a:p>
          <a:p>
            <a:r>
              <a:rPr lang="ru-RU" dirty="0"/>
              <a:t>содержат статический метод </a:t>
            </a:r>
            <a:r>
              <a:rPr lang="en-US" dirty="0" err="1">
                <a:solidFill>
                  <a:srgbClr val="FF0000"/>
                </a:solidFill>
              </a:rPr>
              <a:t>parseXxx</a:t>
            </a:r>
            <a:r>
              <a:rPr lang="ru-RU" dirty="0"/>
              <a:t>, который конвертирует строку в число соответствующего примитивного типа.</a:t>
            </a:r>
          </a:p>
          <a:p>
            <a:endParaRPr lang="ru-RU" dirty="0"/>
          </a:p>
          <a:p>
            <a:r>
              <a:rPr lang="en-US" dirty="0"/>
              <a:t>public static byte </a:t>
            </a:r>
            <a:r>
              <a:rPr lang="en-US" dirty="0" err="1">
                <a:solidFill>
                  <a:srgbClr val="FF0000"/>
                </a:solidFill>
              </a:rPr>
              <a:t>parseByte</a:t>
            </a:r>
            <a:r>
              <a:rPr lang="en-US" dirty="0">
                <a:solidFill>
                  <a:srgbClr val="FF0000"/>
                </a:solidFill>
              </a:rPr>
              <a:t>(String s)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public static double </a:t>
            </a:r>
            <a:r>
              <a:rPr lang="en-US" dirty="0" err="1">
                <a:solidFill>
                  <a:srgbClr val="FF0000"/>
                </a:solidFill>
              </a:rPr>
              <a:t>parseDouble</a:t>
            </a:r>
            <a:r>
              <a:rPr lang="en-US" dirty="0">
                <a:solidFill>
                  <a:srgbClr val="FF0000"/>
                </a:solidFill>
              </a:rPr>
              <a:t>(String s)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  <a:p>
            <a:r>
              <a:rPr lang="ru-RU" dirty="0"/>
              <a:t>Если строка не содержит запись числа, то генерируется исключение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lang</a:t>
            </a:r>
            <a:r>
              <a:rPr lang="ru-RU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NumberFormatException</a:t>
            </a:r>
            <a:r>
              <a:rPr lang="ru-RU" dirty="0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Замечание.</a:t>
            </a:r>
            <a:r>
              <a:rPr lang="ru-RU" dirty="0"/>
              <a:t> В </a:t>
            </a:r>
            <a:r>
              <a:rPr lang="ru-RU" i="1" dirty="0"/>
              <a:t>целочисленных</a:t>
            </a:r>
            <a:r>
              <a:rPr lang="ru-RU" dirty="0"/>
              <a:t> классах оболочках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Byte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Short</a:t>
            </a:r>
            <a:r>
              <a:rPr lang="ru-RU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ru-RU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dirty="0" err="1">
                <a:solidFill>
                  <a:srgbClr val="FF0000"/>
                </a:solidFill>
              </a:rPr>
              <a:t>parseXxx</a:t>
            </a:r>
            <a:r>
              <a:rPr lang="ru-RU" dirty="0"/>
              <a:t> перегружен для случая, когда в строке целое число записано в определенной системе счисления, при этом основание системы указывается вторым параметром.</a:t>
            </a:r>
          </a:p>
          <a:p>
            <a:endParaRPr lang="ru-RU" dirty="0"/>
          </a:p>
          <a:p>
            <a:r>
              <a:rPr lang="en-US" dirty="0"/>
              <a:t>public static long </a:t>
            </a:r>
            <a:r>
              <a:rPr lang="en-US" dirty="0" err="1">
                <a:solidFill>
                  <a:srgbClr val="FF0000"/>
                </a:solidFill>
              </a:rPr>
              <a:t>parseLong</a:t>
            </a:r>
            <a:r>
              <a:rPr lang="en-US" dirty="0">
                <a:solidFill>
                  <a:srgbClr val="FF0000"/>
                </a:solidFill>
              </a:rPr>
              <a:t>(String s,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radix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160226-00FC-4B05-8777-F349526397A0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Kolesnikov D.O. SED KNURE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907</TotalTime>
  <Words>546</Words>
  <Application>Microsoft Office PowerPoint</Application>
  <PresentationFormat>Экран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Times New Roman</vt:lpstr>
      <vt:lpstr>Arial</vt:lpstr>
      <vt:lpstr>Garamond</vt:lpstr>
      <vt:lpstr>Wingdings</vt:lpstr>
      <vt:lpstr>Calibri</vt:lpstr>
      <vt:lpstr>Book Antiqua</vt:lpstr>
      <vt:lpstr>Symbol</vt:lpstr>
      <vt:lpstr>Техническая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кросс-платформенного программирования  Лекция №2 Операции и операторы</dc:title>
  <dc:creator>flier</dc:creator>
  <cp:lastModifiedBy>Dmitry Kolesnikov</cp:lastModifiedBy>
  <cp:revision>66</cp:revision>
  <cp:lastPrinted>2011-03-23T07:08:36Z</cp:lastPrinted>
  <dcterms:created xsi:type="dcterms:W3CDTF">2006-09-14T16:44:55Z</dcterms:created>
  <dcterms:modified xsi:type="dcterms:W3CDTF">2013-02-14T12:37:21Z</dcterms:modified>
</cp:coreProperties>
</file>