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45"/>
  </p:notesMasterIdLst>
  <p:sldIdLst>
    <p:sldId id="256" r:id="rId2"/>
    <p:sldId id="270" r:id="rId3"/>
    <p:sldId id="271" r:id="rId4"/>
    <p:sldId id="260" r:id="rId5"/>
    <p:sldId id="300" r:id="rId6"/>
    <p:sldId id="301" r:id="rId7"/>
    <p:sldId id="298" r:id="rId8"/>
    <p:sldId id="302" r:id="rId9"/>
    <p:sldId id="303" r:id="rId10"/>
    <p:sldId id="299" r:id="rId11"/>
    <p:sldId id="297" r:id="rId12"/>
    <p:sldId id="309" r:id="rId13"/>
    <p:sldId id="308" r:id="rId14"/>
    <p:sldId id="307" r:id="rId15"/>
    <p:sldId id="258" r:id="rId16"/>
    <p:sldId id="311" r:id="rId17"/>
    <p:sldId id="310" r:id="rId18"/>
    <p:sldId id="312" r:id="rId19"/>
    <p:sldId id="314" r:id="rId20"/>
    <p:sldId id="313" r:id="rId21"/>
    <p:sldId id="275" r:id="rId22"/>
    <p:sldId id="315" r:id="rId23"/>
    <p:sldId id="316" r:id="rId24"/>
    <p:sldId id="317" r:id="rId25"/>
    <p:sldId id="318" r:id="rId26"/>
    <p:sldId id="319" r:id="rId27"/>
    <p:sldId id="320" r:id="rId28"/>
    <p:sldId id="323" r:id="rId29"/>
    <p:sldId id="324" r:id="rId30"/>
    <p:sldId id="325" r:id="rId31"/>
    <p:sldId id="261" r:id="rId32"/>
    <p:sldId id="263" r:id="rId33"/>
    <p:sldId id="321" r:id="rId34"/>
    <p:sldId id="264" r:id="rId35"/>
    <p:sldId id="265" r:id="rId36"/>
    <p:sldId id="322" r:id="rId37"/>
    <p:sldId id="266" r:id="rId38"/>
    <p:sldId id="326" r:id="rId39"/>
    <p:sldId id="269" r:id="rId40"/>
    <p:sldId id="328" r:id="rId41"/>
    <p:sldId id="329" r:id="rId42"/>
    <p:sldId id="330" r:id="rId43"/>
    <p:sldId id="33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3A2E3-30C6-42CE-890D-1CD206045D3B}" type="datetimeFigureOut">
              <a:rPr lang="ru-RU" smtClean="0"/>
              <a:pPr/>
              <a:t>02.03.2013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2B3F5-9181-4267-A6BD-672EA2F0725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FC88-0EE9-4BCD-A42C-A6272EFAFF90}" type="datetime1">
              <a:rPr lang="ru-RU" smtClean="0"/>
              <a:pPr/>
              <a:t>02.03.2013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E53C-8418-4C00-9E30-1BF928584187}" type="datetime1">
              <a:rPr lang="ru-RU" smtClean="0"/>
              <a:pPr/>
              <a:t>02.03.2013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BEE-CC37-4941-8A1E-EBDC9ABA7980}" type="datetime1">
              <a:rPr lang="ru-RU" smtClean="0"/>
              <a:pPr/>
              <a:t>02.03.2013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0980-8588-4133-93FD-D0E5826E22BA}" type="datetime1">
              <a:rPr lang="ru-RU" smtClean="0"/>
              <a:pPr/>
              <a:t>02.03.2013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6FE8-BD6A-476F-9DA3-F275AD86FAD0}" type="datetime1">
              <a:rPr lang="ru-RU" smtClean="0"/>
              <a:pPr/>
              <a:t>02.03.2013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2904-954D-47C3-8A76-6AC3B989E18A}" type="datetime1">
              <a:rPr lang="ru-RU" smtClean="0"/>
              <a:pPr/>
              <a:t>02.03.2013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9079-D76A-48A0-B9AE-CB6B1DC4CC3F}" type="datetime1">
              <a:rPr lang="ru-RU" smtClean="0"/>
              <a:pPr/>
              <a:t>02.03.2013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1EFD-61E0-4AE9-AC00-CA1682F380F4}" type="datetime1">
              <a:rPr lang="ru-RU" smtClean="0"/>
              <a:pPr/>
              <a:t>02.03.2013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97F-62C4-496A-8CD9-D6E9F98A7277}" type="datetime1">
              <a:rPr lang="ru-RU" smtClean="0"/>
              <a:pPr/>
              <a:t>02.03.2013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0C50-5F97-43C4-9565-087A71AC9940}" type="datetime1">
              <a:rPr lang="ru-RU" smtClean="0"/>
              <a:pPr/>
              <a:t>02.03.2013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6441D81-BFA9-48B7-A6FC-D4802E8ADD8C}" type="datetime1">
              <a:rPr lang="ru-RU" smtClean="0"/>
              <a:pPr/>
              <a:t>02.03.2013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CD24E34-5D76-4C50-87C6-29E18F3651F9}" type="datetime1">
              <a:rPr lang="ru-RU" smtClean="0"/>
              <a:pPr/>
              <a:t>02.03.2013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Символьные классы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Эквиваленты методов класса </a:t>
            </a:r>
            <a:r>
              <a:rPr lang="en-US" dirty="0" smtClean="0"/>
              <a:t>Character:</a:t>
            </a:r>
          </a:p>
          <a:p>
            <a:pPr>
              <a:buNone/>
            </a:pPr>
            <a:r>
              <a:rPr lang="en-US" dirty="0" smtClean="0"/>
              <a:t>\p{</a:t>
            </a:r>
            <a:r>
              <a:rPr lang="en-US" dirty="0" err="1" smtClean="0"/>
              <a:t>javaLowerCase</a:t>
            </a:r>
            <a:r>
              <a:rPr lang="en-US" dirty="0" smtClean="0"/>
              <a:t>}	~	</a:t>
            </a:r>
            <a:r>
              <a:rPr lang="en-US" dirty="0" err="1" smtClean="0"/>
              <a:t>isLowerCase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\p{</a:t>
            </a:r>
            <a:r>
              <a:rPr lang="en-US" dirty="0" err="1" smtClean="0"/>
              <a:t>javaUpperCase</a:t>
            </a:r>
            <a:r>
              <a:rPr lang="en-US" dirty="0" smtClean="0"/>
              <a:t>}</a:t>
            </a:r>
            <a:r>
              <a:rPr lang="ru-RU" dirty="0" smtClean="0"/>
              <a:t>	</a:t>
            </a:r>
            <a:r>
              <a:rPr lang="en-US" dirty="0" smtClean="0"/>
              <a:t>~	</a:t>
            </a:r>
            <a:r>
              <a:rPr lang="en-US" dirty="0" err="1" smtClean="0"/>
              <a:t>isUpperCase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\p{</a:t>
            </a:r>
            <a:r>
              <a:rPr lang="en-US" dirty="0" err="1" smtClean="0"/>
              <a:t>javaWhitespace</a:t>
            </a:r>
            <a:r>
              <a:rPr lang="en-US" dirty="0" smtClean="0"/>
              <a:t>}	~	</a:t>
            </a:r>
            <a:r>
              <a:rPr lang="en-US" dirty="0" err="1" smtClean="0"/>
              <a:t>isWhitespace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Регулярное выражение: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\p{</a:t>
            </a:r>
            <a:r>
              <a:rPr lang="en-US" dirty="0" err="1" smtClean="0">
                <a:solidFill>
                  <a:srgbClr val="92D050"/>
                </a:solidFill>
              </a:rPr>
              <a:t>javaUpperCase</a:t>
            </a:r>
            <a:r>
              <a:rPr lang="en-US" dirty="0" smtClean="0">
                <a:solidFill>
                  <a:srgbClr val="92D050"/>
                </a:solidFill>
              </a:rPr>
              <a:t>} \p{</a:t>
            </a:r>
            <a:r>
              <a:rPr lang="en-US" dirty="0" err="1" smtClean="0">
                <a:solidFill>
                  <a:srgbClr val="92D050"/>
                </a:solidFill>
              </a:rPr>
              <a:t>javaLowerCase</a:t>
            </a:r>
            <a:r>
              <a:rPr lang="en-US" dirty="0" smtClean="0">
                <a:solidFill>
                  <a:srgbClr val="92D050"/>
                </a:solidFill>
              </a:rPr>
              <a:t>}</a:t>
            </a:r>
            <a:endParaRPr lang="ru-RU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ru-RU" b="1" u="sng" dirty="0" smtClean="0">
                <a:solidFill>
                  <a:srgbClr val="FF0000"/>
                </a:solidFill>
              </a:rPr>
              <a:t>Те</a:t>
            </a:r>
            <a:r>
              <a:rPr lang="ru-RU" dirty="0" smtClean="0"/>
              <a:t>кст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Предопределенные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 smtClean="0"/>
              <a:t>.	==&gt;</a:t>
            </a:r>
            <a:r>
              <a:rPr lang="ru-RU" dirty="0" smtClean="0"/>
              <a:t>	любой символ</a:t>
            </a:r>
            <a:endParaRPr lang="en-US" dirty="0" smtClean="0"/>
          </a:p>
          <a:p>
            <a:pPr marL="0"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Регулярное выражение: </a:t>
            </a:r>
            <a:r>
              <a:rPr lang="ru-RU" dirty="0" smtClean="0">
                <a:solidFill>
                  <a:srgbClr val="92D050"/>
                </a:solidFill>
              </a:rPr>
              <a:t>..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b="1" u="sng" dirty="0" err="1" smtClean="0">
                <a:solidFill>
                  <a:srgbClr val="FF0000"/>
                </a:solidFill>
              </a:rPr>
              <a:t>abc</a:t>
            </a:r>
            <a:r>
              <a:rPr lang="en-US" b="1" u="sng" dirty="0" err="1" smtClean="0">
                <a:solidFill>
                  <a:srgbClr val="FFC000"/>
                </a:solidFill>
              </a:rPr>
              <a:t>def</a:t>
            </a:r>
            <a:r>
              <a:rPr lang="en-US" dirty="0" err="1" smtClean="0"/>
              <a:t>gh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 smtClean="0">
                <a:solidFill>
                  <a:srgbClr val="92D050"/>
                </a:solidFill>
              </a:rPr>
              <a:t>..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b="1" u="sng" dirty="0" err="1" smtClean="0">
                <a:solidFill>
                  <a:srgbClr val="FF0000"/>
                </a:solidFill>
              </a:rPr>
              <a:t>ab</a:t>
            </a:r>
            <a:r>
              <a:rPr lang="en-US" b="1" u="sng" dirty="0" err="1" smtClean="0">
                <a:solidFill>
                  <a:srgbClr val="FFC000"/>
                </a:solidFill>
              </a:rPr>
              <a:t>cd</a:t>
            </a:r>
            <a:r>
              <a:rPr lang="en-US" dirty="0" err="1" smtClean="0"/>
              <a:t>e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Предопределенные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\</a:t>
            </a:r>
            <a:r>
              <a:rPr lang="en-US" dirty="0" smtClean="0"/>
              <a:t>d	==&gt;	</a:t>
            </a:r>
            <a:r>
              <a:rPr lang="ru-RU" dirty="0" smtClean="0"/>
              <a:t>цифра, </a:t>
            </a:r>
            <a:r>
              <a:rPr lang="en-US" dirty="0" smtClean="0"/>
              <a:t>[0-9]</a:t>
            </a:r>
          </a:p>
          <a:p>
            <a:pPr marL="0">
              <a:buNone/>
            </a:pPr>
            <a:r>
              <a:rPr lang="ru-RU" dirty="0" smtClean="0"/>
              <a:t>\</a:t>
            </a:r>
            <a:r>
              <a:rPr lang="en-US" dirty="0" smtClean="0"/>
              <a:t>D	==&gt;	</a:t>
            </a:r>
            <a:r>
              <a:rPr lang="ru-RU" dirty="0" smtClean="0"/>
              <a:t>не цифра, </a:t>
            </a:r>
            <a:r>
              <a:rPr lang="en-US" dirty="0" smtClean="0"/>
              <a:t>[^\d]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Регулярное выражение: </a:t>
            </a:r>
            <a:r>
              <a:rPr lang="en-US" dirty="0" smtClean="0">
                <a:solidFill>
                  <a:srgbClr val="92D050"/>
                </a:solidFill>
              </a:rPr>
              <a:t>\d\D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smtClean="0"/>
              <a:t>ab</a:t>
            </a:r>
            <a:r>
              <a:rPr lang="en-US" b="1" u="sng" dirty="0" smtClean="0">
                <a:solidFill>
                  <a:srgbClr val="FF0000"/>
                </a:solidFill>
              </a:rPr>
              <a:t>8a</a:t>
            </a:r>
            <a:r>
              <a:rPr lang="en-US" dirty="0" smtClean="0"/>
              <a:t>b8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Предопределенные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800" dirty="0" smtClean="0"/>
              <a:t>\s	==&gt;	</a:t>
            </a:r>
            <a:r>
              <a:rPr lang="ru-RU" sz="2800" dirty="0" smtClean="0"/>
              <a:t>пробельный символ, </a:t>
            </a:r>
            <a:r>
              <a:rPr lang="en-US" sz="2800" dirty="0" smtClean="0"/>
              <a:t>[ \t\n\f\r\x0b]</a:t>
            </a:r>
          </a:p>
          <a:p>
            <a:pPr marL="0">
              <a:buNone/>
            </a:pPr>
            <a:r>
              <a:rPr lang="ru-RU" sz="2800" dirty="0" smtClean="0"/>
              <a:t>\</a:t>
            </a:r>
            <a:r>
              <a:rPr lang="en-US" sz="2800" dirty="0" smtClean="0"/>
              <a:t>S	==&gt;	</a:t>
            </a:r>
            <a:r>
              <a:rPr lang="ru-RU" sz="2800" dirty="0" err="1" smtClean="0"/>
              <a:t>непробельный</a:t>
            </a:r>
            <a:r>
              <a:rPr lang="ru-RU" sz="2800" dirty="0" smtClean="0"/>
              <a:t> </a:t>
            </a:r>
            <a:r>
              <a:rPr lang="ru-RU" sz="2800" dirty="0" smtClean="0"/>
              <a:t>символ, </a:t>
            </a:r>
            <a:r>
              <a:rPr lang="en-US" sz="2800" dirty="0" smtClean="0"/>
              <a:t>[^\s]</a:t>
            </a:r>
          </a:p>
          <a:p>
            <a:pPr marL="0"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Регулярное выражение:</a:t>
            </a:r>
            <a:r>
              <a:rPr lang="ru-RU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\s\S</a:t>
            </a:r>
          </a:p>
          <a:p>
            <a:pPr>
              <a:buNone/>
            </a:pPr>
            <a:r>
              <a:rPr lang="ru-RU" sz="2800" dirty="0" smtClean="0"/>
              <a:t>Входная строка: </a:t>
            </a:r>
            <a:r>
              <a:rPr lang="en-US" sz="2800" dirty="0" err="1" smtClean="0"/>
              <a:t>ab</a:t>
            </a:r>
            <a:r>
              <a:rPr lang="en-US" sz="2800" b="1" u="sng" dirty="0" smtClean="0">
                <a:solidFill>
                  <a:srgbClr val="FF0000"/>
                </a:solidFill>
              </a:rPr>
              <a:t> 8</a:t>
            </a:r>
            <a:r>
              <a:rPr lang="en-US" sz="2800" b="1" u="sng" dirty="0" smtClean="0">
                <a:solidFill>
                  <a:srgbClr val="FFC000"/>
                </a:solidFill>
              </a:rPr>
              <a:t> a</a:t>
            </a:r>
            <a:r>
              <a:rPr lang="en-US" sz="2800" dirty="0" smtClean="0"/>
              <a:t>b8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Предопределенные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 smtClean="0"/>
              <a:t>\w	==&gt;	</a:t>
            </a:r>
            <a:r>
              <a:rPr lang="ru-RU" dirty="0" smtClean="0"/>
              <a:t>символ слова, </a:t>
            </a:r>
            <a:r>
              <a:rPr lang="en-US" dirty="0" smtClean="0"/>
              <a:t>[a-</a:t>
            </a:r>
            <a:r>
              <a:rPr lang="en-US" dirty="0" err="1" smtClean="0"/>
              <a:t>zA</a:t>
            </a:r>
            <a:r>
              <a:rPr lang="en-US" dirty="0" smtClean="0"/>
              <a:t>-Z_\d]</a:t>
            </a:r>
          </a:p>
          <a:p>
            <a:pPr marL="0">
              <a:buNone/>
            </a:pPr>
            <a:r>
              <a:rPr lang="en-US" dirty="0" smtClean="0"/>
              <a:t>\W	==&gt;	</a:t>
            </a:r>
            <a:r>
              <a:rPr lang="ru-RU" dirty="0" smtClean="0"/>
              <a:t>отрицание </a:t>
            </a:r>
            <a:r>
              <a:rPr lang="en-US" dirty="0" smtClean="0"/>
              <a:t>\w, [^\w]</a:t>
            </a:r>
          </a:p>
          <a:p>
            <a:pPr marL="0"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Регулярное выражение: </a:t>
            </a:r>
            <a:r>
              <a:rPr lang="en-US" dirty="0" smtClean="0">
                <a:solidFill>
                  <a:srgbClr val="92D050"/>
                </a:solidFill>
              </a:rPr>
              <a:t>\w\W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/>
              <a:t>a</a:t>
            </a:r>
            <a:r>
              <a:rPr lang="en-US" b="1" u="sng" dirty="0" err="1" smtClean="0">
                <a:solidFill>
                  <a:srgbClr val="FF0000"/>
                </a:solidFill>
              </a:rPr>
              <a:t>b</a:t>
            </a:r>
            <a:r>
              <a:rPr lang="en-US" b="1" u="sng" dirty="0" smtClean="0">
                <a:solidFill>
                  <a:srgbClr val="FF0000"/>
                </a:solidFill>
              </a:rPr>
              <a:t>*</a:t>
            </a:r>
            <a:r>
              <a:rPr lang="en-US" b="1" u="sng" dirty="0" smtClean="0">
                <a:solidFill>
                  <a:srgbClr val="FFC000"/>
                </a:solidFill>
              </a:rPr>
              <a:t>8&amp;</a:t>
            </a:r>
            <a:r>
              <a:rPr lang="en-US" dirty="0" smtClean="0"/>
              <a:t>ab8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772400" cy="914400"/>
          </a:xfrm>
        </p:spPr>
        <p:txBody>
          <a:bodyPr/>
          <a:lstStyle/>
          <a:p>
            <a:pPr algn="ctr"/>
            <a:r>
              <a:rPr lang="ru-RU" dirty="0" smtClean="0"/>
              <a:t>Границы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^		==&gt;	</a:t>
            </a:r>
            <a:r>
              <a:rPr lang="ru-RU" dirty="0" smtClean="0"/>
              <a:t>начало строки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Регулярное выражение: </a:t>
            </a:r>
            <a:r>
              <a:rPr lang="en-US" dirty="0" smtClean="0">
                <a:solidFill>
                  <a:srgbClr val="92D050"/>
                </a:solidFill>
              </a:rPr>
              <a:t>^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err="1" smtClean="0"/>
              <a:t>abab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		</a:t>
            </a:r>
            <a:r>
              <a:rPr lang="ru-RU" dirty="0" smtClean="0"/>
              <a:t>==</a:t>
            </a:r>
            <a:r>
              <a:rPr lang="en-US" dirty="0" smtClean="0"/>
              <a:t>&gt;	</a:t>
            </a:r>
            <a:r>
              <a:rPr lang="ru-RU" dirty="0" smtClean="0"/>
              <a:t>конец строки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Регулярное выражение: 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en-US" dirty="0" smtClean="0">
                <a:solidFill>
                  <a:srgbClr val="92D050"/>
                </a:solidFill>
              </a:rPr>
              <a:t>$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/>
              <a:t>abab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772400" cy="914400"/>
          </a:xfrm>
        </p:spPr>
        <p:txBody>
          <a:bodyPr/>
          <a:lstStyle/>
          <a:p>
            <a:pPr algn="ctr"/>
            <a:r>
              <a:rPr lang="ru-RU" dirty="0" smtClean="0"/>
              <a:t>Границы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\b		==&gt;	</a:t>
            </a:r>
            <a:r>
              <a:rPr lang="ru-RU" dirty="0" smtClean="0"/>
              <a:t>граница слова</a:t>
            </a:r>
          </a:p>
          <a:p>
            <a:pPr>
              <a:buNone/>
            </a:pPr>
            <a:r>
              <a:rPr lang="en-US" dirty="0" smtClean="0"/>
              <a:t>\B		==&gt;	</a:t>
            </a:r>
            <a:r>
              <a:rPr lang="ru-RU" dirty="0" smtClean="0"/>
              <a:t>отрицание </a:t>
            </a:r>
            <a:r>
              <a:rPr lang="en-US" dirty="0" smtClean="0"/>
              <a:t>\b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abc</a:t>
            </a:r>
            <a:r>
              <a:rPr lang="en-US" dirty="0" smtClean="0">
                <a:solidFill>
                  <a:srgbClr val="92D050"/>
                </a:solidFill>
              </a:rPr>
              <a:t>\b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>
                <a:solidFill>
                  <a:srgbClr val="FF0000"/>
                </a:solidFill>
              </a:rPr>
              <a:t>abc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abcd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772400" cy="914400"/>
          </a:xfrm>
        </p:spPr>
        <p:txBody>
          <a:bodyPr/>
          <a:lstStyle/>
          <a:p>
            <a:pPr algn="ctr"/>
            <a:r>
              <a:rPr lang="ru-RU" dirty="0" smtClean="0"/>
              <a:t>Границы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\A	==&gt;	</a:t>
            </a:r>
            <a:r>
              <a:rPr lang="ru-RU" dirty="0" smtClean="0"/>
              <a:t>начало ввода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\</a:t>
            </a:r>
            <a:r>
              <a:rPr lang="en-US" dirty="0" err="1" smtClean="0">
                <a:solidFill>
                  <a:srgbClr val="92D050"/>
                </a:solidFill>
              </a:rPr>
              <a:t>Aabc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ru-RU" dirty="0" smtClean="0"/>
              <a:t>Входная строка:</a:t>
            </a:r>
          </a:p>
          <a:p>
            <a:pPr>
              <a:buNone/>
            </a:pPr>
            <a:r>
              <a:rPr lang="en-US" b="1" u="sng" dirty="0" err="1" smtClean="0">
                <a:solidFill>
                  <a:srgbClr val="FF0000"/>
                </a:solidFill>
              </a:rPr>
              <a:t>abc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abc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772400" cy="914400"/>
          </a:xfrm>
        </p:spPr>
        <p:txBody>
          <a:bodyPr/>
          <a:lstStyle/>
          <a:p>
            <a:pPr algn="ctr"/>
            <a:r>
              <a:rPr lang="ru-RU" dirty="0" smtClean="0"/>
              <a:t>Границы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\z		==&gt;	</a:t>
            </a:r>
            <a:r>
              <a:rPr lang="ru-RU" dirty="0" smtClean="0"/>
              <a:t>конец ввода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abc</a:t>
            </a:r>
            <a:r>
              <a:rPr lang="en-US" dirty="0" smtClean="0">
                <a:solidFill>
                  <a:srgbClr val="92D050"/>
                </a:solidFill>
              </a:rPr>
              <a:t>\z</a:t>
            </a:r>
          </a:p>
          <a:p>
            <a:pPr>
              <a:buNone/>
            </a:pPr>
            <a:r>
              <a:rPr lang="ru-RU" dirty="0" smtClean="0"/>
              <a:t>Входная строка:</a:t>
            </a:r>
          </a:p>
          <a:p>
            <a:pPr>
              <a:buNone/>
            </a:pP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abc</a:t>
            </a:r>
            <a:endParaRPr lang="en-US" b="1" u="sng" dirty="0" smtClean="0">
              <a:solidFill>
                <a:srgbClr val="FF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772400" cy="914400"/>
          </a:xfrm>
        </p:spPr>
        <p:txBody>
          <a:bodyPr/>
          <a:lstStyle/>
          <a:p>
            <a:pPr algn="ctr"/>
            <a:r>
              <a:rPr lang="ru-RU" dirty="0" smtClean="0"/>
              <a:t>Границы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\Z		==&gt;	</a:t>
            </a:r>
            <a:r>
              <a:rPr lang="ru-RU" dirty="0" smtClean="0"/>
              <a:t>конец ввода, как и </a:t>
            </a:r>
            <a:r>
              <a:rPr lang="en-US" dirty="0" smtClean="0"/>
              <a:t>\z</a:t>
            </a:r>
            <a:r>
              <a:rPr lang="ru-RU" dirty="0" smtClean="0"/>
              <a:t>, но </a:t>
            </a:r>
            <a:r>
              <a:rPr lang="ru-RU" b="1" i="1" u="sng" dirty="0" smtClean="0"/>
              <a:t>может</a:t>
            </a:r>
            <a:r>
              <a:rPr lang="ru-RU" dirty="0" smtClean="0"/>
              <a:t> включать ограничитель строки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abc</a:t>
            </a:r>
            <a:r>
              <a:rPr lang="en-US" dirty="0" smtClean="0">
                <a:solidFill>
                  <a:srgbClr val="92D050"/>
                </a:solidFill>
              </a:rPr>
              <a:t>\Z</a:t>
            </a:r>
          </a:p>
          <a:p>
            <a:pPr>
              <a:buNone/>
            </a:pPr>
            <a:r>
              <a:rPr lang="ru-RU" dirty="0" smtClean="0"/>
              <a:t>Входная строка:</a:t>
            </a:r>
          </a:p>
          <a:p>
            <a:pPr>
              <a:buNone/>
            </a:pP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abc</a:t>
            </a:r>
            <a:r>
              <a:rPr lang="en-US" b="1" u="sng" dirty="0" smtClean="0">
                <a:solidFill>
                  <a:srgbClr val="FF0000"/>
                </a:solidFill>
              </a:rPr>
              <a:t>&lt;</a:t>
            </a:r>
            <a:r>
              <a:rPr lang="ru-RU" b="1" u="sng" dirty="0" smtClean="0">
                <a:solidFill>
                  <a:srgbClr val="FF0000"/>
                </a:solidFill>
              </a:rPr>
              <a:t>ограничитель строки</a:t>
            </a:r>
            <a:r>
              <a:rPr lang="en-US" b="1" u="sng" dirty="0" smtClean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Формальный язык поиска и осуществления манипуляций с подстроками в тексте.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Основан на использовании метасимволов.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772400" cy="914400"/>
          </a:xfrm>
        </p:spPr>
        <p:txBody>
          <a:bodyPr/>
          <a:lstStyle/>
          <a:p>
            <a:pPr algn="ctr"/>
            <a:r>
              <a:rPr lang="ru-RU" dirty="0" smtClean="0"/>
              <a:t>Ограничители строк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'</a:t>
            </a:r>
            <a:r>
              <a:rPr lang="ru-RU" dirty="0" smtClean="0"/>
              <a:t>\</a:t>
            </a:r>
            <a:r>
              <a:rPr lang="en-US" dirty="0" smtClean="0"/>
              <a:t>n'		==&gt;	LF (</a:t>
            </a:r>
            <a:r>
              <a:rPr lang="ru-RU" dirty="0" smtClean="0"/>
              <a:t>новая строка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'\r'		</a:t>
            </a:r>
            <a:r>
              <a:rPr lang="en-US" dirty="0" smtClean="0"/>
              <a:t>	==&gt;</a:t>
            </a:r>
            <a:r>
              <a:rPr lang="en-US" dirty="0" smtClean="0"/>
              <a:t>	CR (</a:t>
            </a:r>
            <a:r>
              <a:rPr lang="ru-RU" dirty="0" smtClean="0"/>
              <a:t>возврат каретки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"\r\n"		==&gt;	CR+LF</a:t>
            </a:r>
          </a:p>
          <a:p>
            <a:pPr>
              <a:buNone/>
            </a:pPr>
            <a:r>
              <a:rPr lang="en-US" dirty="0" smtClean="0"/>
              <a:t>'\u0085'	==&gt;	</a:t>
            </a:r>
            <a:r>
              <a:rPr lang="ru-RU" dirty="0" smtClean="0"/>
              <a:t>следующая строка</a:t>
            </a:r>
          </a:p>
          <a:p>
            <a:pPr>
              <a:buNone/>
            </a:pPr>
            <a:r>
              <a:rPr lang="en-US" dirty="0" smtClean="0"/>
              <a:t>'\u</a:t>
            </a:r>
            <a:r>
              <a:rPr lang="ru-RU" dirty="0" smtClean="0"/>
              <a:t>2</a:t>
            </a:r>
            <a:r>
              <a:rPr lang="en-US" dirty="0" smtClean="0"/>
              <a:t>0</a:t>
            </a:r>
            <a:r>
              <a:rPr lang="ru-RU" dirty="0" smtClean="0"/>
              <a:t>2</a:t>
            </a:r>
            <a:r>
              <a:rPr lang="en-US" dirty="0" smtClean="0"/>
              <a:t>8'	==&gt;	</a:t>
            </a:r>
            <a:r>
              <a:rPr lang="ru-RU" dirty="0" smtClean="0"/>
              <a:t>разделитель строки</a:t>
            </a:r>
          </a:p>
          <a:p>
            <a:pPr>
              <a:buNone/>
            </a:pPr>
            <a:r>
              <a:rPr lang="en-US" dirty="0" smtClean="0"/>
              <a:t>'\u</a:t>
            </a:r>
            <a:r>
              <a:rPr lang="ru-RU" dirty="0" smtClean="0"/>
              <a:t>2</a:t>
            </a:r>
            <a:r>
              <a:rPr lang="en-US" dirty="0" smtClean="0"/>
              <a:t>0</a:t>
            </a:r>
            <a:r>
              <a:rPr lang="ru-RU" dirty="0" smtClean="0"/>
              <a:t>29</a:t>
            </a:r>
            <a:r>
              <a:rPr lang="en-US" dirty="0" smtClean="0"/>
              <a:t>'	==&gt;	</a:t>
            </a:r>
            <a:r>
              <a:rPr lang="ru-RU" dirty="0" smtClean="0"/>
              <a:t>разделитель параграфа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Квантификаторы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Квантификатор определяет повторяемость.</a:t>
            </a:r>
          </a:p>
          <a:p>
            <a:pPr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Жадный квантификатор определяет максимально возможную подстроку.</a:t>
            </a:r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Ленивый квантификатор определяет минимально возможную подстроку.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Квантификаторы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X?	==&gt;	</a:t>
            </a:r>
            <a:r>
              <a:rPr lang="ru-RU" dirty="0" smtClean="0"/>
              <a:t>один или ноль раз (жадный)</a:t>
            </a:r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en-US" dirty="0" smtClean="0">
                <a:solidFill>
                  <a:srgbClr val="92D050"/>
                </a:solidFill>
              </a:rPr>
              <a:t>?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b="1" u="sng" dirty="0" err="1" smtClean="0">
                <a:solidFill>
                  <a:srgbClr val="FFC000"/>
                </a:solidFill>
              </a:rPr>
              <a:t>ab</a:t>
            </a:r>
            <a:r>
              <a:rPr lang="en-US" dirty="0" err="1" smtClean="0"/>
              <a:t>c</a:t>
            </a:r>
            <a:r>
              <a:rPr lang="en-US" b="1" u="sng" dirty="0" err="1" smtClean="0">
                <a:solidFill>
                  <a:srgbClr val="FF0000"/>
                </a:solidFill>
              </a:rPr>
              <a:t>ab</a:t>
            </a:r>
            <a:r>
              <a:rPr lang="en-US" dirty="0" err="1" smtClean="0"/>
              <a:t>bb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X??	==&gt;	</a:t>
            </a:r>
            <a:r>
              <a:rPr lang="ru-RU" dirty="0" smtClean="0"/>
              <a:t>один или ноль раз (ленивый)</a:t>
            </a:r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en-US" dirty="0" smtClean="0">
                <a:solidFill>
                  <a:srgbClr val="92D050"/>
                </a:solidFill>
              </a:rPr>
              <a:t>??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b="1" u="sng" dirty="0" err="1" smtClean="0">
                <a:solidFill>
                  <a:srgbClr val="FFC000"/>
                </a:solidFill>
              </a:rPr>
              <a:t>a</a:t>
            </a:r>
            <a:r>
              <a:rPr lang="en-US" dirty="0" err="1" smtClean="0"/>
              <a:t>bc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bbb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Квантификаторы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X</a:t>
            </a:r>
            <a:r>
              <a:rPr lang="ru-RU" dirty="0" smtClean="0"/>
              <a:t>*</a:t>
            </a:r>
            <a:r>
              <a:rPr lang="en-US" dirty="0" smtClean="0"/>
              <a:t>	==&gt;	</a:t>
            </a:r>
            <a:r>
              <a:rPr lang="ru-RU" dirty="0" smtClean="0"/>
              <a:t>ноль или более раз (жадный)</a:t>
            </a:r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ru-RU" dirty="0" smtClean="0">
                <a:solidFill>
                  <a:srgbClr val="92D050"/>
                </a:solidFill>
              </a:rPr>
              <a:t>*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b="1" u="sng" dirty="0" err="1" smtClean="0">
                <a:solidFill>
                  <a:srgbClr val="FFC000"/>
                </a:solidFill>
              </a:rPr>
              <a:t>ab</a:t>
            </a:r>
            <a:r>
              <a:rPr lang="en-US" dirty="0" err="1" smtClean="0"/>
              <a:t>c</a:t>
            </a:r>
            <a:r>
              <a:rPr lang="en-US" b="1" u="sng" dirty="0" err="1" smtClean="0">
                <a:solidFill>
                  <a:srgbClr val="FF0000"/>
                </a:solidFill>
              </a:rPr>
              <a:t>abbb</a:t>
            </a:r>
            <a:endParaRPr lang="ru-RU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X</a:t>
            </a:r>
            <a:r>
              <a:rPr lang="ru-RU" dirty="0" smtClean="0"/>
              <a:t>*</a:t>
            </a:r>
            <a:r>
              <a:rPr lang="en-US" dirty="0" smtClean="0"/>
              <a:t>?	==&gt;	</a:t>
            </a:r>
            <a:r>
              <a:rPr lang="ru-RU" dirty="0" smtClean="0"/>
              <a:t>ноль или более раз (ленивый)</a:t>
            </a:r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ru-RU" dirty="0" smtClean="0">
                <a:solidFill>
                  <a:srgbClr val="92D050"/>
                </a:solidFill>
              </a:rPr>
              <a:t>*</a:t>
            </a:r>
            <a:r>
              <a:rPr lang="en-US" dirty="0" smtClean="0">
                <a:solidFill>
                  <a:srgbClr val="92D050"/>
                </a:solidFill>
              </a:rPr>
              <a:t>?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b="1" u="sng" dirty="0" err="1" smtClean="0">
                <a:solidFill>
                  <a:srgbClr val="FFC000"/>
                </a:solidFill>
              </a:rPr>
              <a:t>a</a:t>
            </a:r>
            <a:r>
              <a:rPr lang="en-US" dirty="0" err="1" smtClean="0"/>
              <a:t>bc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bbb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Квантификаторы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X</a:t>
            </a:r>
            <a:r>
              <a:rPr lang="ru-RU" dirty="0" smtClean="0"/>
              <a:t>+</a:t>
            </a:r>
            <a:r>
              <a:rPr lang="en-US" dirty="0" smtClean="0"/>
              <a:t>	==&gt;	</a:t>
            </a:r>
            <a:r>
              <a:rPr lang="ru-RU" dirty="0" smtClean="0"/>
              <a:t>один или более раз (жадный)</a:t>
            </a:r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ru-RU" dirty="0" smtClean="0">
                <a:solidFill>
                  <a:srgbClr val="92D050"/>
                </a:solidFill>
              </a:rPr>
              <a:t>+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/>
              <a:t>a</a:t>
            </a:r>
            <a:r>
              <a:rPr lang="en-US" b="1" u="sng" dirty="0" err="1" smtClean="0">
                <a:solidFill>
                  <a:srgbClr val="FF0000"/>
                </a:solidFill>
              </a:rPr>
              <a:t>ab</a:t>
            </a:r>
            <a:r>
              <a:rPr lang="en-US" dirty="0" err="1" smtClean="0"/>
              <a:t>c</a:t>
            </a:r>
            <a:r>
              <a:rPr lang="en-US" b="1" u="sng" dirty="0" err="1" smtClean="0">
                <a:solidFill>
                  <a:srgbClr val="FFC000"/>
                </a:solidFill>
              </a:rPr>
              <a:t>abbb</a:t>
            </a:r>
            <a:endParaRPr lang="ru-RU" b="1" u="sng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X</a:t>
            </a:r>
            <a:r>
              <a:rPr lang="ru-RU" dirty="0" smtClean="0"/>
              <a:t>+</a:t>
            </a:r>
            <a:r>
              <a:rPr lang="en-US" dirty="0" smtClean="0"/>
              <a:t>?	==&gt;	</a:t>
            </a:r>
            <a:r>
              <a:rPr lang="ru-RU" dirty="0" smtClean="0"/>
              <a:t>один или более раз (ленивый)</a:t>
            </a:r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ru-RU" dirty="0" smtClean="0">
                <a:solidFill>
                  <a:srgbClr val="92D050"/>
                </a:solidFill>
              </a:rPr>
              <a:t>+</a:t>
            </a:r>
            <a:r>
              <a:rPr lang="en-US" dirty="0" smtClean="0">
                <a:solidFill>
                  <a:srgbClr val="92D050"/>
                </a:solidFill>
              </a:rPr>
              <a:t>?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/>
              <a:t>a</a:t>
            </a:r>
            <a:r>
              <a:rPr lang="en-US" b="1" u="sng" dirty="0" err="1" smtClean="0">
                <a:solidFill>
                  <a:srgbClr val="FF0000"/>
                </a:solidFill>
              </a:rPr>
              <a:t>ab</a:t>
            </a:r>
            <a:r>
              <a:rPr lang="en-US" dirty="0" err="1" smtClean="0"/>
              <a:t>c</a:t>
            </a:r>
            <a:r>
              <a:rPr lang="en-US" b="1" u="sng" dirty="0" err="1" smtClean="0">
                <a:solidFill>
                  <a:srgbClr val="FFC000"/>
                </a:solidFill>
              </a:rPr>
              <a:t>ab</a:t>
            </a:r>
            <a:r>
              <a:rPr lang="en-US" dirty="0" err="1" smtClean="0"/>
              <a:t>bb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Квантификаторы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X{n}		</a:t>
            </a:r>
            <a:r>
              <a:rPr lang="en-US" dirty="0" smtClean="0"/>
              <a:t>==&gt;</a:t>
            </a:r>
            <a:r>
              <a:rPr lang="en-US" dirty="0" smtClean="0"/>
              <a:t>	</a:t>
            </a:r>
            <a:r>
              <a:rPr lang="ru-RU" dirty="0" smtClean="0"/>
              <a:t>ровно </a:t>
            </a:r>
            <a:r>
              <a:rPr lang="en-US" dirty="0" smtClean="0"/>
              <a:t>n </a:t>
            </a:r>
            <a:r>
              <a:rPr lang="ru-RU" dirty="0" smtClean="0"/>
              <a:t>раз</a:t>
            </a:r>
            <a:r>
              <a:rPr lang="en-US" dirty="0" smtClean="0"/>
              <a:t> (</a:t>
            </a:r>
            <a:r>
              <a:rPr lang="ru-RU" dirty="0" smtClean="0"/>
              <a:t>жадный)</a:t>
            </a:r>
          </a:p>
          <a:p>
            <a:pPr>
              <a:buNone/>
            </a:pPr>
            <a:r>
              <a:rPr lang="ru-RU" dirty="0" smtClean="0"/>
              <a:t>или</a:t>
            </a:r>
            <a:r>
              <a:rPr lang="en-US" dirty="0" smtClean="0"/>
              <a:t> (</a:t>
            </a:r>
            <a:r>
              <a:rPr lang="ru-RU" dirty="0" smtClean="0"/>
              <a:t>совпадает по результату применения)</a:t>
            </a:r>
          </a:p>
          <a:p>
            <a:pPr>
              <a:buNone/>
            </a:pPr>
            <a:r>
              <a:rPr lang="en-US" dirty="0" smtClean="0"/>
              <a:t>X{n}?	</a:t>
            </a:r>
            <a:r>
              <a:rPr lang="en-US" dirty="0" smtClean="0"/>
              <a:t>==&gt;</a:t>
            </a:r>
            <a:r>
              <a:rPr lang="en-US" dirty="0" smtClean="0"/>
              <a:t>	</a:t>
            </a:r>
            <a:r>
              <a:rPr lang="ru-RU" dirty="0" smtClean="0"/>
              <a:t>ровно </a:t>
            </a:r>
            <a:r>
              <a:rPr lang="en-US" dirty="0" smtClean="0"/>
              <a:t>n </a:t>
            </a:r>
            <a:r>
              <a:rPr lang="ru-RU" dirty="0" smtClean="0"/>
              <a:t>раз (ленивый)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en-US" dirty="0" smtClean="0">
                <a:solidFill>
                  <a:srgbClr val="92D050"/>
                </a:solidFill>
              </a:rPr>
              <a:t>{2}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 smtClean="0"/>
              <a:t>или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en-US" dirty="0" smtClean="0">
                <a:solidFill>
                  <a:srgbClr val="92D050"/>
                </a:solidFill>
              </a:rPr>
              <a:t>{2}?</a:t>
            </a:r>
            <a:endParaRPr lang="ru-RU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/>
              <a:t>aabc</a:t>
            </a:r>
            <a:r>
              <a:rPr lang="en-US" b="1" u="sng" dirty="0" err="1" smtClean="0">
                <a:solidFill>
                  <a:srgbClr val="FF0000"/>
                </a:solidFill>
              </a:rPr>
              <a:t>abb</a:t>
            </a:r>
            <a:r>
              <a:rPr lang="en-US" dirty="0" err="1" smtClean="0"/>
              <a:t>b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Квантификаторы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X{n,}		==&gt;	</a:t>
            </a:r>
            <a:r>
              <a:rPr lang="ru-RU" dirty="0" smtClean="0"/>
              <a:t>не менее </a:t>
            </a:r>
            <a:r>
              <a:rPr lang="en-US" dirty="0" smtClean="0"/>
              <a:t>n </a:t>
            </a:r>
            <a:r>
              <a:rPr lang="ru-RU" dirty="0" smtClean="0"/>
              <a:t>раз</a:t>
            </a:r>
            <a:r>
              <a:rPr lang="en-US" dirty="0" smtClean="0"/>
              <a:t> (</a:t>
            </a:r>
            <a:r>
              <a:rPr lang="ru-RU" dirty="0" smtClean="0"/>
              <a:t>жадный)</a:t>
            </a:r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en-US" dirty="0" smtClean="0">
                <a:solidFill>
                  <a:srgbClr val="92D050"/>
                </a:solidFill>
              </a:rPr>
              <a:t>{2,}</a:t>
            </a:r>
            <a:endParaRPr lang="ru-RU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/>
              <a:t>aabc</a:t>
            </a:r>
            <a:r>
              <a:rPr lang="en-US" b="1" u="sng" dirty="0" err="1" smtClean="0">
                <a:solidFill>
                  <a:srgbClr val="FF0000"/>
                </a:solidFill>
              </a:rPr>
              <a:t>abbb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X{n,}?	==&gt;	</a:t>
            </a:r>
            <a:r>
              <a:rPr lang="ru-RU" dirty="0" smtClean="0"/>
              <a:t>не менее </a:t>
            </a:r>
            <a:r>
              <a:rPr lang="en-US" dirty="0" smtClean="0"/>
              <a:t>n </a:t>
            </a:r>
            <a:r>
              <a:rPr lang="ru-RU" dirty="0" smtClean="0"/>
              <a:t>раз</a:t>
            </a:r>
            <a:r>
              <a:rPr lang="en-US" dirty="0" smtClean="0"/>
              <a:t> (</a:t>
            </a:r>
            <a:r>
              <a:rPr lang="ru-RU" dirty="0" smtClean="0"/>
              <a:t>ленивый)</a:t>
            </a:r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en-US" dirty="0" smtClean="0">
                <a:solidFill>
                  <a:srgbClr val="92D050"/>
                </a:solidFill>
              </a:rPr>
              <a:t>{2,}?</a:t>
            </a:r>
            <a:endParaRPr lang="ru-RU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/>
              <a:t>aabc</a:t>
            </a:r>
            <a:r>
              <a:rPr lang="en-US" b="1" u="sng" dirty="0" err="1" smtClean="0">
                <a:solidFill>
                  <a:srgbClr val="FF0000"/>
                </a:solidFill>
              </a:rPr>
              <a:t>abb</a:t>
            </a:r>
            <a:r>
              <a:rPr lang="en-US" dirty="0" err="1" smtClean="0"/>
              <a:t>b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Квантификаторы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X{</a:t>
            </a:r>
            <a:r>
              <a:rPr lang="en-US" dirty="0" err="1" smtClean="0"/>
              <a:t>n,m</a:t>
            </a:r>
            <a:r>
              <a:rPr lang="en-US" dirty="0" smtClean="0"/>
              <a:t>}	==&gt;	</a:t>
            </a:r>
            <a:r>
              <a:rPr lang="ru-RU" dirty="0" smtClean="0"/>
              <a:t>от </a:t>
            </a:r>
            <a:r>
              <a:rPr lang="en-US" dirty="0" smtClean="0"/>
              <a:t>n </a:t>
            </a:r>
            <a:r>
              <a:rPr lang="ru-RU" dirty="0" smtClean="0"/>
              <a:t>до </a:t>
            </a:r>
            <a:r>
              <a:rPr lang="en-US" dirty="0" smtClean="0"/>
              <a:t>m </a:t>
            </a:r>
            <a:r>
              <a:rPr lang="ru-RU" dirty="0" smtClean="0"/>
              <a:t>раз</a:t>
            </a:r>
            <a:r>
              <a:rPr lang="en-US" dirty="0" smtClean="0"/>
              <a:t> (</a:t>
            </a:r>
            <a:r>
              <a:rPr lang="ru-RU" dirty="0" smtClean="0"/>
              <a:t>жадный)</a:t>
            </a:r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en-US" dirty="0" smtClean="0">
                <a:solidFill>
                  <a:srgbClr val="92D050"/>
                </a:solidFill>
              </a:rPr>
              <a:t>{1,2}</a:t>
            </a:r>
            <a:endParaRPr lang="ru-RU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/>
              <a:t>a</a:t>
            </a:r>
            <a:r>
              <a:rPr lang="en-US" b="1" u="sng" dirty="0" err="1" smtClean="0">
                <a:solidFill>
                  <a:srgbClr val="FF0000"/>
                </a:solidFill>
              </a:rPr>
              <a:t>ab</a:t>
            </a:r>
            <a:r>
              <a:rPr lang="en-US" dirty="0" err="1" smtClean="0"/>
              <a:t>c</a:t>
            </a:r>
            <a:r>
              <a:rPr lang="en-US" b="1" u="sng" dirty="0" err="1" smtClean="0">
                <a:solidFill>
                  <a:srgbClr val="FFC000"/>
                </a:solidFill>
              </a:rPr>
              <a:t>abb</a:t>
            </a:r>
            <a:r>
              <a:rPr lang="en-US" dirty="0" err="1" smtClean="0"/>
              <a:t>b</a:t>
            </a:r>
            <a:endParaRPr lang="en-US" dirty="0" smtClean="0"/>
          </a:p>
          <a:p>
            <a:pPr>
              <a:buNone/>
            </a:pPr>
            <a:endParaRPr lang="en-US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X{</a:t>
            </a:r>
            <a:r>
              <a:rPr lang="en-US" dirty="0" err="1" smtClean="0"/>
              <a:t>n,m</a:t>
            </a:r>
            <a:r>
              <a:rPr lang="en-US" dirty="0" smtClean="0"/>
              <a:t>}?	==&gt;	</a:t>
            </a:r>
            <a:r>
              <a:rPr lang="ru-RU" dirty="0" smtClean="0"/>
              <a:t>от </a:t>
            </a:r>
            <a:r>
              <a:rPr lang="en-US" dirty="0" smtClean="0"/>
              <a:t>n </a:t>
            </a:r>
            <a:r>
              <a:rPr lang="ru-RU" dirty="0" smtClean="0"/>
              <a:t>до </a:t>
            </a:r>
            <a:r>
              <a:rPr lang="en-US" dirty="0" smtClean="0"/>
              <a:t>m </a:t>
            </a:r>
            <a:r>
              <a:rPr lang="ru-RU" dirty="0" smtClean="0"/>
              <a:t>раз</a:t>
            </a:r>
            <a:r>
              <a:rPr lang="en-US" dirty="0" smtClean="0"/>
              <a:t> (</a:t>
            </a:r>
            <a:r>
              <a:rPr lang="ru-RU" dirty="0" smtClean="0"/>
              <a:t>ленивый)</a:t>
            </a:r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en-US" dirty="0" smtClean="0">
                <a:solidFill>
                  <a:srgbClr val="92D050"/>
                </a:solidFill>
              </a:rPr>
              <a:t>{1,2}?</a:t>
            </a:r>
            <a:endParaRPr lang="ru-RU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/>
              <a:t>a</a:t>
            </a:r>
            <a:r>
              <a:rPr lang="en-US" b="1" u="sng" dirty="0" err="1" smtClean="0">
                <a:solidFill>
                  <a:srgbClr val="FF0000"/>
                </a:solidFill>
              </a:rPr>
              <a:t>ab</a:t>
            </a:r>
            <a:r>
              <a:rPr lang="en-US" dirty="0" err="1" smtClean="0"/>
              <a:t>c</a:t>
            </a:r>
            <a:r>
              <a:rPr lang="en-US" b="1" u="sng" dirty="0" err="1" smtClean="0">
                <a:solidFill>
                  <a:srgbClr val="FFC000"/>
                </a:solidFill>
              </a:rPr>
              <a:t>ab</a:t>
            </a:r>
            <a:r>
              <a:rPr lang="en-US" dirty="0" err="1" smtClean="0"/>
              <a:t>bb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Сверхжадные</a:t>
            </a:r>
            <a:r>
              <a:rPr lang="ru-RU" dirty="0" smtClean="0"/>
              <a:t> квантификаторы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buNone/>
            </a:pPr>
            <a:r>
              <a:rPr lang="ru-RU" dirty="0" smtClean="0"/>
              <a:t>При поиске в строке </a:t>
            </a:r>
            <a:r>
              <a:rPr lang="en-US" b="1" dirty="0" err="1" smtClean="0">
                <a:solidFill>
                  <a:srgbClr val="00B050"/>
                </a:solidFill>
              </a:rPr>
              <a:t>aab</a:t>
            </a:r>
            <a:r>
              <a:rPr lang="en-US" dirty="0" smtClean="0"/>
              <a:t> </a:t>
            </a:r>
            <a:r>
              <a:rPr lang="ru-RU" dirty="0" smtClean="0"/>
              <a:t>с помощью </a:t>
            </a:r>
            <a:r>
              <a:rPr lang="ru-RU" dirty="0" err="1" smtClean="0"/>
              <a:t>рег</a:t>
            </a:r>
            <a:r>
              <a:rPr lang="ru-RU" dirty="0" smtClean="0"/>
              <a:t>. выражения </a:t>
            </a:r>
            <a:r>
              <a:rPr lang="en-US" b="1" dirty="0" err="1" smtClean="0">
                <a:solidFill>
                  <a:srgbClr val="00B050"/>
                </a:solidFill>
              </a:rPr>
              <a:t>a+b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шаги анализатора: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a+	==&gt;	a </a:t>
            </a:r>
            <a:r>
              <a:rPr lang="ru-RU" dirty="0" smtClean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ru-RU" dirty="0" smtClean="0">
                <a:solidFill>
                  <a:srgbClr val="92D050"/>
                </a:solidFill>
              </a:rPr>
              <a:t>соответствует)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a+	==&gt;	</a:t>
            </a:r>
            <a:r>
              <a:rPr lang="en-US" dirty="0" err="1" smtClean="0">
                <a:solidFill>
                  <a:srgbClr val="92D050"/>
                </a:solidFill>
              </a:rPr>
              <a:t>aa</a:t>
            </a:r>
            <a:r>
              <a:rPr lang="ru-RU" dirty="0" smtClean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ru-RU" dirty="0" smtClean="0">
                <a:solidFill>
                  <a:srgbClr val="92D050"/>
                </a:solidFill>
              </a:rPr>
              <a:t>соответствует)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a+	==&gt;	</a:t>
            </a:r>
            <a:r>
              <a:rPr lang="en-US" dirty="0" err="1" smtClean="0">
                <a:solidFill>
                  <a:srgbClr val="FF0000"/>
                </a:solidFill>
              </a:rPr>
              <a:t>aab</a:t>
            </a:r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ru-RU" dirty="0" smtClean="0">
                <a:solidFill>
                  <a:srgbClr val="FF0000"/>
                </a:solidFill>
              </a:rPr>
              <a:t>не соответствует)</a:t>
            </a:r>
          </a:p>
          <a:p>
            <a:pPr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откат назад </a:t>
            </a:r>
            <a:r>
              <a:rPr lang="en-US" dirty="0" smtClean="0"/>
              <a:t>(</a:t>
            </a:r>
            <a:r>
              <a:rPr lang="ru-RU" dirty="0" smtClean="0"/>
              <a:t>возврат </a:t>
            </a:r>
            <a:r>
              <a:rPr lang="en-US" dirty="0" smtClean="0"/>
              <a:t>b) </a:t>
            </a:r>
            <a:r>
              <a:rPr lang="ru-RU" dirty="0" smtClean="0"/>
              <a:t>к последнему соответствию (</a:t>
            </a:r>
            <a:r>
              <a:rPr lang="en-US" dirty="0" err="1" smtClean="0">
                <a:solidFill>
                  <a:srgbClr val="92D050"/>
                </a:solidFill>
              </a:rPr>
              <a:t>aa</a:t>
            </a:r>
            <a:r>
              <a:rPr lang="en-US" dirty="0" smtClean="0"/>
              <a:t>)</a:t>
            </a:r>
            <a:r>
              <a:rPr lang="ru-RU" dirty="0" smtClean="0"/>
              <a:t> и проверка </a:t>
            </a:r>
            <a:r>
              <a:rPr lang="en-US" dirty="0" err="1" smtClean="0"/>
              <a:t>a+b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92D050"/>
                </a:solidFill>
              </a:rPr>
              <a:t>a+b</a:t>
            </a:r>
            <a:r>
              <a:rPr lang="en-US" dirty="0" smtClean="0">
                <a:solidFill>
                  <a:srgbClr val="92D050"/>
                </a:solidFill>
              </a:rPr>
              <a:t>	==&gt;	</a:t>
            </a:r>
            <a:r>
              <a:rPr lang="en-US" dirty="0" err="1" smtClean="0">
                <a:solidFill>
                  <a:srgbClr val="92D050"/>
                </a:solidFill>
              </a:rPr>
              <a:t>aab</a:t>
            </a:r>
            <a:r>
              <a:rPr lang="ru-RU" dirty="0" smtClean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ru-RU" dirty="0" smtClean="0">
                <a:solidFill>
                  <a:srgbClr val="92D050"/>
                </a:solidFill>
              </a:rPr>
              <a:t>соответствует)</a:t>
            </a:r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Сверхжадные</a:t>
            </a:r>
            <a:r>
              <a:rPr lang="ru-RU" dirty="0" smtClean="0"/>
              <a:t> квантификаторы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783560"/>
            <a:ext cx="7906072" cy="4572000"/>
          </a:xfrm>
        </p:spPr>
        <p:txBody>
          <a:bodyPr>
            <a:normAutofit lnSpcReduction="10000"/>
          </a:bodyPr>
          <a:lstStyle/>
          <a:p>
            <a:pPr marL="0">
              <a:buNone/>
            </a:pPr>
            <a:r>
              <a:rPr lang="ru-RU" dirty="0" err="1" smtClean="0"/>
              <a:t>Сверхжадный</a:t>
            </a:r>
            <a:r>
              <a:rPr lang="ru-RU" dirty="0" smtClean="0"/>
              <a:t> квантификатор действует как жадный, но никогда не откатывается назад</a:t>
            </a:r>
            <a:r>
              <a:rPr lang="en-US" dirty="0" smtClean="0"/>
              <a:t>.</a:t>
            </a:r>
          </a:p>
          <a:p>
            <a:pPr marL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a+</a:t>
            </a:r>
            <a:r>
              <a:rPr lang="ru-RU" dirty="0" smtClean="0">
                <a:solidFill>
                  <a:srgbClr val="92D050"/>
                </a:solidFill>
              </a:rPr>
              <a:t>+</a:t>
            </a:r>
            <a:r>
              <a:rPr lang="en-US" dirty="0" smtClean="0">
                <a:solidFill>
                  <a:srgbClr val="92D050"/>
                </a:solidFill>
              </a:rPr>
              <a:t>	==&gt;	a </a:t>
            </a:r>
            <a:r>
              <a:rPr lang="ru-RU" dirty="0" smtClean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ru-RU" dirty="0" smtClean="0">
                <a:solidFill>
                  <a:srgbClr val="92D050"/>
                </a:solidFill>
              </a:rPr>
              <a:t>соответствует)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a+</a:t>
            </a:r>
            <a:r>
              <a:rPr lang="ru-RU" dirty="0" smtClean="0">
                <a:solidFill>
                  <a:srgbClr val="92D050"/>
                </a:solidFill>
              </a:rPr>
              <a:t>+</a:t>
            </a:r>
            <a:r>
              <a:rPr lang="en-US" dirty="0" smtClean="0">
                <a:solidFill>
                  <a:srgbClr val="92D050"/>
                </a:solidFill>
              </a:rPr>
              <a:t>	==&gt;	</a:t>
            </a:r>
            <a:r>
              <a:rPr lang="en-US" dirty="0" err="1" smtClean="0">
                <a:solidFill>
                  <a:srgbClr val="92D050"/>
                </a:solidFill>
              </a:rPr>
              <a:t>aa</a:t>
            </a:r>
            <a:r>
              <a:rPr lang="ru-RU" dirty="0" smtClean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ru-RU" dirty="0" smtClean="0">
                <a:solidFill>
                  <a:srgbClr val="92D050"/>
                </a:solidFill>
              </a:rPr>
              <a:t>соответствует)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a+</a:t>
            </a:r>
            <a:r>
              <a:rPr lang="ru-RU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	==&gt;	</a:t>
            </a:r>
            <a:r>
              <a:rPr lang="en-US" dirty="0" err="1" smtClean="0">
                <a:solidFill>
                  <a:srgbClr val="FF0000"/>
                </a:solidFill>
              </a:rPr>
              <a:t>aab</a:t>
            </a:r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ru-RU" dirty="0" smtClean="0">
                <a:solidFill>
                  <a:srgbClr val="FF0000"/>
                </a:solidFill>
              </a:rPr>
              <a:t>не соответствует)</a:t>
            </a:r>
          </a:p>
          <a:p>
            <a:pPr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Последний символ ввода (</a:t>
            </a:r>
            <a:r>
              <a:rPr lang="en-US" dirty="0" smtClean="0"/>
              <a:t>b) </a:t>
            </a:r>
            <a:r>
              <a:rPr lang="ru-RU" dirty="0" smtClean="0"/>
              <a:t>прочтен, соответствие не найдено.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Символы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x		==&gt;	</a:t>
            </a:r>
            <a:r>
              <a:rPr lang="ru-RU" dirty="0" smtClean="0"/>
              <a:t>символ </a:t>
            </a:r>
            <a:r>
              <a:rPr lang="en-US" dirty="0" smtClean="0"/>
              <a:t>x</a:t>
            </a:r>
            <a:endParaRPr lang="ru-RU" dirty="0" smtClean="0"/>
          </a:p>
          <a:p>
            <a:pPr marL="0">
              <a:buNone/>
            </a:pPr>
            <a:r>
              <a:rPr lang="ru-RU" dirty="0" smtClean="0"/>
              <a:t>\\	</a:t>
            </a:r>
            <a:r>
              <a:rPr lang="en-US" dirty="0" smtClean="0"/>
              <a:t>	==&gt;	</a:t>
            </a:r>
            <a:r>
              <a:rPr lang="ru-RU" dirty="0" smtClean="0"/>
              <a:t>обратный слеш</a:t>
            </a:r>
            <a:endParaRPr lang="en-US" dirty="0" smtClean="0"/>
          </a:p>
          <a:p>
            <a:pPr marL="0">
              <a:buNone/>
            </a:pPr>
            <a:r>
              <a:rPr lang="ru-RU" dirty="0" smtClean="0"/>
              <a:t>\</a:t>
            </a:r>
            <a:r>
              <a:rPr lang="en-US" dirty="0" err="1" smtClean="0"/>
              <a:t>xhh</a:t>
            </a:r>
            <a:r>
              <a:rPr lang="en-US" dirty="0" smtClean="0"/>
              <a:t>		</a:t>
            </a:r>
            <a:r>
              <a:rPr lang="ru-RU" dirty="0" smtClean="0"/>
              <a:t>==</a:t>
            </a:r>
            <a:r>
              <a:rPr lang="en-US" dirty="0" smtClean="0"/>
              <a:t>&gt;</a:t>
            </a:r>
            <a:r>
              <a:rPr lang="ru-RU" dirty="0" smtClean="0"/>
              <a:t>	символ с кодом </a:t>
            </a:r>
            <a:r>
              <a:rPr lang="en-US" dirty="0" smtClean="0"/>
              <a:t>U+00hh</a:t>
            </a:r>
          </a:p>
          <a:p>
            <a:pPr marL="0">
              <a:buNone/>
            </a:pPr>
            <a:r>
              <a:rPr lang="en-US" dirty="0" smtClean="0"/>
              <a:t>\</a:t>
            </a:r>
            <a:r>
              <a:rPr lang="en-US" dirty="0" err="1" smtClean="0"/>
              <a:t>xhhhh</a:t>
            </a:r>
            <a:r>
              <a:rPr lang="en-US" dirty="0" smtClean="0"/>
              <a:t>	==&gt;	</a:t>
            </a:r>
            <a:r>
              <a:rPr lang="ru-RU" dirty="0" smtClean="0"/>
              <a:t>символ с кодом </a:t>
            </a:r>
            <a:r>
              <a:rPr lang="en-US" dirty="0" err="1" smtClean="0"/>
              <a:t>U+hhhh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\n		==&gt;	</a:t>
            </a:r>
            <a:r>
              <a:rPr lang="ru-RU" dirty="0" smtClean="0"/>
              <a:t>перевод строки</a:t>
            </a:r>
          </a:p>
          <a:p>
            <a:pPr marL="0">
              <a:buNone/>
            </a:pPr>
            <a:r>
              <a:rPr lang="en-US" dirty="0" smtClean="0"/>
              <a:t>\r		</a:t>
            </a:r>
            <a:r>
              <a:rPr lang="ru-RU" dirty="0" smtClean="0"/>
              <a:t>==</a:t>
            </a:r>
            <a:r>
              <a:rPr lang="en-US" dirty="0" smtClean="0"/>
              <a:t>&gt;	</a:t>
            </a:r>
            <a:r>
              <a:rPr lang="ru-RU" dirty="0" smtClean="0"/>
              <a:t>возврат каретки</a:t>
            </a:r>
          </a:p>
          <a:p>
            <a:pPr marL="0">
              <a:buNone/>
            </a:pPr>
            <a:r>
              <a:rPr lang="ru-RU" dirty="0" smtClean="0"/>
              <a:t>\</a:t>
            </a:r>
            <a:r>
              <a:rPr lang="en-US" dirty="0" smtClean="0"/>
              <a:t>t		==&gt;	</a:t>
            </a:r>
            <a:r>
              <a:rPr lang="ru-RU" dirty="0" smtClean="0"/>
              <a:t>табуляция</a:t>
            </a:r>
            <a:endParaRPr lang="en-US" dirty="0" smtClean="0"/>
          </a:p>
          <a:p>
            <a:pPr marL="0"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Сверхжадные</a:t>
            </a:r>
            <a:r>
              <a:rPr lang="ru-RU" dirty="0" smtClean="0"/>
              <a:t> квантификаторы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83560"/>
            <a:ext cx="8424936" cy="4572000"/>
          </a:xfrm>
        </p:spPr>
        <p:txBody>
          <a:bodyPr>
            <a:normAutofit lnSpcReduction="10000"/>
          </a:bodyPr>
          <a:lstStyle/>
          <a:p>
            <a:pPr marL="0">
              <a:buNone/>
            </a:pPr>
            <a:r>
              <a:rPr lang="ru-RU" dirty="0" smtClean="0"/>
              <a:t>Чтобы сделать жадный квантификатор </a:t>
            </a:r>
            <a:r>
              <a:rPr lang="ru-RU" dirty="0" err="1" smtClean="0"/>
              <a:t>сверхжадным</a:t>
            </a:r>
            <a:r>
              <a:rPr lang="ru-RU" dirty="0" smtClean="0"/>
              <a:t> достаточно добавить + справа от квантификатора:</a:t>
            </a:r>
          </a:p>
          <a:p>
            <a:pPr marL="0">
              <a:buNone/>
            </a:pPr>
            <a:r>
              <a:rPr lang="en-US" dirty="0" smtClean="0">
                <a:solidFill>
                  <a:srgbClr val="FFC000"/>
                </a:solidFill>
              </a:rPr>
              <a:t>X?	==&gt;	X?+		X{n}		==&gt;	X{n}+</a:t>
            </a:r>
          </a:p>
          <a:p>
            <a:pPr marL="0">
              <a:buNone/>
            </a:pPr>
            <a:r>
              <a:rPr lang="en-US" dirty="0" smtClean="0">
                <a:solidFill>
                  <a:srgbClr val="FFC000"/>
                </a:solidFill>
              </a:rPr>
              <a:t>X*	==&gt;	X*+		X{n,}		==&gt;	X{n,}+</a:t>
            </a:r>
          </a:p>
          <a:p>
            <a:pPr marL="0">
              <a:buNone/>
            </a:pPr>
            <a:r>
              <a:rPr lang="en-US" dirty="0" smtClean="0">
                <a:solidFill>
                  <a:srgbClr val="FFC000"/>
                </a:solidFill>
              </a:rPr>
              <a:t>X+	==&gt;	X++		X{</a:t>
            </a:r>
            <a:r>
              <a:rPr lang="en-US" dirty="0" err="1" smtClean="0">
                <a:solidFill>
                  <a:srgbClr val="FFC000"/>
                </a:solidFill>
              </a:rPr>
              <a:t>n,m</a:t>
            </a:r>
            <a:r>
              <a:rPr lang="en-US" dirty="0" smtClean="0">
                <a:solidFill>
                  <a:srgbClr val="FFC000"/>
                </a:solidFill>
              </a:rPr>
              <a:t>}	==&gt;	X{</a:t>
            </a:r>
            <a:r>
              <a:rPr lang="en-US" dirty="0" err="1" smtClean="0">
                <a:solidFill>
                  <a:srgbClr val="FFC000"/>
                </a:solidFill>
              </a:rPr>
              <a:t>n,m</a:t>
            </a:r>
            <a:r>
              <a:rPr lang="en-US" dirty="0" smtClean="0">
                <a:solidFill>
                  <a:srgbClr val="FFC000"/>
                </a:solidFill>
              </a:rPr>
              <a:t>}+</a:t>
            </a:r>
            <a:endParaRPr lang="ru-RU" dirty="0" smtClean="0">
              <a:solidFill>
                <a:srgbClr val="FFC000"/>
              </a:solidFill>
            </a:endParaRPr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err="1" smtClean="0"/>
              <a:t>Сверхжадные</a:t>
            </a:r>
            <a:r>
              <a:rPr lang="ru-RU" dirty="0" smtClean="0"/>
              <a:t> квантификаторы работают как правило быстрее, чем</a:t>
            </a:r>
            <a:r>
              <a:rPr lang="en-US" dirty="0" smtClean="0"/>
              <a:t> </a:t>
            </a:r>
            <a:r>
              <a:rPr lang="ru-RU" dirty="0" smtClean="0"/>
              <a:t>жадные.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Логические операции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XY	==&gt;	X </a:t>
            </a:r>
            <a:r>
              <a:rPr lang="ru-RU" dirty="0" smtClean="0"/>
              <a:t>за которым следует </a:t>
            </a:r>
            <a:r>
              <a:rPr lang="en-US" dirty="0" smtClean="0"/>
              <a:t>Y</a:t>
            </a:r>
            <a:r>
              <a:rPr lang="ru-RU" dirty="0" smtClean="0"/>
              <a:t> (</a:t>
            </a:r>
            <a:r>
              <a:rPr lang="en-US" dirty="0" smtClean="0"/>
              <a:t>AND)</a:t>
            </a:r>
          </a:p>
          <a:p>
            <a:pPr>
              <a:buNone/>
            </a:pPr>
            <a:r>
              <a:rPr lang="en-US" dirty="0" smtClean="0"/>
              <a:t>X|Y	==&gt;	X </a:t>
            </a:r>
            <a:r>
              <a:rPr lang="ru-RU" dirty="0" smtClean="0"/>
              <a:t>или</a:t>
            </a:r>
            <a:r>
              <a:rPr lang="en-US" dirty="0" smtClean="0"/>
              <a:t>Y (OR)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Приоритет </a:t>
            </a:r>
            <a:r>
              <a:rPr lang="en-US" dirty="0" smtClean="0"/>
              <a:t>AND </a:t>
            </a:r>
            <a:r>
              <a:rPr lang="ru-RU" dirty="0" smtClean="0"/>
              <a:t>выше чем </a:t>
            </a:r>
            <a:r>
              <a:rPr lang="en-US" dirty="0" smtClean="0"/>
              <a:t>OR.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aa|b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b="1" u="sng" dirty="0" err="1" smtClean="0">
                <a:solidFill>
                  <a:srgbClr val="FF0000"/>
                </a:solidFill>
              </a:rPr>
              <a:t>aa</a:t>
            </a:r>
            <a:r>
              <a:rPr lang="en-US" b="1" u="sng" dirty="0" err="1" smtClean="0">
                <a:solidFill>
                  <a:srgbClr val="FFC000"/>
                </a:solidFill>
              </a:rPr>
              <a:t>b</a:t>
            </a:r>
            <a:r>
              <a:rPr lang="en-US" dirty="0" err="1" smtClean="0"/>
              <a:t>ca</a:t>
            </a:r>
            <a:r>
              <a:rPr lang="en-US" b="1" u="sng" dirty="0" err="1" smtClean="0">
                <a:solidFill>
                  <a:srgbClr val="FF0000"/>
                </a:solidFill>
              </a:rPr>
              <a:t>b</a:t>
            </a:r>
            <a:r>
              <a:rPr lang="en-US" b="1" u="sng" dirty="0" err="1" smtClean="0">
                <a:solidFill>
                  <a:srgbClr val="FFC000"/>
                </a:solidFill>
              </a:rPr>
              <a:t>b</a:t>
            </a:r>
            <a:r>
              <a:rPr lang="en-US" b="1" u="sng" dirty="0" err="1" smtClean="0">
                <a:solidFill>
                  <a:srgbClr val="FF0000"/>
                </a:solidFill>
              </a:rPr>
              <a:t>b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Группы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Выражение в круглых скобка - группа.</a:t>
            </a:r>
          </a:p>
          <a:p>
            <a:pPr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Каждая группа имеет номер.</a:t>
            </a:r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Группы нумеруются слева направо, начиная с единицы (номер может быть больше 9)</a:t>
            </a:r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Чтобы группа не нумеровалась, она должна начинаться с </a:t>
            </a:r>
            <a:r>
              <a:rPr lang="en-US" b="1" u="sng" dirty="0" smtClean="0">
                <a:solidFill>
                  <a:srgbClr val="FF0000"/>
                </a:solidFill>
              </a:rPr>
              <a:t>(?:</a:t>
            </a:r>
            <a:endParaRPr lang="ru-RU" b="1" u="sng" dirty="0" smtClean="0">
              <a:solidFill>
                <a:srgbClr val="FF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Группы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(A)(B(C)(?:D))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(</a:t>
            </a:r>
            <a:r>
              <a:rPr lang="en-US" dirty="0" smtClean="0"/>
              <a:t>A)			==&gt;	</a:t>
            </a:r>
            <a:r>
              <a:rPr lang="ru-RU" dirty="0" smtClean="0"/>
              <a:t>группа номер 1</a:t>
            </a:r>
          </a:p>
          <a:p>
            <a:pPr>
              <a:buNone/>
            </a:pPr>
            <a:r>
              <a:rPr lang="en-US" dirty="0" smtClean="0"/>
              <a:t>(B(C)(?:D))</a:t>
            </a:r>
            <a:r>
              <a:rPr lang="ru-RU" dirty="0" smtClean="0"/>
              <a:t>	</a:t>
            </a:r>
            <a:r>
              <a:rPr lang="ru-RU" dirty="0" smtClean="0"/>
              <a:t>==</a:t>
            </a:r>
            <a:r>
              <a:rPr lang="en-US" dirty="0" smtClean="0"/>
              <a:t>&gt;	</a:t>
            </a:r>
            <a:r>
              <a:rPr lang="ru-RU" dirty="0" smtClean="0"/>
              <a:t>группа номер 2</a:t>
            </a:r>
          </a:p>
          <a:p>
            <a:pPr>
              <a:buNone/>
            </a:pPr>
            <a:r>
              <a:rPr lang="en-US" dirty="0" smtClean="0"/>
              <a:t>(C)</a:t>
            </a:r>
            <a:r>
              <a:rPr lang="ru-RU" dirty="0" smtClean="0"/>
              <a:t>			==</a:t>
            </a:r>
            <a:r>
              <a:rPr lang="en-US" dirty="0" smtClean="0"/>
              <a:t>&gt;	</a:t>
            </a:r>
            <a:r>
              <a:rPr lang="ru-RU" dirty="0" smtClean="0"/>
              <a:t>группа номер 3</a:t>
            </a:r>
          </a:p>
          <a:p>
            <a:pPr>
              <a:buNone/>
            </a:pPr>
            <a:r>
              <a:rPr lang="en-US" dirty="0" smtClean="0"/>
              <a:t>(?:D)</a:t>
            </a:r>
            <a:r>
              <a:rPr lang="ru-RU" dirty="0" smtClean="0"/>
              <a:t>			==</a:t>
            </a:r>
            <a:r>
              <a:rPr lang="en-US" dirty="0" smtClean="0"/>
              <a:t>&gt;	</a:t>
            </a:r>
            <a:r>
              <a:rPr lang="ru-RU" dirty="0" smtClean="0"/>
              <a:t>группа </a:t>
            </a:r>
            <a:r>
              <a:rPr lang="ru-RU" b="1" u="sng" dirty="0" smtClean="0">
                <a:solidFill>
                  <a:srgbClr val="FF0000"/>
                </a:solidFill>
              </a:rPr>
              <a:t>без номера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Группы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Группы могут быть использованы по номеру в регулярном выражении</a:t>
            </a:r>
            <a:r>
              <a:rPr lang="en-US" dirty="0" smtClean="0"/>
              <a:t> </a:t>
            </a:r>
            <a:r>
              <a:rPr lang="ru-RU" dirty="0" smtClean="0"/>
              <a:t>с помощью синтаксиса: </a:t>
            </a:r>
            <a:r>
              <a:rPr lang="ru-RU" dirty="0" smtClean="0">
                <a:solidFill>
                  <a:srgbClr val="92D050"/>
                </a:solidFill>
              </a:rPr>
              <a:t>\НОМЕР_ГРУППЫ</a:t>
            </a:r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 smtClean="0">
                <a:solidFill>
                  <a:srgbClr val="92D050"/>
                </a:solidFill>
              </a:rPr>
              <a:t>(</a:t>
            </a:r>
            <a:r>
              <a:rPr lang="en-US" dirty="0" err="1" smtClean="0">
                <a:solidFill>
                  <a:srgbClr val="92D050"/>
                </a:solidFill>
              </a:rPr>
              <a:t>aab</a:t>
            </a:r>
            <a:r>
              <a:rPr lang="en-US" dirty="0" smtClean="0">
                <a:solidFill>
                  <a:srgbClr val="92D050"/>
                </a:solidFill>
              </a:rPr>
              <a:t>)\W\1</a:t>
            </a:r>
          </a:p>
          <a:p>
            <a:pPr marL="0">
              <a:buNone/>
            </a:pPr>
            <a:r>
              <a:rPr lang="ru-RU" dirty="0" smtClean="0"/>
              <a:t>Входная строка: </a:t>
            </a:r>
            <a:r>
              <a:rPr lang="en-US" b="1" u="sng" dirty="0" err="1" smtClean="0">
                <a:solidFill>
                  <a:srgbClr val="FF0000"/>
                </a:solidFill>
              </a:rPr>
              <a:t>aab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aab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Экранирование символов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Для представления специальных символов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\    .    |    +    *    ?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[    ]    (    )    {    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^    $</a:t>
            </a:r>
          </a:p>
          <a:p>
            <a:pPr marL="0">
              <a:buNone/>
            </a:pPr>
            <a:r>
              <a:rPr lang="ru-RU" dirty="0" smtClean="0"/>
              <a:t>используют экранирование</a:t>
            </a:r>
            <a:r>
              <a:rPr lang="en-US" dirty="0" smtClean="0"/>
              <a:t> </a:t>
            </a:r>
            <a:r>
              <a:rPr lang="ru-RU" dirty="0" smtClean="0"/>
              <a:t>с помощью обратного слеша:</a:t>
            </a:r>
            <a:endParaRPr lang="en-US" b="1" dirty="0" smtClean="0">
              <a:solidFill>
                <a:schemeClr val="accent3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\    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.    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\    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b="1" dirty="0" smtClean="0">
                <a:solidFill>
                  <a:schemeClr val="accent3"/>
                </a:solidFill>
              </a:rPr>
              <a:t>    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b="1" dirty="0" smtClean="0">
                <a:solidFill>
                  <a:schemeClr val="accent3"/>
                </a:solidFill>
              </a:rPr>
              <a:t>    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?	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[    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]    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(    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)   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{    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^    </a:t>
            </a:r>
            <a:r>
              <a:rPr lang="en-US" b="1" dirty="0" smtClean="0">
                <a:solidFill>
                  <a:srgbClr val="FFC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Экранирование символов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Для указания диапазона экранирования можно использовать </a:t>
            </a:r>
            <a:r>
              <a:rPr lang="en-US" dirty="0" smtClean="0">
                <a:solidFill>
                  <a:srgbClr val="FF0000"/>
                </a:solidFill>
              </a:rPr>
              <a:t>\Q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/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F0000"/>
                </a:solidFill>
              </a:rPr>
              <a:t>\E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Q	==&gt;	</a:t>
            </a:r>
            <a:r>
              <a:rPr lang="ru-RU" dirty="0" smtClean="0">
                <a:solidFill>
                  <a:srgbClr val="FF0000"/>
                </a:solidFill>
              </a:rPr>
              <a:t>начало диапазона</a:t>
            </a: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\</a:t>
            </a:r>
            <a:r>
              <a:rPr lang="en-US" dirty="0" smtClean="0">
                <a:solidFill>
                  <a:srgbClr val="FF0000"/>
                </a:solidFill>
              </a:rPr>
              <a:t>E		==&gt;	</a:t>
            </a:r>
            <a:r>
              <a:rPr lang="ru-RU" dirty="0" smtClean="0">
                <a:solidFill>
                  <a:srgbClr val="FF0000"/>
                </a:solidFill>
              </a:rPr>
              <a:t>окончание диапазона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\Q\(*\E(a)</a:t>
            </a:r>
            <a:r>
              <a:rPr lang="ru-RU" dirty="0" smtClean="0">
                <a:solidFill>
                  <a:srgbClr val="92D050"/>
                </a:solidFill>
              </a:rPr>
              <a:t>\1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/>
              <a:t>ab</a:t>
            </a:r>
            <a:r>
              <a:rPr lang="en-US" b="1" u="sng" dirty="0" smtClean="0">
                <a:solidFill>
                  <a:srgbClr val="FF0000"/>
                </a:solidFill>
              </a:rPr>
              <a:t>\(*</a:t>
            </a:r>
            <a:r>
              <a:rPr lang="en-US" b="1" u="sng" dirty="0" err="1" smtClean="0">
                <a:solidFill>
                  <a:srgbClr val="FF0000"/>
                </a:solidFill>
              </a:rPr>
              <a:t>aa</a:t>
            </a:r>
            <a:endParaRPr lang="ru-RU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Упреждающий просмотр вперед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Позитивный: </a:t>
            </a:r>
            <a:r>
              <a:rPr lang="en-US" dirty="0" smtClean="0"/>
              <a:t>(?=X)</a:t>
            </a:r>
            <a:endParaRPr lang="ru-RU" dirty="0" smtClean="0"/>
          </a:p>
          <a:p>
            <a:pPr marL="0"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a(?=b)</a:t>
            </a:r>
          </a:p>
          <a:p>
            <a:pPr marL="0">
              <a:buNone/>
            </a:pPr>
            <a:r>
              <a:rPr lang="ru-RU" dirty="0" smtClean="0"/>
              <a:t>Входная строка:</a:t>
            </a:r>
            <a:r>
              <a:rPr lang="en-US" dirty="0" smtClean="0"/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bac</a:t>
            </a:r>
            <a:r>
              <a:rPr lang="en-US" b="1" u="sng" dirty="0" err="1" smtClean="0">
                <a:solidFill>
                  <a:srgbClr val="FFC000"/>
                </a:solidFill>
              </a:rPr>
              <a:t>a</a:t>
            </a:r>
            <a:r>
              <a:rPr lang="en-US" dirty="0" err="1" smtClean="0"/>
              <a:t>b</a:t>
            </a:r>
            <a:endParaRPr lang="ru-RU" dirty="0" smtClean="0"/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Негативный: </a:t>
            </a:r>
            <a:r>
              <a:rPr lang="en-US" dirty="0" smtClean="0"/>
              <a:t>(?</a:t>
            </a:r>
            <a:r>
              <a:rPr lang="ru-RU" dirty="0" smtClean="0"/>
              <a:t>!</a:t>
            </a:r>
            <a:r>
              <a:rPr lang="en-US" dirty="0" smtClean="0"/>
              <a:t>X)</a:t>
            </a:r>
            <a:endParaRPr lang="ru-RU" dirty="0" smtClean="0"/>
          </a:p>
          <a:p>
            <a:pPr marL="0"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a(?</a:t>
            </a:r>
            <a:r>
              <a:rPr lang="ru-RU" dirty="0" smtClean="0">
                <a:solidFill>
                  <a:srgbClr val="92D050"/>
                </a:solidFill>
              </a:rPr>
              <a:t>!</a:t>
            </a:r>
            <a:r>
              <a:rPr lang="en-US" dirty="0" smtClean="0">
                <a:solidFill>
                  <a:srgbClr val="92D050"/>
                </a:solidFill>
              </a:rPr>
              <a:t>b)</a:t>
            </a:r>
          </a:p>
          <a:p>
            <a:pPr marL="0">
              <a:buNone/>
            </a:pPr>
            <a:r>
              <a:rPr lang="ru-RU" dirty="0" smtClean="0"/>
              <a:t>Входная строка:</a:t>
            </a:r>
            <a:r>
              <a:rPr lang="en-US" dirty="0" smtClean="0"/>
              <a:t> </a:t>
            </a:r>
            <a:r>
              <a:rPr lang="en-US" dirty="0" err="1" smtClean="0"/>
              <a:t>ab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cab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Просмотр назад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Позитивный: </a:t>
            </a:r>
            <a:r>
              <a:rPr lang="en-US" dirty="0" smtClean="0"/>
              <a:t>(?&lt;=X)</a:t>
            </a:r>
            <a:endParaRPr lang="ru-RU" dirty="0" smtClean="0"/>
          </a:p>
          <a:p>
            <a:pPr marL="0"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(?&lt;=b)a</a:t>
            </a:r>
            <a:endParaRPr lang="ru-RU" dirty="0" smtClean="0">
              <a:solidFill>
                <a:srgbClr val="92D050"/>
              </a:solidFill>
            </a:endParaRPr>
          </a:p>
          <a:p>
            <a:pPr marL="0">
              <a:buNone/>
            </a:pPr>
            <a:r>
              <a:rPr lang="ru-RU" dirty="0" smtClean="0"/>
              <a:t>Входная строка:</a:t>
            </a:r>
            <a:r>
              <a:rPr lang="en-US" dirty="0" smtClean="0"/>
              <a:t> </a:t>
            </a:r>
            <a:r>
              <a:rPr lang="en-US" dirty="0" err="1" smtClean="0"/>
              <a:t>ab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cab</a:t>
            </a:r>
            <a:endParaRPr lang="ru-RU" dirty="0" smtClean="0"/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Негативный: </a:t>
            </a:r>
            <a:r>
              <a:rPr lang="en-US" dirty="0" smtClean="0"/>
              <a:t>(?&lt;</a:t>
            </a:r>
            <a:r>
              <a:rPr lang="ru-RU" dirty="0" smtClean="0"/>
              <a:t>!</a:t>
            </a:r>
            <a:r>
              <a:rPr lang="en-US" dirty="0" smtClean="0"/>
              <a:t>X)</a:t>
            </a:r>
            <a:endParaRPr lang="ru-RU" dirty="0" smtClean="0"/>
          </a:p>
          <a:p>
            <a:pPr marL="0"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(?&lt;!b) a</a:t>
            </a:r>
          </a:p>
          <a:p>
            <a:pPr marL="0">
              <a:buNone/>
            </a:pPr>
            <a:r>
              <a:rPr lang="ru-RU" dirty="0" smtClean="0"/>
              <a:t>Входная строка:</a:t>
            </a:r>
            <a:r>
              <a:rPr lang="en-US" dirty="0" smtClean="0"/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bac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b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Режимы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600" dirty="0" smtClean="0"/>
              <a:t>Влияют на работу регулярных выражений.</a:t>
            </a:r>
          </a:p>
          <a:p>
            <a:pPr>
              <a:buNone/>
            </a:pPr>
            <a:r>
              <a:rPr lang="ru-RU" sz="2600" dirty="0" smtClean="0"/>
              <a:t>Каждый режим имеет буквенный код. </a:t>
            </a:r>
          </a:p>
          <a:p>
            <a:pPr>
              <a:buNone/>
            </a:pPr>
            <a:endParaRPr lang="ru-RU" sz="2600" dirty="0" smtClean="0"/>
          </a:p>
          <a:p>
            <a:r>
              <a:rPr lang="en-US" sz="2600" dirty="0" smtClean="0">
                <a:solidFill>
                  <a:srgbClr val="FFC000"/>
                </a:solidFill>
              </a:rPr>
              <a:t>COMMENTS</a:t>
            </a:r>
            <a:r>
              <a:rPr lang="ru-RU" sz="2600" dirty="0" smtClean="0">
                <a:solidFill>
                  <a:srgbClr val="FFC000"/>
                </a:solidFill>
              </a:rPr>
              <a:t>			==</a:t>
            </a:r>
            <a:r>
              <a:rPr lang="en-US" sz="2600" dirty="0" smtClean="0">
                <a:solidFill>
                  <a:srgbClr val="FFC000"/>
                </a:solidFill>
              </a:rPr>
              <a:t>&gt;		x</a:t>
            </a:r>
            <a:endParaRPr lang="ru-RU" sz="2600" dirty="0" smtClean="0">
              <a:solidFill>
                <a:srgbClr val="FFC000"/>
              </a:solidFill>
            </a:endParaRPr>
          </a:p>
          <a:p>
            <a:r>
              <a:rPr lang="en-US" sz="2600" dirty="0" smtClean="0">
                <a:solidFill>
                  <a:srgbClr val="FFC000"/>
                </a:solidFill>
              </a:rPr>
              <a:t>CASE_INSENSITIVE		==&gt;		</a:t>
            </a:r>
            <a:r>
              <a:rPr lang="en-US" sz="2600" dirty="0" err="1" smtClean="0">
                <a:solidFill>
                  <a:srgbClr val="FFC000"/>
                </a:solidFill>
              </a:rPr>
              <a:t>i</a:t>
            </a:r>
            <a:endParaRPr lang="ru-RU" sz="2600" dirty="0" smtClean="0">
              <a:solidFill>
                <a:srgbClr val="FFC000"/>
              </a:solidFill>
            </a:endParaRPr>
          </a:p>
          <a:p>
            <a:r>
              <a:rPr lang="en-US" sz="2600" dirty="0" smtClean="0">
                <a:solidFill>
                  <a:srgbClr val="FFC000"/>
                </a:solidFill>
              </a:rPr>
              <a:t>UNIX_LINES			==&gt;		d</a:t>
            </a:r>
            <a:endParaRPr lang="ru-RU" sz="2600" dirty="0" smtClean="0">
              <a:solidFill>
                <a:srgbClr val="FFC000"/>
              </a:solidFill>
            </a:endParaRPr>
          </a:p>
          <a:p>
            <a:r>
              <a:rPr lang="en-US" sz="2600" dirty="0" smtClean="0">
                <a:solidFill>
                  <a:srgbClr val="FFC000"/>
                </a:solidFill>
              </a:rPr>
              <a:t>DOTALL				==&gt;		s</a:t>
            </a:r>
            <a:endParaRPr lang="ru-RU" sz="2600" dirty="0" smtClean="0">
              <a:solidFill>
                <a:srgbClr val="FFC000"/>
              </a:solidFill>
            </a:endParaRPr>
          </a:p>
          <a:p>
            <a:r>
              <a:rPr lang="en-US" sz="2600" dirty="0" smtClean="0">
                <a:solidFill>
                  <a:srgbClr val="FFC000"/>
                </a:solidFill>
              </a:rPr>
              <a:t>UNICODE_CASE		==&gt;		u</a:t>
            </a:r>
            <a:endParaRPr lang="ru-RU" sz="2600" dirty="0" smtClean="0">
              <a:solidFill>
                <a:srgbClr val="FFC000"/>
              </a:solidFill>
            </a:endParaRPr>
          </a:p>
          <a:p>
            <a:r>
              <a:rPr lang="en-US" sz="2600" dirty="0" smtClean="0">
                <a:solidFill>
                  <a:srgbClr val="FFC000"/>
                </a:solidFill>
              </a:rPr>
              <a:t>MULTILINE			==&gt;		m</a:t>
            </a:r>
            <a:endParaRPr lang="ru-RU" sz="2600" dirty="0" smtClean="0">
              <a:solidFill>
                <a:srgbClr val="FFC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Символьные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Простой класс: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[</a:t>
            </a:r>
            <a:r>
              <a:rPr lang="en-US" dirty="0" err="1" smtClean="0"/>
              <a:t>abc</a:t>
            </a:r>
            <a:r>
              <a:rPr lang="en-US" dirty="0" smtClean="0"/>
              <a:t>]	==&gt;	a, b </a:t>
            </a:r>
            <a:r>
              <a:rPr lang="ru-RU" dirty="0" smtClean="0"/>
              <a:t>или</a:t>
            </a:r>
            <a:r>
              <a:rPr lang="en-US" dirty="0" smtClean="0"/>
              <a:t> 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Регулярное выражение: </a:t>
            </a: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ccdd</a:t>
            </a:r>
            <a:r>
              <a:rPr lang="en-US" b="1" u="sng" dirty="0" err="1" smtClean="0">
                <a:solidFill>
                  <a:srgbClr val="FFC000"/>
                </a:solidFill>
              </a:rPr>
              <a:t>b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endParaRPr lang="en-US" b="1" u="sng" dirty="0" smtClean="0">
              <a:solidFill>
                <a:srgbClr val="FF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Режимы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Чтобы включить режим, достаточно предварить регулярное выражение комбинацией: </a:t>
            </a:r>
            <a:r>
              <a:rPr lang="en-US" dirty="0" smtClean="0"/>
              <a:t>(?</a:t>
            </a:r>
            <a:r>
              <a:rPr lang="ru-RU" dirty="0" smtClean="0"/>
              <a:t>КОД_РЕЖИМА).</a:t>
            </a:r>
          </a:p>
          <a:p>
            <a:pPr marL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(?m)		(?s)</a:t>
            </a:r>
            <a:endParaRPr lang="ru-RU" dirty="0" smtClean="0">
              <a:solidFill>
                <a:srgbClr val="FFC000"/>
              </a:solidFill>
            </a:endParaRPr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Если нужно включить сразу несколько режимов, можно писать несколько кодов:</a:t>
            </a:r>
          </a:p>
          <a:p>
            <a:pPr marL="0">
              <a:buNone/>
            </a:pPr>
            <a:r>
              <a:rPr lang="en-US" dirty="0" smtClean="0">
                <a:solidFill>
                  <a:srgbClr val="FFC000"/>
                </a:solidFill>
              </a:rPr>
              <a:t>	(?</a:t>
            </a:r>
            <a:r>
              <a:rPr lang="en-US" dirty="0" err="1" smtClean="0">
                <a:solidFill>
                  <a:srgbClr val="FFC000"/>
                </a:solidFill>
              </a:rPr>
              <a:t>iu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ru-RU" dirty="0" smtClean="0">
              <a:solidFill>
                <a:srgbClr val="FFC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Режимы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Autofit/>
          </a:bodyPr>
          <a:lstStyle/>
          <a:p>
            <a:pPr marL="0">
              <a:buNone/>
            </a:pPr>
            <a:r>
              <a:rPr lang="en-US" dirty="0" smtClean="0">
                <a:solidFill>
                  <a:srgbClr val="FFC000"/>
                </a:solidFill>
              </a:rPr>
              <a:t>COMMENTS</a:t>
            </a:r>
            <a:r>
              <a:rPr lang="ru-RU" dirty="0" smtClean="0">
                <a:solidFill>
                  <a:srgbClr val="FFC000"/>
                </a:solidFill>
              </a:rPr>
              <a:t>		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==</a:t>
            </a:r>
            <a:r>
              <a:rPr lang="en-US" dirty="0" smtClean="0">
                <a:solidFill>
                  <a:srgbClr val="FFC000"/>
                </a:solidFill>
              </a:rPr>
              <a:t>&gt;		x</a:t>
            </a:r>
            <a:endParaRPr lang="ru-RU" dirty="0" smtClean="0">
              <a:solidFill>
                <a:srgbClr val="FFC000"/>
              </a:solidFill>
            </a:endParaRPr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Режим комментариев. Пробельные символы игнорируются, после символа </a:t>
            </a:r>
            <a:r>
              <a:rPr lang="en-US" dirty="0" smtClean="0"/>
              <a:t>#</a:t>
            </a:r>
            <a:r>
              <a:rPr lang="ru-RU" dirty="0" smtClean="0"/>
              <a:t> можно писать комментарий к </a:t>
            </a:r>
            <a:r>
              <a:rPr lang="ru-RU" dirty="0" err="1" smtClean="0"/>
              <a:t>рег</a:t>
            </a:r>
            <a:r>
              <a:rPr lang="ru-RU" dirty="0" smtClean="0"/>
              <a:t>. выражению.</a:t>
            </a:r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(?x)a   </a:t>
            </a:r>
            <a:r>
              <a:rPr lang="en-US" dirty="0" err="1" smtClean="0">
                <a:solidFill>
                  <a:schemeClr val="accent1"/>
                </a:solidFill>
              </a:rPr>
              <a:t>bc</a:t>
            </a:r>
            <a:r>
              <a:rPr lang="en-US" dirty="0" smtClean="0">
                <a:solidFill>
                  <a:schemeClr val="accent1"/>
                </a:solidFill>
              </a:rPr>
              <a:t> #comment</a:t>
            </a:r>
          </a:p>
          <a:p>
            <a:pPr marL="0">
              <a:buNone/>
            </a:pPr>
            <a:r>
              <a:rPr lang="ru-RU" dirty="0" smtClean="0"/>
              <a:t>Входная строка:</a:t>
            </a:r>
            <a:r>
              <a:rPr lang="en-US" dirty="0" smtClean="0"/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abc</a:t>
            </a:r>
            <a:r>
              <a:rPr lang="en-US" dirty="0" err="1" smtClean="0"/>
              <a:t>ab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Kolesnikov D.O. SED KNURE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Режимы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dirty="0">
                <a:solidFill>
                  <a:srgbClr val="FFC000"/>
                </a:solidFill>
              </a:rPr>
              <a:t>CASE_INSENSITIVE </a:t>
            </a:r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==</a:t>
            </a:r>
            <a:r>
              <a:rPr lang="en-US" dirty="0" smtClean="0">
                <a:solidFill>
                  <a:srgbClr val="FFC000"/>
                </a:solidFill>
              </a:rPr>
              <a:t>&gt;		i</a:t>
            </a:r>
          </a:p>
          <a:p>
            <a:pPr marL="0">
              <a:buNone/>
            </a:pPr>
            <a:r>
              <a:rPr lang="ru-RU" dirty="0" smtClean="0"/>
              <a:t>Игнорирует регистр символов.</a:t>
            </a:r>
          </a:p>
          <a:p>
            <a:pPr marL="0">
              <a:buNone/>
            </a:pPr>
            <a:endParaRPr lang="ru-RU" dirty="0"/>
          </a:p>
          <a:p>
            <a:pPr marL="0">
              <a:buNone/>
            </a:pPr>
            <a:r>
              <a:rPr lang="ru-RU" dirty="0">
                <a:solidFill>
                  <a:srgbClr val="FFC000"/>
                </a:solidFill>
              </a:rPr>
              <a:t>UNIX_LINES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		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==</a:t>
            </a:r>
            <a:r>
              <a:rPr lang="en-US" dirty="0">
                <a:solidFill>
                  <a:srgbClr val="FFC000"/>
                </a:solidFill>
              </a:rPr>
              <a:t>&gt;		</a:t>
            </a:r>
            <a:r>
              <a:rPr lang="en-US" dirty="0" smtClean="0">
                <a:solidFill>
                  <a:srgbClr val="FFC000"/>
                </a:solidFill>
              </a:rPr>
              <a:t>d</a:t>
            </a:r>
            <a:endParaRPr lang="en-US" dirty="0">
              <a:solidFill>
                <a:srgbClr val="FFC000"/>
              </a:solidFill>
            </a:endParaRPr>
          </a:p>
          <a:p>
            <a:pPr marL="0">
              <a:buNone/>
            </a:pPr>
            <a:r>
              <a:rPr lang="ru-RU" dirty="0" smtClean="0"/>
              <a:t>Разделитель </a:t>
            </a:r>
            <a:r>
              <a:rPr lang="ru-RU" dirty="0"/>
              <a:t>строк </a:t>
            </a:r>
            <a:r>
              <a:rPr lang="ru-RU" dirty="0" smtClean="0"/>
              <a:t>только </a:t>
            </a:r>
            <a:r>
              <a:rPr lang="en-US" dirty="0" smtClean="0"/>
              <a:t>CR (\r)</a:t>
            </a:r>
            <a:endParaRPr lang="ru-RU" dirty="0" smtClean="0"/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smtClean="0">
                <a:solidFill>
                  <a:srgbClr val="FFC000"/>
                </a:solidFill>
              </a:rPr>
              <a:t>DOTALL 	</a:t>
            </a:r>
            <a:r>
              <a:rPr lang="ru-RU" dirty="0">
                <a:solidFill>
                  <a:srgbClr val="FFC000"/>
                </a:solidFill>
              </a:rPr>
              <a:t>		</a:t>
            </a: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ru-RU" dirty="0">
                <a:solidFill>
                  <a:srgbClr val="FFC000"/>
                </a:solidFill>
              </a:rPr>
              <a:t>==</a:t>
            </a:r>
            <a:r>
              <a:rPr lang="en-US" dirty="0">
                <a:solidFill>
                  <a:srgbClr val="FFC000"/>
                </a:solidFill>
              </a:rPr>
              <a:t>&gt;		</a:t>
            </a:r>
            <a:r>
              <a:rPr lang="en-US" dirty="0" smtClean="0">
                <a:solidFill>
                  <a:srgbClr val="FFC000"/>
                </a:solidFill>
              </a:rPr>
              <a:t>s</a:t>
            </a:r>
            <a:endParaRPr lang="en-US" dirty="0">
              <a:solidFill>
                <a:srgbClr val="FFC000"/>
              </a:solidFill>
            </a:endParaRPr>
          </a:p>
          <a:p>
            <a:pPr marL="0">
              <a:buNone/>
            </a:pPr>
            <a:r>
              <a:rPr lang="ru-RU" dirty="0" smtClean="0"/>
              <a:t>Точка (.) может включать \</a:t>
            </a:r>
            <a:r>
              <a:rPr lang="en-US" dirty="0" smtClean="0"/>
              <a:t>n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16006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Режимы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dirty="0" smtClean="0">
                <a:solidFill>
                  <a:srgbClr val="FFC000"/>
                </a:solidFill>
              </a:rPr>
              <a:t>UNICODE_CASE </a:t>
            </a:r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==</a:t>
            </a:r>
            <a:r>
              <a:rPr lang="en-US" dirty="0" smtClean="0">
                <a:solidFill>
                  <a:srgbClr val="FFC000"/>
                </a:solidFill>
              </a:rPr>
              <a:t>&gt;		</a:t>
            </a:r>
            <a:r>
              <a:rPr lang="en-US" dirty="0">
                <a:solidFill>
                  <a:srgbClr val="FFC000"/>
                </a:solidFill>
              </a:rPr>
              <a:t>u</a:t>
            </a:r>
            <a:endParaRPr lang="en-US" dirty="0" smtClean="0">
              <a:solidFill>
                <a:srgbClr val="FFC000"/>
              </a:solidFill>
            </a:endParaRPr>
          </a:p>
          <a:p>
            <a:pPr marL="0">
              <a:buNone/>
            </a:pPr>
            <a:r>
              <a:rPr lang="ru-RU" dirty="0" smtClean="0"/>
              <a:t>Игнорирует регистр символов.</a:t>
            </a:r>
          </a:p>
          <a:p>
            <a:pPr marL="0">
              <a:buNone/>
            </a:pPr>
            <a:endParaRPr lang="ru-RU" dirty="0"/>
          </a:p>
          <a:p>
            <a:pPr marL="0">
              <a:buNone/>
            </a:pPr>
            <a:r>
              <a:rPr lang="en-US" dirty="0" smtClean="0">
                <a:solidFill>
                  <a:srgbClr val="FFC000"/>
                </a:solidFill>
              </a:rPr>
              <a:t>MULTILINE </a:t>
            </a:r>
            <a:r>
              <a:rPr lang="ru-RU" dirty="0">
                <a:solidFill>
                  <a:srgbClr val="FFC000"/>
                </a:solidFill>
              </a:rPr>
              <a:t>		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ru-RU" dirty="0" smtClean="0">
                <a:solidFill>
                  <a:srgbClr val="FFC000"/>
                </a:solidFill>
              </a:rPr>
              <a:t>==</a:t>
            </a:r>
            <a:r>
              <a:rPr lang="en-US" dirty="0">
                <a:solidFill>
                  <a:srgbClr val="FFC000"/>
                </a:solidFill>
              </a:rPr>
              <a:t>&gt;		</a:t>
            </a:r>
            <a:r>
              <a:rPr lang="en-US" dirty="0" smtClean="0">
                <a:solidFill>
                  <a:srgbClr val="FFC000"/>
                </a:solidFill>
              </a:rPr>
              <a:t>m</a:t>
            </a:r>
            <a:endParaRPr lang="en-US" dirty="0">
              <a:solidFill>
                <a:srgbClr val="FFC000"/>
              </a:solidFill>
            </a:endParaRPr>
          </a:p>
          <a:p>
            <a:pPr marL="0">
              <a:buNone/>
            </a:pPr>
            <a:r>
              <a:rPr lang="ru-RU" dirty="0" smtClean="0"/>
              <a:t>Многострочный режим (по умолчанию </a:t>
            </a:r>
            <a:r>
              <a:rPr lang="en-US" dirty="0" smtClean="0"/>
              <a:t>$ - </a:t>
            </a:r>
            <a:r>
              <a:rPr lang="ru-RU" dirty="0"/>
              <a:t>конец ввода</a:t>
            </a:r>
            <a:r>
              <a:rPr lang="ru-RU" dirty="0" smtClean="0"/>
              <a:t>).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3164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Символьные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Отрицание: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[^</a:t>
            </a:r>
            <a:r>
              <a:rPr lang="en-US" dirty="0" err="1" smtClean="0"/>
              <a:t>abc</a:t>
            </a:r>
            <a:r>
              <a:rPr lang="en-US" dirty="0" smtClean="0"/>
              <a:t>]	==&gt;</a:t>
            </a:r>
            <a:r>
              <a:rPr lang="en-US" dirty="0" smtClean="0"/>
              <a:t>	</a:t>
            </a:r>
            <a:r>
              <a:rPr lang="ru-RU" dirty="0" smtClean="0"/>
              <a:t>любой</a:t>
            </a:r>
            <a:r>
              <a:rPr lang="en-US" dirty="0" smtClean="0"/>
              <a:t> </a:t>
            </a:r>
            <a:r>
              <a:rPr lang="ru-RU" dirty="0" smtClean="0"/>
              <a:t>символ, кроме </a:t>
            </a:r>
            <a:r>
              <a:rPr lang="en-US" dirty="0" smtClean="0"/>
              <a:t>a, b, c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[^</a:t>
            </a:r>
            <a:r>
              <a:rPr lang="en-US" dirty="0" err="1" smtClean="0">
                <a:solidFill>
                  <a:srgbClr val="92D050"/>
                </a:solidFill>
              </a:rPr>
              <a:t>ab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/>
              <a:t>a</a:t>
            </a:r>
            <a:r>
              <a:rPr lang="en-US" b="1" u="sng" dirty="0" err="1" smtClean="0">
                <a:solidFill>
                  <a:srgbClr val="FF0000"/>
                </a:solidFill>
              </a:rPr>
              <a:t>c</a:t>
            </a:r>
            <a:r>
              <a:rPr lang="en-US" b="1" u="sng" dirty="0" err="1" smtClean="0">
                <a:solidFill>
                  <a:srgbClr val="FFC000"/>
                </a:solidFill>
              </a:rPr>
              <a:t>d</a:t>
            </a:r>
            <a:r>
              <a:rPr lang="en-US" dirty="0" err="1" smtClean="0"/>
              <a:t>ba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Символьные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Диапазон: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[a-</a:t>
            </a:r>
            <a:r>
              <a:rPr lang="en-US" dirty="0" err="1" smtClean="0"/>
              <a:t>zA</a:t>
            </a:r>
            <a:r>
              <a:rPr lang="en-US" dirty="0" smtClean="0"/>
              <a:t>-Z]		==&gt;	</a:t>
            </a:r>
            <a:r>
              <a:rPr lang="ru-RU" dirty="0" smtClean="0"/>
              <a:t>от </a:t>
            </a:r>
            <a:r>
              <a:rPr lang="en-US" dirty="0" smtClean="0"/>
              <a:t>a </a:t>
            </a:r>
            <a:r>
              <a:rPr lang="ru-RU" dirty="0" smtClean="0"/>
              <a:t>до </a:t>
            </a:r>
            <a:r>
              <a:rPr lang="en-US" dirty="0" smtClean="0"/>
              <a:t>z </a:t>
            </a:r>
            <a:r>
              <a:rPr lang="ru-RU" dirty="0" smtClean="0"/>
              <a:t>или от </a:t>
            </a:r>
            <a:r>
              <a:rPr lang="en-US" dirty="0" smtClean="0"/>
              <a:t>A </a:t>
            </a:r>
            <a:r>
              <a:rPr lang="ru-RU" dirty="0" smtClean="0"/>
              <a:t>до </a:t>
            </a:r>
            <a:r>
              <a:rPr lang="en-US" dirty="0" smtClean="0"/>
              <a:t>Z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[a-</a:t>
            </a:r>
            <a:r>
              <a:rPr lang="en-US" dirty="0" err="1" smtClean="0">
                <a:solidFill>
                  <a:srgbClr val="92D050"/>
                </a:solidFill>
              </a:rPr>
              <a:t>cA</a:t>
            </a:r>
            <a:r>
              <a:rPr lang="en-US" dirty="0" smtClean="0">
                <a:solidFill>
                  <a:srgbClr val="92D050"/>
                </a:solidFill>
              </a:rPr>
              <a:t>-Z]</a:t>
            </a:r>
          </a:p>
          <a:p>
            <a:pPr>
              <a:buNone/>
            </a:pPr>
            <a:r>
              <a:rPr lang="ru-RU" dirty="0" smtClean="0"/>
              <a:t>Входная строка:</a:t>
            </a:r>
            <a:r>
              <a:rPr lang="en-US" dirty="0" smtClean="0"/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d</a:t>
            </a:r>
            <a:r>
              <a:rPr lang="en-US" b="1" u="sng" dirty="0" err="1" smtClean="0">
                <a:solidFill>
                  <a:srgbClr val="FFC000"/>
                </a:solidFill>
              </a:rPr>
              <a:t>A</a:t>
            </a:r>
            <a:r>
              <a:rPr lang="en-US" b="1" u="sng" dirty="0" err="1" smtClean="0">
                <a:solidFill>
                  <a:srgbClr val="FF0000"/>
                </a:solidFill>
              </a:rPr>
              <a:t>c</a:t>
            </a:r>
            <a:r>
              <a:rPr lang="en-US" dirty="0" err="1" smtClean="0"/>
              <a:t>dh</a:t>
            </a:r>
            <a:endParaRPr lang="en-US" dirty="0" smtClean="0"/>
          </a:p>
          <a:p>
            <a:pPr marL="0"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Символьные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Объединение: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[a-z[A-Z]]	==&gt;	</a:t>
            </a:r>
            <a:r>
              <a:rPr lang="ru-RU" dirty="0" smtClean="0"/>
              <a:t>от </a:t>
            </a:r>
            <a:r>
              <a:rPr lang="en-US" dirty="0" smtClean="0"/>
              <a:t>a </a:t>
            </a:r>
            <a:r>
              <a:rPr lang="ru-RU" dirty="0" smtClean="0"/>
              <a:t>до </a:t>
            </a:r>
            <a:r>
              <a:rPr lang="en-US" dirty="0" smtClean="0"/>
              <a:t>z </a:t>
            </a:r>
            <a:r>
              <a:rPr lang="ru-RU" dirty="0" smtClean="0"/>
              <a:t>или от </a:t>
            </a:r>
            <a:r>
              <a:rPr lang="en-US" dirty="0" smtClean="0"/>
              <a:t>A </a:t>
            </a:r>
            <a:r>
              <a:rPr lang="ru-RU" dirty="0" smtClean="0"/>
              <a:t>до </a:t>
            </a:r>
            <a:r>
              <a:rPr lang="en-US" dirty="0" smtClean="0"/>
              <a:t>Z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Тоже самое, что и </a:t>
            </a:r>
            <a:r>
              <a:rPr lang="en-US" dirty="0" smtClean="0"/>
              <a:t>[a-</a:t>
            </a:r>
            <a:r>
              <a:rPr lang="en-US" dirty="0" err="1" smtClean="0"/>
              <a:t>zA</a:t>
            </a:r>
            <a:r>
              <a:rPr lang="en-US" dirty="0" smtClean="0"/>
              <a:t>-Z]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Символьные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Пересечение: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[a-z&amp;&amp;[def]]</a:t>
            </a:r>
            <a:r>
              <a:rPr lang="ru-RU" dirty="0" smtClean="0"/>
              <a:t>	</a:t>
            </a:r>
            <a:r>
              <a:rPr lang="en-US" dirty="0" smtClean="0"/>
              <a:t>==&gt;	d, e </a:t>
            </a:r>
            <a:r>
              <a:rPr lang="ru-RU" dirty="0" smtClean="0"/>
              <a:t>или </a:t>
            </a:r>
            <a:r>
              <a:rPr lang="en-US" dirty="0" smtClean="0"/>
              <a:t>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Регулярное выражение: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[a-d&amp;&amp;c-f]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dirty="0" err="1" smtClean="0"/>
              <a:t>a</a:t>
            </a:r>
            <a:r>
              <a:rPr lang="en-US" b="1" u="sng" dirty="0" err="1" smtClean="0">
                <a:solidFill>
                  <a:srgbClr val="FF0000"/>
                </a:solidFill>
              </a:rPr>
              <a:t>c</a:t>
            </a:r>
            <a:r>
              <a:rPr lang="en-US" b="1" u="sng" dirty="0" err="1" smtClean="0">
                <a:solidFill>
                  <a:srgbClr val="FFC000"/>
                </a:solidFill>
              </a:rPr>
              <a:t>c</a:t>
            </a:r>
            <a:r>
              <a:rPr lang="en-US" b="1" u="sng" dirty="0" err="1" smtClean="0">
                <a:solidFill>
                  <a:srgbClr val="FF0000"/>
                </a:solidFill>
              </a:rPr>
              <a:t>d</a:t>
            </a:r>
            <a:r>
              <a:rPr lang="en-US" b="1" u="sng" dirty="0" err="1" smtClean="0">
                <a:solidFill>
                  <a:srgbClr val="FFC000"/>
                </a:solidFill>
              </a:rPr>
              <a:t>d</a:t>
            </a:r>
            <a:r>
              <a:rPr lang="en-US" b="1" u="sng" dirty="0" err="1" smtClean="0">
                <a:solidFill>
                  <a:srgbClr val="FF0000"/>
                </a:solidFill>
              </a:rPr>
              <a:t>d</a:t>
            </a:r>
            <a:r>
              <a:rPr lang="en-US" dirty="0" err="1" smtClean="0"/>
              <a:t>eab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Символьные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Вычитание: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[a-z&amp;&amp;[^def]]	==&gt;	</a:t>
            </a:r>
            <a:r>
              <a:rPr lang="ru-RU" dirty="0" smtClean="0"/>
              <a:t>от </a:t>
            </a:r>
            <a:r>
              <a:rPr lang="en-US" dirty="0" smtClean="0"/>
              <a:t>a </a:t>
            </a:r>
            <a:r>
              <a:rPr lang="ru-RU" dirty="0" smtClean="0"/>
              <a:t>до </a:t>
            </a:r>
            <a:r>
              <a:rPr lang="en-US" dirty="0" smtClean="0"/>
              <a:t>c </a:t>
            </a:r>
            <a:r>
              <a:rPr lang="ru-RU" dirty="0" smtClean="0"/>
              <a:t>или от </a:t>
            </a:r>
            <a:r>
              <a:rPr lang="en-US" dirty="0" smtClean="0"/>
              <a:t>g </a:t>
            </a:r>
            <a:r>
              <a:rPr lang="ru-RU" dirty="0" smtClean="0"/>
              <a:t>до </a:t>
            </a:r>
            <a:r>
              <a:rPr lang="en-US" dirty="0" smtClean="0"/>
              <a:t>z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Регулярное выражение: </a:t>
            </a:r>
            <a:r>
              <a:rPr lang="en-US" dirty="0" smtClean="0">
                <a:solidFill>
                  <a:srgbClr val="92D050"/>
                </a:solidFill>
              </a:rPr>
              <a:t>[a-d&amp;&amp;[^c-f]]</a:t>
            </a:r>
          </a:p>
          <a:p>
            <a:pPr>
              <a:buNone/>
            </a:pPr>
            <a:r>
              <a:rPr lang="ru-RU" dirty="0" smtClean="0"/>
              <a:t>Входная строка: </a:t>
            </a:r>
            <a:r>
              <a:rPr lang="en-US" b="1" u="sng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ccddde</a:t>
            </a:r>
            <a:r>
              <a:rPr lang="en-US" b="1" u="sng" dirty="0" err="1" smtClean="0">
                <a:solidFill>
                  <a:srgbClr val="FFC000"/>
                </a:solidFill>
              </a:rPr>
              <a:t>a</a:t>
            </a:r>
            <a:r>
              <a:rPr lang="en-US" b="1" u="sng" dirty="0" err="1" smtClean="0">
                <a:solidFill>
                  <a:srgbClr val="FF0000"/>
                </a:solidFill>
              </a:rPr>
              <a:t>b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 smtClean="0"/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3276</TotalTime>
  <Words>598</Words>
  <Application>Microsoft Office PowerPoint</Application>
  <PresentationFormat>Экран (4:3)</PresentationFormat>
  <Paragraphs>348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Техническая</vt:lpstr>
      <vt:lpstr>Regular expressions</vt:lpstr>
      <vt:lpstr>Определение</vt:lpstr>
      <vt:lpstr>Символы</vt:lpstr>
      <vt:lpstr>Символьные классы</vt:lpstr>
      <vt:lpstr>Символьные классы</vt:lpstr>
      <vt:lpstr>Символьные классы</vt:lpstr>
      <vt:lpstr>Символьные классы</vt:lpstr>
      <vt:lpstr>Символьные классы</vt:lpstr>
      <vt:lpstr>Символьные классы</vt:lpstr>
      <vt:lpstr>Символьные классы Java</vt:lpstr>
      <vt:lpstr>Предопределенные классы</vt:lpstr>
      <vt:lpstr>Предопределенные классы</vt:lpstr>
      <vt:lpstr>Предопределенные классы</vt:lpstr>
      <vt:lpstr>Предопределенные классы</vt:lpstr>
      <vt:lpstr>Границы</vt:lpstr>
      <vt:lpstr>Границы</vt:lpstr>
      <vt:lpstr>Границы</vt:lpstr>
      <vt:lpstr>Границы</vt:lpstr>
      <vt:lpstr>Границы</vt:lpstr>
      <vt:lpstr>Ограничители строк</vt:lpstr>
      <vt:lpstr>Квантификаторы</vt:lpstr>
      <vt:lpstr>Квантификаторы</vt:lpstr>
      <vt:lpstr>Квантификаторы</vt:lpstr>
      <vt:lpstr>Квантификаторы</vt:lpstr>
      <vt:lpstr>Квантификаторы</vt:lpstr>
      <vt:lpstr>Квантификаторы</vt:lpstr>
      <vt:lpstr>Квантификаторы</vt:lpstr>
      <vt:lpstr>Сверхжадные квантификаторы</vt:lpstr>
      <vt:lpstr>Сверхжадные квантификаторы</vt:lpstr>
      <vt:lpstr>Сверхжадные квантификаторы</vt:lpstr>
      <vt:lpstr>Логические операции</vt:lpstr>
      <vt:lpstr>Группы</vt:lpstr>
      <vt:lpstr>Группы</vt:lpstr>
      <vt:lpstr>Группы</vt:lpstr>
      <vt:lpstr>Экранирование символов</vt:lpstr>
      <vt:lpstr>Экранирование символов</vt:lpstr>
      <vt:lpstr>Упреждающий просмотр вперед</vt:lpstr>
      <vt:lpstr>Просмотр назад</vt:lpstr>
      <vt:lpstr>Режимы</vt:lpstr>
      <vt:lpstr>Режимы</vt:lpstr>
      <vt:lpstr>Режимы</vt:lpstr>
      <vt:lpstr>Режимы</vt:lpstr>
      <vt:lpstr>Режимы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dc:description>v0.3</dc:description>
  <cp:lastModifiedBy>Dmitry Kolesnikov</cp:lastModifiedBy>
  <cp:revision>281</cp:revision>
  <dcterms:created xsi:type="dcterms:W3CDTF">2012-05-23T00:00:25Z</dcterms:created>
  <dcterms:modified xsi:type="dcterms:W3CDTF">2013-03-02T21:56:28Z</dcterms:modified>
</cp:coreProperties>
</file>