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2" r:id="rId1"/>
  </p:sldMasterIdLst>
  <p:notesMasterIdLst>
    <p:notesMasterId r:id="rId77"/>
  </p:notesMasterIdLst>
  <p:sldIdLst>
    <p:sldId id="601" r:id="rId2"/>
    <p:sldId id="602" r:id="rId3"/>
    <p:sldId id="603" r:id="rId4"/>
    <p:sldId id="604" r:id="rId5"/>
    <p:sldId id="605" r:id="rId6"/>
    <p:sldId id="606" r:id="rId7"/>
    <p:sldId id="607" r:id="rId8"/>
    <p:sldId id="608" r:id="rId9"/>
    <p:sldId id="609" r:id="rId10"/>
    <p:sldId id="610" r:id="rId11"/>
    <p:sldId id="611" r:id="rId12"/>
    <p:sldId id="612" r:id="rId13"/>
    <p:sldId id="613" r:id="rId14"/>
    <p:sldId id="614" r:id="rId15"/>
    <p:sldId id="615" r:id="rId16"/>
    <p:sldId id="616" r:id="rId17"/>
    <p:sldId id="617" r:id="rId18"/>
    <p:sldId id="618" r:id="rId19"/>
    <p:sldId id="619" r:id="rId20"/>
    <p:sldId id="722" r:id="rId21"/>
    <p:sldId id="620" r:id="rId22"/>
    <p:sldId id="621" r:id="rId23"/>
    <p:sldId id="622" r:id="rId24"/>
    <p:sldId id="623" r:id="rId25"/>
    <p:sldId id="624" r:id="rId26"/>
    <p:sldId id="625" r:id="rId27"/>
    <p:sldId id="626" r:id="rId28"/>
    <p:sldId id="627" r:id="rId29"/>
    <p:sldId id="628" r:id="rId30"/>
    <p:sldId id="629" r:id="rId31"/>
    <p:sldId id="630" r:id="rId32"/>
    <p:sldId id="631" r:id="rId33"/>
    <p:sldId id="632" r:id="rId34"/>
    <p:sldId id="633" r:id="rId35"/>
    <p:sldId id="634" r:id="rId36"/>
    <p:sldId id="635" r:id="rId37"/>
    <p:sldId id="636" r:id="rId38"/>
    <p:sldId id="638" r:id="rId39"/>
    <p:sldId id="726" r:id="rId40"/>
    <p:sldId id="639" r:id="rId41"/>
    <p:sldId id="640" r:id="rId42"/>
    <p:sldId id="641" r:id="rId43"/>
    <p:sldId id="725" r:id="rId44"/>
    <p:sldId id="642" r:id="rId45"/>
    <p:sldId id="643" r:id="rId46"/>
    <p:sldId id="723" r:id="rId47"/>
    <p:sldId id="644" r:id="rId48"/>
    <p:sldId id="727" r:id="rId49"/>
    <p:sldId id="645" r:id="rId50"/>
    <p:sldId id="646" r:id="rId51"/>
    <p:sldId id="647" r:id="rId52"/>
    <p:sldId id="648" r:id="rId53"/>
    <p:sldId id="649" r:id="rId54"/>
    <p:sldId id="650" r:id="rId55"/>
    <p:sldId id="651" r:id="rId56"/>
    <p:sldId id="652" r:id="rId57"/>
    <p:sldId id="653" r:id="rId58"/>
    <p:sldId id="654" r:id="rId59"/>
    <p:sldId id="655" r:id="rId60"/>
    <p:sldId id="656" r:id="rId61"/>
    <p:sldId id="657" r:id="rId62"/>
    <p:sldId id="658" r:id="rId63"/>
    <p:sldId id="659" r:id="rId64"/>
    <p:sldId id="660" r:id="rId65"/>
    <p:sldId id="728" r:id="rId66"/>
    <p:sldId id="665" r:id="rId67"/>
    <p:sldId id="666" r:id="rId68"/>
    <p:sldId id="667" r:id="rId69"/>
    <p:sldId id="668" r:id="rId70"/>
    <p:sldId id="729" r:id="rId71"/>
    <p:sldId id="669" r:id="rId72"/>
    <p:sldId id="670" r:id="rId73"/>
    <p:sldId id="671" r:id="rId74"/>
    <p:sldId id="672" r:id="rId75"/>
    <p:sldId id="673" r:id="rId7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7BC9-EC55-43FA-9AA3-C07607C09EEA}" type="datetimeFigureOut">
              <a:rPr lang="ru-RU" smtClean="0"/>
              <a:t>24.03.2013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B1D6C-0C38-463F-AED9-FE226B90B42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69A23-64F7-4788-921E-BB6799471A9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A2FF45-1F7B-43FA-80E9-9EF5D674404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5B3738-FD16-4DFF-BA2F-B94289E984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5EE5C-B68A-49BA-9BD3-A3EABE8136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DE6329-4C2A-4277-B426-3AC152AE5B2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2EC6FF-9B3B-4565-BD1F-ED494AA2598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215427-B04F-4DFA-95F6-C3C981C0406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94538-EECF-48BA-BE5D-D4A82572031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0CF03E-6240-4425-9882-E49495C538E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B2112-8478-46DF-AD73-459591E9B4A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>
              <a:defRPr/>
            </a:pPr>
            <a:fld id="{39AF07C0-ED1D-4CFE-953C-D77B589527B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C50F82-2FD7-49C0-9495-E40C8F5FD59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64E7A20E-3208-4515-A770-E00E84F8A12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6281738"/>
            <a:ext cx="8569325" cy="5762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v.0.</a:t>
            </a:r>
            <a:r>
              <a:rPr lang="ru-RU" sz="1800" dirty="0" smtClean="0"/>
              <a:t>4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Threads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200" dirty="0"/>
          </a:p>
          <a:p>
            <a:r>
              <a:rPr lang="ru-RU" sz="3200" dirty="0"/>
              <a:t>После этого создают новый поток с помощью конструктора </a:t>
            </a:r>
            <a:r>
              <a:rPr lang="en-US" sz="3200" dirty="0">
                <a:solidFill>
                  <a:srgbClr val="FF0000"/>
                </a:solidFill>
              </a:rPr>
              <a:t>Thread</a:t>
            </a:r>
            <a:r>
              <a:rPr lang="ru-RU" sz="3200" dirty="0"/>
              <a:t>(</a:t>
            </a:r>
            <a:r>
              <a:rPr lang="en-US" sz="3200" dirty="0" err="1">
                <a:solidFill>
                  <a:srgbClr val="FFC000"/>
                </a:solidFill>
              </a:rPr>
              <a:t>Runnable</a:t>
            </a:r>
            <a:r>
              <a:rPr lang="en-US" sz="3200" dirty="0">
                <a:solidFill>
                  <a:srgbClr val="FFC000"/>
                </a:solidFill>
              </a:rPr>
              <a:t> target</a:t>
            </a:r>
            <a:r>
              <a:rPr lang="ru-RU" sz="3200" dirty="0"/>
              <a:t>).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Thread t = </a:t>
            </a:r>
            <a:r>
              <a:rPr lang="en-US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new Thread(</a:t>
            </a:r>
            <a:r>
              <a:rPr lang="en-US" sz="3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new B()</a:t>
            </a:r>
            <a:r>
              <a:rPr lang="en-US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200" dirty="0" err="1">
                <a:latin typeface="Consolas" pitchFamily="49" charset="0"/>
                <a:cs typeface="Consolas" pitchFamily="49" charset="0"/>
              </a:rPr>
              <a:t>t.start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3200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sz="3200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или</a:t>
            </a:r>
            <a:endParaRPr lang="en-US" sz="3200" i="1" dirty="0">
              <a:solidFill>
                <a:srgbClr val="ABFE8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new Thread(</a:t>
            </a:r>
            <a:r>
              <a:rPr lang="en-US" sz="3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32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B()</a:t>
            </a:r>
            <a:r>
              <a:rPr lang="en-US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).start();</a:t>
            </a:r>
            <a:r>
              <a:rPr lang="ru-RU" sz="32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endParaRPr lang="en-US" sz="3200" b="1" dirty="0"/>
          </a:p>
          <a:p>
            <a:r>
              <a:rPr lang="ru-RU" sz="3200" dirty="0">
                <a:solidFill>
                  <a:srgbClr val="00B0F0"/>
                </a:solidFill>
              </a:rPr>
              <a:t>Замечание</a:t>
            </a:r>
            <a:r>
              <a:rPr lang="ru-RU" sz="3200" dirty="0"/>
              <a:t>. Класс </a:t>
            </a:r>
            <a:r>
              <a:rPr lang="en-US" sz="3200" dirty="0"/>
              <a:t>Thread </a:t>
            </a:r>
            <a:r>
              <a:rPr lang="ru-RU" sz="3200" dirty="0"/>
              <a:t>реализует интерфейс </a:t>
            </a:r>
            <a:r>
              <a:rPr lang="en-US" sz="3200" dirty="0" err="1"/>
              <a:t>Runnable</a:t>
            </a:r>
            <a:r>
              <a:rPr lang="ru-RU" sz="3200" dirty="0"/>
              <a:t>.</a:t>
            </a:r>
            <a:endParaRPr lang="ru-RU" sz="3200" dirty="0">
              <a:sym typeface="Symbol" pitchFamily="18" charset="2"/>
            </a:endParaRPr>
          </a:p>
          <a:p>
            <a:endParaRPr lang="en-US" sz="3200" dirty="0"/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Thread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implements </a:t>
            </a:r>
            <a:r>
              <a:rPr lang="en-US" sz="32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Runnable</a:t>
            </a:r>
            <a:endParaRPr lang="ru-RU" sz="32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>
                <a:solidFill>
                  <a:srgbClr val="00B0F0"/>
                </a:solidFill>
              </a:rPr>
              <a:t>Замечание</a:t>
            </a:r>
            <a:r>
              <a:rPr lang="ru-RU" sz="3200" dirty="0"/>
              <a:t>. В качестве параметра конструктору </a:t>
            </a:r>
            <a:r>
              <a:rPr lang="en-US" sz="3200" dirty="0"/>
              <a:t>Thread </a:t>
            </a:r>
            <a:r>
              <a:rPr lang="ru-RU" sz="3200" dirty="0"/>
              <a:t>может быть передан </a:t>
            </a:r>
            <a:r>
              <a:rPr lang="ru-RU" sz="3200" dirty="0" smtClean="0">
                <a:solidFill>
                  <a:srgbClr val="FFC000"/>
                </a:solidFill>
              </a:rPr>
              <a:t>объект</a:t>
            </a:r>
            <a:r>
              <a:rPr lang="ru-RU" sz="3200" dirty="0" smtClean="0"/>
              <a:t> </a:t>
            </a:r>
            <a:r>
              <a:rPr lang="ru-RU" sz="3200" dirty="0" smtClean="0">
                <a:solidFill>
                  <a:srgbClr val="FFC000"/>
                </a:solidFill>
              </a:rPr>
              <a:t>класса, который наследует </a:t>
            </a:r>
            <a:r>
              <a:rPr lang="en-US" sz="3200" dirty="0" smtClean="0">
                <a:solidFill>
                  <a:srgbClr val="FFC000"/>
                </a:solidFill>
              </a:rPr>
              <a:t>Thread</a:t>
            </a:r>
            <a:r>
              <a:rPr lang="ru-RU" sz="3200" dirty="0"/>
              <a:t>.</a:t>
            </a:r>
            <a:endParaRPr lang="en-US" sz="3200" dirty="0"/>
          </a:p>
          <a:p>
            <a:endParaRPr lang="en-US" dirty="0"/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public class Test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public static void main(String[]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	Thread t =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new Thread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MyThread</a:t>
            </a:r>
            <a:r>
              <a:rPr 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t.start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MyThread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extends Thread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public void run() {}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2700" algn="ctr"/>
            <a:r>
              <a:rPr lang="en-US" sz="3200" b="1" dirty="0" smtClean="0"/>
              <a:t>8</a:t>
            </a:r>
            <a:r>
              <a:rPr lang="en-US" sz="3200" b="1" dirty="0"/>
              <a:t>.</a:t>
            </a:r>
            <a:r>
              <a:rPr lang="ru-RU" sz="3200" b="1" dirty="0"/>
              <a:t> Создание и запуск потока в одном классе</a:t>
            </a:r>
          </a:p>
          <a:p>
            <a:pPr indent="12700" algn="just"/>
            <a:endParaRPr lang="en-US" sz="3200" b="1" dirty="0"/>
          </a:p>
          <a:p>
            <a:pPr indent="12700" algn="just"/>
            <a:r>
              <a:rPr lang="ru-RU" sz="3200" dirty="0"/>
              <a:t>Поток можно создать и запустить в одном классе.</a:t>
            </a:r>
            <a:endParaRPr lang="en-US" sz="3200" dirty="0"/>
          </a:p>
          <a:p>
            <a:pPr indent="12700" algn="just"/>
            <a:endParaRPr lang="ru-RU" b="1" dirty="0"/>
          </a:p>
          <a:p>
            <a:pPr indent="12700"/>
            <a:r>
              <a:rPr lang="en-US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MyThread</a:t>
            </a:r>
            <a:r>
              <a:rPr 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extends Thread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12700"/>
            <a:r>
              <a:rPr lang="en-US" dirty="0">
                <a:latin typeface="Consolas" pitchFamily="49" charset="0"/>
                <a:cs typeface="Consolas" pitchFamily="49" charset="0"/>
              </a:rPr>
              <a:t>	public void </a:t>
            </a:r>
            <a:r>
              <a:rPr 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indent="12700"/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...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indent="12700"/>
            <a:r>
              <a:rPr lang="en-US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indent="12700"/>
            <a:endParaRPr lang="en-US" dirty="0">
              <a:latin typeface="Consolas" pitchFamily="49" charset="0"/>
              <a:cs typeface="Consolas" pitchFamily="49" charset="0"/>
            </a:endParaRPr>
          </a:p>
          <a:p>
            <a:pPr indent="12700"/>
            <a:r>
              <a:rPr lang="en-US" dirty="0">
                <a:latin typeface="Consolas" pitchFamily="49" charset="0"/>
                <a:cs typeface="Consolas" pitchFamily="49" charset="0"/>
              </a:rPr>
              <a:t>	public static void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indent="12700"/>
            <a:r>
              <a:rPr lang="en-US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ru-RU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запуск потока</a:t>
            </a:r>
            <a:endParaRPr lang="en-US" dirty="0">
              <a:solidFill>
                <a:srgbClr val="ABFE86"/>
              </a:solidFill>
              <a:latin typeface="Consolas" pitchFamily="49" charset="0"/>
              <a:cs typeface="Consolas" pitchFamily="49" charset="0"/>
            </a:endParaRPr>
          </a:p>
          <a:p>
            <a:pPr indent="12700"/>
            <a:r>
              <a:rPr lang="en-US" dirty="0">
                <a:latin typeface="Consolas" pitchFamily="49" charset="0"/>
                <a:cs typeface="Consolas" pitchFamily="49" charset="0"/>
              </a:rPr>
              <a:t>		new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MyThread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start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pPr indent="12700"/>
            <a:r>
              <a:rPr lang="ru-RU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12700"/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61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 smtClean="0"/>
              <a:t>9</a:t>
            </a:r>
            <a:r>
              <a:rPr lang="ru-RU" sz="3200" b="1" dirty="0"/>
              <a:t>. Запуск потока в конструкторе класса-потока</a:t>
            </a:r>
            <a:endParaRPr lang="ru-RU" sz="3200" b="1" u="sng" dirty="0"/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ru-RU" sz="3200" dirty="0" smtClean="0"/>
              <a:t>Поток можно запустить </a:t>
            </a:r>
            <a:r>
              <a:rPr lang="ru-RU" sz="3200" dirty="0">
                <a:solidFill>
                  <a:srgbClr val="FFC000"/>
                </a:solidFill>
              </a:rPr>
              <a:t>в конструкторе </a:t>
            </a:r>
            <a:r>
              <a:rPr lang="ru-RU" sz="3200" dirty="0"/>
              <a:t>потока.</a:t>
            </a:r>
          </a:p>
          <a:p>
            <a:pPr>
              <a:defRPr/>
            </a:pPr>
            <a:endParaRPr lang="ru-RU" dirty="0"/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MyThread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extends Thread {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public </a:t>
            </a:r>
            <a:r>
              <a:rPr lang="en-US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MyThread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this.start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public void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en-US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do something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public static void main(String[]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new </a:t>
            </a:r>
            <a:r>
              <a:rPr lang="en-US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MyThread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();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dirty="0" smtClean="0"/>
              <a:t>10</a:t>
            </a:r>
            <a:r>
              <a:rPr lang="ru-RU" sz="3200" b="1" dirty="0"/>
              <a:t>. Создание и запуск потока с помощью</a:t>
            </a:r>
          </a:p>
          <a:p>
            <a:pPr algn="ctr"/>
            <a:r>
              <a:rPr lang="ru-RU" sz="3200" b="1" dirty="0"/>
              <a:t>анонимного класса</a:t>
            </a:r>
            <a:endParaRPr lang="en-US" sz="3200" dirty="0"/>
          </a:p>
          <a:p>
            <a:pPr algn="ctr"/>
            <a:endParaRPr lang="ru-RU" sz="3200" b="1" dirty="0"/>
          </a:p>
          <a:p>
            <a:r>
              <a:rPr lang="ru-RU" sz="3200" dirty="0"/>
              <a:t>Поток можно создать и запустить в методе с помощью </a:t>
            </a:r>
            <a:r>
              <a:rPr lang="ru-RU" sz="3200" dirty="0">
                <a:solidFill>
                  <a:srgbClr val="FFC000"/>
                </a:solidFill>
              </a:rPr>
              <a:t>анонимного класса</a:t>
            </a:r>
            <a:r>
              <a:rPr lang="ru-RU" sz="3200" dirty="0"/>
              <a:t>.</a:t>
            </a:r>
          </a:p>
          <a:p>
            <a:endParaRPr lang="ru-RU" dirty="0"/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MyThread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public static void main(String[]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new Thread() {</a:t>
            </a:r>
          </a:p>
          <a:p>
            <a:r>
              <a:rPr 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			public void run() {</a:t>
            </a: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US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en-US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do </a:t>
            </a:r>
            <a:r>
              <a:rPr lang="en-US" i="1" dirty="0" smtClean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something</a:t>
            </a:r>
            <a:endParaRPr lang="en-US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		}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.start();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/>
              <a:t>1</a:t>
            </a:r>
            <a:r>
              <a:rPr lang="ru-RU" sz="3200" b="1" dirty="0"/>
              <a:t>1. Завершение выполнения потока</a:t>
            </a:r>
            <a:endParaRPr lang="ru-RU" sz="3200" b="1" u="sng" dirty="0"/>
          </a:p>
          <a:p>
            <a:endParaRPr lang="en-US" b="1" dirty="0"/>
          </a:p>
          <a:p>
            <a:r>
              <a:rPr lang="ru-RU" sz="3100" dirty="0"/>
              <a:t>Поток начинает свое выполнение, когда на нем вызовут </a:t>
            </a:r>
            <a:r>
              <a:rPr lang="ru-RU" sz="3100" dirty="0">
                <a:solidFill>
                  <a:srgbClr val="FFC000"/>
                </a:solidFill>
              </a:rPr>
              <a:t>метод </a:t>
            </a:r>
            <a:r>
              <a:rPr lang="en-US" sz="3100" dirty="0">
                <a:solidFill>
                  <a:srgbClr val="FFC000"/>
                </a:solidFill>
              </a:rPr>
              <a:t>start</a:t>
            </a:r>
            <a:r>
              <a:rPr lang="ru-RU" sz="3100" dirty="0">
                <a:solidFill>
                  <a:srgbClr val="FFC000"/>
                </a:solidFill>
              </a:rPr>
              <a:t> </a:t>
            </a:r>
            <a:r>
              <a:rPr lang="ru-RU" sz="3100" dirty="0" smtClean="0">
                <a:solidFill>
                  <a:srgbClr val="FFC000"/>
                </a:solidFill>
              </a:rPr>
              <a:t>в </a:t>
            </a:r>
            <a:r>
              <a:rPr lang="ru-RU" sz="3100" dirty="0">
                <a:solidFill>
                  <a:srgbClr val="FFC000"/>
                </a:solidFill>
              </a:rPr>
              <a:t>родительском </a:t>
            </a:r>
            <a:r>
              <a:rPr lang="ru-RU" sz="3100" dirty="0" smtClean="0">
                <a:solidFill>
                  <a:srgbClr val="FFC000"/>
                </a:solidFill>
              </a:rPr>
              <a:t>потоке</a:t>
            </a:r>
            <a:r>
              <a:rPr lang="ru-RU" sz="3100" dirty="0" smtClean="0"/>
              <a:t>. </a:t>
            </a:r>
            <a:r>
              <a:rPr lang="ru-RU" sz="3100" dirty="0"/>
              <a:t>Метод </a:t>
            </a:r>
            <a:r>
              <a:rPr lang="en-US" sz="3100" dirty="0">
                <a:solidFill>
                  <a:srgbClr val="FFC000"/>
                </a:solidFill>
              </a:rPr>
              <a:t>start</a:t>
            </a:r>
            <a:r>
              <a:rPr lang="en-US" sz="3100" dirty="0"/>
              <a:t> </a:t>
            </a:r>
            <a:r>
              <a:rPr lang="ru-RU" sz="3100" dirty="0"/>
              <a:t>в свою очередь вызывает метод </a:t>
            </a:r>
            <a:r>
              <a:rPr lang="en-US" sz="3100" dirty="0">
                <a:solidFill>
                  <a:srgbClr val="FF0000"/>
                </a:solidFill>
              </a:rPr>
              <a:t>run</a:t>
            </a:r>
            <a:r>
              <a:rPr lang="ru-RU" sz="3100" dirty="0"/>
              <a:t>.</a:t>
            </a:r>
          </a:p>
          <a:p>
            <a:endParaRPr lang="ru-RU" sz="3100" dirty="0"/>
          </a:p>
          <a:p>
            <a:r>
              <a:rPr lang="ru-RU" sz="3100" dirty="0"/>
              <a:t>Поток завершает свое выполнение после выполнения последней инструкции метода </a:t>
            </a:r>
            <a:r>
              <a:rPr lang="en-US" sz="3100" dirty="0">
                <a:solidFill>
                  <a:srgbClr val="FF0000"/>
                </a:solidFill>
              </a:rPr>
              <a:t>run</a:t>
            </a:r>
            <a:r>
              <a:rPr lang="ru-RU" sz="3100" dirty="0" smtClean="0"/>
              <a:t>. Возможен выход из потоков в связи с выбросом исключений. </a:t>
            </a:r>
          </a:p>
          <a:p>
            <a:endParaRPr lang="ru-RU" sz="3100" dirty="0"/>
          </a:p>
          <a:p>
            <a:r>
              <a:rPr lang="ru-RU" sz="3100" dirty="0"/>
              <a:t>Аналогия для главного потока – главный поток завершает свое выполнение после выполнения последней инструкции метода </a:t>
            </a:r>
            <a:r>
              <a:rPr lang="en-US" sz="3100" dirty="0">
                <a:solidFill>
                  <a:srgbClr val="FF0000"/>
                </a:solidFill>
              </a:rPr>
              <a:t>main</a:t>
            </a:r>
            <a:r>
              <a:rPr lang="en-US" sz="3100" dirty="0" smtClean="0"/>
              <a:t>.</a:t>
            </a:r>
            <a:endParaRPr lang="ru-RU" sz="31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200" dirty="0"/>
          </a:p>
          <a:p>
            <a:r>
              <a:rPr lang="ru-RU" sz="3200" dirty="0">
                <a:solidFill>
                  <a:srgbClr val="00B0F0"/>
                </a:solidFill>
              </a:rPr>
              <a:t>Замечание</a:t>
            </a:r>
            <a:r>
              <a:rPr lang="ru-RU" sz="3200" dirty="0"/>
              <a:t>. Существуют т.н. «</a:t>
            </a:r>
            <a:r>
              <a:rPr lang="ru-RU" sz="3200" dirty="0">
                <a:solidFill>
                  <a:srgbClr val="FF0000"/>
                </a:solidFill>
              </a:rPr>
              <a:t>потоки-демоны</a:t>
            </a:r>
            <a:r>
              <a:rPr lang="ru-RU" sz="3200" dirty="0"/>
              <a:t>», которые предназначены для обслуживания других потоков.</a:t>
            </a:r>
          </a:p>
          <a:p>
            <a:endParaRPr lang="ru-RU" sz="3200" dirty="0"/>
          </a:p>
          <a:p>
            <a:r>
              <a:rPr lang="ru-RU" sz="3200" dirty="0"/>
              <a:t>Если в программе запущенными остаются только потоки-демоны, то </a:t>
            </a:r>
            <a:r>
              <a:rPr lang="en-US" sz="3200" dirty="0"/>
              <a:t>JVM </a:t>
            </a:r>
            <a:r>
              <a:rPr lang="ru-RU" sz="3200" dirty="0"/>
              <a:t>принудительно прекращает их работу и завершает выполнение приложения.</a:t>
            </a:r>
          </a:p>
          <a:p>
            <a:endParaRPr lang="ru-RU" sz="3200" dirty="0"/>
          </a:p>
          <a:p>
            <a:r>
              <a:rPr lang="ru-RU" sz="3200" dirty="0"/>
              <a:t>Чтобы сделать поток «</a:t>
            </a:r>
            <a:r>
              <a:rPr lang="ru-RU" sz="3200" dirty="0">
                <a:solidFill>
                  <a:srgbClr val="FF0000"/>
                </a:solidFill>
              </a:rPr>
              <a:t>демоном</a:t>
            </a:r>
            <a:r>
              <a:rPr lang="ru-RU" sz="3200" dirty="0"/>
              <a:t>» необходимо </a:t>
            </a:r>
            <a:r>
              <a:rPr lang="ru-RU" sz="3200" i="1" dirty="0">
                <a:solidFill>
                  <a:srgbClr val="FFC000"/>
                </a:solidFill>
              </a:rPr>
              <a:t>перед его запуском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dirty="0"/>
              <a:t>вызвать на нем метод </a:t>
            </a:r>
            <a:r>
              <a:rPr lang="en-US" sz="3200" dirty="0" err="1" smtClean="0">
                <a:solidFill>
                  <a:srgbClr val="FFC000"/>
                </a:solidFill>
              </a:rPr>
              <a:t>setDaemon</a:t>
            </a:r>
            <a:r>
              <a:rPr lang="en-US" sz="3200" dirty="0" smtClean="0"/>
              <a:t>,</a:t>
            </a:r>
            <a:r>
              <a:rPr lang="en-US" sz="3200" dirty="0"/>
              <a:t> </a:t>
            </a:r>
            <a:r>
              <a:rPr lang="ru-RU" sz="3200" dirty="0" smtClean="0"/>
              <a:t>передав значение </a:t>
            </a:r>
            <a:r>
              <a:rPr lang="en-US" sz="3200" b="1" dirty="0" smtClean="0">
                <a:solidFill>
                  <a:srgbClr val="92D050"/>
                </a:solidFill>
              </a:rPr>
              <a:t>true</a:t>
            </a:r>
            <a:r>
              <a:rPr lang="en-US" sz="3200" dirty="0" smtClean="0"/>
              <a:t>.</a:t>
            </a:r>
            <a:endParaRPr lang="ru-RU" sz="32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public class test extends Thread {</a:t>
            </a:r>
          </a:p>
          <a:p>
            <a:r>
              <a:rPr lang="en-US" dirty="0"/>
              <a:t>	public void run() {	while(true); } </a:t>
            </a:r>
            <a:r>
              <a:rPr lang="en-US" dirty="0">
                <a:solidFill>
                  <a:srgbClr val="ABFE86"/>
                </a:solidFill>
              </a:rPr>
              <a:t>// </a:t>
            </a:r>
            <a:r>
              <a:rPr lang="ru-RU" i="1" dirty="0">
                <a:solidFill>
                  <a:srgbClr val="ABFE86"/>
                </a:solidFill>
              </a:rPr>
              <a:t>бесконечный цикл</a:t>
            </a:r>
            <a:r>
              <a:rPr lang="en-US" dirty="0"/>
              <a:t>	</a:t>
            </a:r>
            <a:endParaRPr lang="ru-RU" dirty="0"/>
          </a:p>
          <a:p>
            <a:r>
              <a:rPr lang="en-US" dirty="0"/>
              <a:t>	public static void main(String[] </a:t>
            </a:r>
            <a:r>
              <a:rPr lang="en-US" dirty="0" err="1"/>
              <a:t>argv</a:t>
            </a:r>
            <a:r>
              <a:rPr lang="en-US" dirty="0"/>
              <a:t>) 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rgbClr val="FFC000"/>
                </a:solidFill>
              </a:rPr>
              <a:t>throws </a:t>
            </a:r>
            <a:r>
              <a:rPr lang="en-US" dirty="0" err="1">
                <a:solidFill>
                  <a:srgbClr val="FFC000"/>
                </a:solidFill>
              </a:rPr>
              <a:t>InterruptedException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{</a:t>
            </a:r>
          </a:p>
          <a:p>
            <a:pPr algn="just"/>
            <a:r>
              <a:rPr lang="en-US" dirty="0">
                <a:solidFill>
                  <a:srgbClr val="ABFE86"/>
                </a:solidFill>
              </a:rPr>
              <a:t>		</a:t>
            </a:r>
            <a:r>
              <a:rPr lang="ru-RU" dirty="0">
                <a:solidFill>
                  <a:srgbClr val="ABFE86"/>
                </a:solidFill>
              </a:rPr>
              <a:t> // </a:t>
            </a:r>
            <a:r>
              <a:rPr lang="ru-RU" i="1" dirty="0">
                <a:solidFill>
                  <a:srgbClr val="ABFE86"/>
                </a:solidFill>
              </a:rPr>
              <a:t>главный поток создает поток </a:t>
            </a:r>
            <a:r>
              <a:rPr lang="en-US" i="1" dirty="0">
                <a:solidFill>
                  <a:srgbClr val="ABFE86"/>
                </a:solidFill>
              </a:rPr>
              <a:t>test</a:t>
            </a:r>
            <a:endParaRPr lang="ru-RU" i="1" dirty="0">
              <a:solidFill>
                <a:srgbClr val="ABFE86"/>
              </a:solidFill>
            </a:endParaRPr>
          </a:p>
          <a:p>
            <a:r>
              <a:rPr lang="en-US" dirty="0"/>
              <a:t>		test t</a:t>
            </a:r>
            <a:r>
              <a:rPr lang="ru-RU" dirty="0"/>
              <a:t> = </a:t>
            </a:r>
            <a:r>
              <a:rPr lang="en-US" dirty="0"/>
              <a:t>new test</a:t>
            </a:r>
            <a:r>
              <a:rPr lang="ru-RU" dirty="0"/>
              <a:t>();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ru-RU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setDaemon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ru-RU" dirty="0">
                <a:solidFill>
                  <a:srgbClr val="FF0000"/>
                </a:solidFill>
              </a:rPr>
              <a:t>);</a:t>
            </a:r>
            <a:r>
              <a:rPr lang="ru-RU" dirty="0"/>
              <a:t> </a:t>
            </a:r>
            <a:r>
              <a:rPr lang="ru-RU" dirty="0">
                <a:solidFill>
                  <a:srgbClr val="92D050"/>
                </a:solidFill>
              </a:rPr>
              <a:t>//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ru-RU" i="1" dirty="0">
                <a:solidFill>
                  <a:srgbClr val="ABFE86"/>
                </a:solidFill>
              </a:rPr>
              <a:t>делает его «демоном»</a:t>
            </a:r>
            <a:endParaRPr lang="en-US" dirty="0">
              <a:solidFill>
                <a:srgbClr val="ABFE86"/>
              </a:solidFill>
            </a:endParaRPr>
          </a:p>
          <a:p>
            <a:r>
              <a:rPr lang="ru-RU" dirty="0"/>
              <a:t>		</a:t>
            </a:r>
            <a:r>
              <a:rPr lang="en-US" dirty="0" err="1"/>
              <a:t>t.start</a:t>
            </a:r>
            <a:r>
              <a:rPr lang="en-US" dirty="0"/>
              <a:t>(); </a:t>
            </a:r>
            <a:r>
              <a:rPr lang="ru-RU" dirty="0">
                <a:solidFill>
                  <a:srgbClr val="92D050"/>
                </a:solidFill>
              </a:rPr>
              <a:t>// </a:t>
            </a:r>
            <a:r>
              <a:rPr lang="ru-RU" i="1" dirty="0">
                <a:solidFill>
                  <a:srgbClr val="ABFE86"/>
                </a:solidFill>
              </a:rPr>
              <a:t>запускает</a:t>
            </a:r>
            <a:endParaRPr lang="en-US" i="1" dirty="0">
              <a:solidFill>
                <a:srgbClr val="ABFE86"/>
              </a:solidFill>
            </a:endParaRPr>
          </a:p>
          <a:p>
            <a:r>
              <a:rPr lang="en-US" i="1" dirty="0">
                <a:solidFill>
                  <a:srgbClr val="ABFE86"/>
                </a:solidFill>
              </a:rPr>
              <a:t>		// </a:t>
            </a:r>
            <a:r>
              <a:rPr lang="ru-RU" i="1" dirty="0">
                <a:solidFill>
                  <a:srgbClr val="ABFE86"/>
                </a:solidFill>
              </a:rPr>
              <a:t>чтобы дочерний поток успел запуститься:</a:t>
            </a:r>
            <a:endParaRPr lang="en-US" i="1" dirty="0">
              <a:solidFill>
                <a:srgbClr val="ABFE86"/>
              </a:solidFill>
            </a:endParaRPr>
          </a:p>
          <a:p>
            <a:r>
              <a:rPr lang="ru-RU" dirty="0"/>
              <a:t>		</a:t>
            </a:r>
            <a:r>
              <a:rPr lang="en-US" dirty="0" err="1">
                <a:solidFill>
                  <a:srgbClr val="FFC000"/>
                </a:solidFill>
              </a:rPr>
              <a:t>Thread.sleep</a:t>
            </a:r>
            <a:r>
              <a:rPr lang="en-US" dirty="0">
                <a:solidFill>
                  <a:srgbClr val="FFC000"/>
                </a:solidFill>
              </a:rPr>
              <a:t>(1000);</a:t>
            </a:r>
          </a:p>
          <a:p>
            <a:r>
              <a:rPr lang="en-US" i="1" dirty="0">
                <a:solidFill>
                  <a:srgbClr val="ABFE86"/>
                </a:solidFill>
              </a:rPr>
              <a:t> </a:t>
            </a:r>
            <a:r>
              <a:rPr lang="en-US" dirty="0"/>
              <a:t>	</a:t>
            </a:r>
            <a:r>
              <a:rPr lang="ru-RU" dirty="0"/>
              <a:t>}</a:t>
            </a:r>
            <a:r>
              <a:rPr lang="ru-RU" i="1" dirty="0">
                <a:solidFill>
                  <a:srgbClr val="ABFE86"/>
                </a:solidFill>
              </a:rPr>
              <a:t>// </a:t>
            </a:r>
            <a:r>
              <a:rPr lang="ru-RU" i="1" dirty="0" smtClean="0">
                <a:solidFill>
                  <a:srgbClr val="ABFE86"/>
                </a:solidFill>
              </a:rPr>
              <a:t>в данном месте </a:t>
            </a:r>
            <a:r>
              <a:rPr lang="ru-RU" i="1" dirty="0">
                <a:solidFill>
                  <a:srgbClr val="ABFE86"/>
                </a:solidFill>
              </a:rPr>
              <a:t>главный поток завершает </a:t>
            </a:r>
            <a:r>
              <a:rPr lang="ru-RU" i="1" dirty="0" smtClean="0">
                <a:solidFill>
                  <a:srgbClr val="ABFE86"/>
                </a:solidFill>
              </a:rPr>
              <a:t>свое</a:t>
            </a:r>
          </a:p>
          <a:p>
            <a:r>
              <a:rPr lang="en-US" i="1" dirty="0">
                <a:solidFill>
                  <a:srgbClr val="ABFE86"/>
                </a:solidFill>
              </a:rPr>
              <a:t>	</a:t>
            </a:r>
            <a:r>
              <a:rPr lang="ru-RU" i="1" dirty="0">
                <a:solidFill>
                  <a:srgbClr val="ABFE86"/>
                </a:solidFill>
              </a:rPr>
              <a:t>  </a:t>
            </a:r>
            <a:r>
              <a:rPr lang="en-US" i="1" dirty="0">
                <a:solidFill>
                  <a:srgbClr val="ABFE86"/>
                </a:solidFill>
              </a:rPr>
              <a:t>// </a:t>
            </a:r>
            <a:r>
              <a:rPr lang="ru-RU" i="1" dirty="0">
                <a:solidFill>
                  <a:srgbClr val="ABFE86"/>
                </a:solidFill>
              </a:rPr>
              <a:t>выполнение</a:t>
            </a:r>
            <a:r>
              <a:rPr lang="en-US" i="1" dirty="0">
                <a:solidFill>
                  <a:srgbClr val="ABFE86"/>
                </a:solidFill>
              </a:rPr>
              <a:t> </a:t>
            </a:r>
            <a:r>
              <a:rPr lang="ru-RU" i="1" dirty="0">
                <a:solidFill>
                  <a:srgbClr val="ABFE86"/>
                </a:solidFill>
              </a:rPr>
              <a:t>и</a:t>
            </a:r>
            <a:r>
              <a:rPr lang="en-US" i="1" dirty="0">
                <a:solidFill>
                  <a:srgbClr val="ABFE86"/>
                </a:solidFill>
              </a:rPr>
              <a:t> JVM</a:t>
            </a:r>
            <a:r>
              <a:rPr lang="ru-RU" i="1" dirty="0">
                <a:solidFill>
                  <a:srgbClr val="ABFE86"/>
                </a:solidFill>
              </a:rPr>
              <a:t> завершает </a:t>
            </a:r>
            <a:r>
              <a:rPr lang="ru-RU" i="1" dirty="0" smtClean="0">
                <a:solidFill>
                  <a:srgbClr val="ABFE86"/>
                </a:solidFill>
              </a:rPr>
              <a:t>работу</a:t>
            </a:r>
          </a:p>
          <a:p>
            <a:r>
              <a:rPr lang="ru-RU" i="1" dirty="0">
                <a:solidFill>
                  <a:srgbClr val="ABFE86"/>
                </a:solidFill>
              </a:rPr>
              <a:t>	 // приложения прерывая бесконечный цикл</a:t>
            </a:r>
            <a:endParaRPr lang="en-US" dirty="0">
              <a:solidFill>
                <a:srgbClr val="ABFE86"/>
              </a:solidFill>
            </a:endParaRPr>
          </a:p>
          <a:p>
            <a:r>
              <a:rPr lang="en-US" dirty="0"/>
              <a:t>}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/>
              <a:t>1</a:t>
            </a:r>
            <a:r>
              <a:rPr lang="ru-RU" sz="3200" b="1" dirty="0"/>
              <a:t>2. Метод </a:t>
            </a:r>
            <a:r>
              <a:rPr lang="en-US" sz="3200" b="1" dirty="0"/>
              <a:t>sleep </a:t>
            </a:r>
            <a:r>
              <a:rPr lang="ru-RU" sz="3200" b="1" dirty="0"/>
              <a:t>класса </a:t>
            </a:r>
            <a:r>
              <a:rPr lang="en-US" sz="3200" b="1" dirty="0"/>
              <a:t>Thread</a:t>
            </a:r>
            <a:endParaRPr lang="ru-RU" sz="3200" b="1" dirty="0"/>
          </a:p>
          <a:p>
            <a:pPr algn="ctr"/>
            <a:endParaRPr lang="ru-RU" sz="3200" b="1" dirty="0"/>
          </a:p>
          <a:p>
            <a:r>
              <a:rPr lang="ru-RU" sz="3200" dirty="0"/>
              <a:t>Класс </a:t>
            </a:r>
            <a:r>
              <a:rPr lang="en-US" sz="3200" dirty="0"/>
              <a:t>Thread </a:t>
            </a:r>
            <a:r>
              <a:rPr lang="ru-RU" sz="3200" dirty="0"/>
              <a:t>содержит </a:t>
            </a:r>
            <a:r>
              <a:rPr lang="ru-RU" sz="3200" dirty="0">
                <a:solidFill>
                  <a:srgbClr val="FF0000"/>
                </a:solidFill>
              </a:rPr>
              <a:t>статический</a:t>
            </a:r>
            <a:r>
              <a:rPr lang="ru-RU" sz="3200" dirty="0"/>
              <a:t> метод </a:t>
            </a:r>
            <a:r>
              <a:rPr lang="en-US" sz="3200" dirty="0">
                <a:solidFill>
                  <a:srgbClr val="FF0000"/>
                </a:solidFill>
              </a:rPr>
              <a:t>sleep</a:t>
            </a:r>
            <a:r>
              <a:rPr lang="ru-RU" sz="3200" dirty="0"/>
              <a:t>, который делает паузу в выполнении </a:t>
            </a:r>
            <a:r>
              <a:rPr lang="ru-RU" sz="3200" b="1" u="sng" dirty="0">
                <a:solidFill>
                  <a:srgbClr val="FF0000"/>
                </a:solidFill>
              </a:rPr>
              <a:t>текущего потока</a:t>
            </a:r>
            <a:r>
              <a:rPr lang="ru-RU" sz="3200" dirty="0"/>
              <a:t> на заданное число миллисекунд.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public </a:t>
            </a:r>
            <a:r>
              <a:rPr lang="en-US" sz="3200" dirty="0">
                <a:solidFill>
                  <a:srgbClr val="FF0000"/>
                </a:solidFill>
              </a:rPr>
              <a:t>static</a:t>
            </a:r>
            <a:r>
              <a:rPr lang="en-US" sz="3200" dirty="0"/>
              <a:t> void </a:t>
            </a:r>
            <a:r>
              <a:rPr lang="en-US" sz="3200" dirty="0">
                <a:solidFill>
                  <a:srgbClr val="FF0000"/>
                </a:solidFill>
              </a:rPr>
              <a:t>sleep</a:t>
            </a:r>
            <a:r>
              <a:rPr lang="en-US" sz="3200" dirty="0"/>
              <a:t>(long </a:t>
            </a:r>
            <a:r>
              <a:rPr lang="en-US" sz="3200" dirty="0" err="1"/>
              <a:t>millis</a:t>
            </a:r>
            <a:r>
              <a:rPr lang="en-US" sz="3200" dirty="0"/>
              <a:t>)</a:t>
            </a:r>
          </a:p>
          <a:p>
            <a:r>
              <a:rPr lang="en-US" sz="3200" dirty="0"/>
              <a:t>	</a:t>
            </a:r>
            <a:r>
              <a:rPr lang="en-US" sz="3200" dirty="0">
                <a:solidFill>
                  <a:srgbClr val="FFC000"/>
                </a:solidFill>
              </a:rPr>
              <a:t>throws </a:t>
            </a:r>
            <a:r>
              <a:rPr lang="en-US" sz="3200" dirty="0" err="1">
                <a:solidFill>
                  <a:srgbClr val="FFC000"/>
                </a:solidFill>
              </a:rPr>
              <a:t>InterruptedException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Метод </a:t>
            </a:r>
            <a:r>
              <a:rPr lang="ru-RU" dirty="0" smtClean="0"/>
              <a:t>выбросит </a:t>
            </a:r>
            <a:r>
              <a:rPr lang="ru-RU" dirty="0"/>
              <a:t>исключение </a:t>
            </a:r>
            <a:r>
              <a:rPr lang="ru-RU" dirty="0" err="1" smtClean="0">
                <a:solidFill>
                  <a:srgbClr val="FFC000"/>
                </a:solidFill>
              </a:rPr>
              <a:t>InterruptedException</a:t>
            </a:r>
            <a:r>
              <a:rPr lang="ru-RU" dirty="0" smtClean="0"/>
              <a:t>, </a:t>
            </a:r>
            <a:r>
              <a:rPr lang="ru-RU" dirty="0"/>
              <a:t>если на </a:t>
            </a:r>
            <a:r>
              <a:rPr lang="ru-RU" dirty="0" smtClean="0"/>
              <a:t>потоке </a:t>
            </a:r>
            <a:r>
              <a:rPr lang="ru-RU" dirty="0"/>
              <a:t>для которого он делает </a:t>
            </a:r>
            <a:r>
              <a:rPr lang="ru-RU" dirty="0" smtClean="0"/>
              <a:t>паузу вызван </a:t>
            </a:r>
            <a:r>
              <a:rPr lang="ru-RU" dirty="0"/>
              <a:t>метод </a:t>
            </a:r>
            <a:r>
              <a:rPr lang="en-US" dirty="0">
                <a:solidFill>
                  <a:srgbClr val="FF0000"/>
                </a:solidFill>
              </a:rPr>
              <a:t>interrupt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>
                <a:cs typeface="Times New Roman" pitchFamily="18" charset="0"/>
              </a:rPr>
              <a:t>public static void main(String[] </a:t>
            </a:r>
            <a:r>
              <a:rPr lang="en-US" dirty="0" err="1">
                <a:cs typeface="Times New Roman" pitchFamily="18" charset="0"/>
              </a:rPr>
              <a:t>argv</a:t>
            </a:r>
            <a:r>
              <a:rPr lang="en-US" dirty="0">
                <a:cs typeface="Times New Roman" pitchFamily="18" charset="0"/>
              </a:rPr>
              <a:t>) {</a:t>
            </a:r>
          </a:p>
          <a:p>
            <a:r>
              <a:rPr lang="en-US" dirty="0">
                <a:cs typeface="Times New Roman" pitchFamily="18" charset="0"/>
              </a:rPr>
              <a:t>	for (</a:t>
            </a:r>
            <a:r>
              <a:rPr lang="en-US" dirty="0" err="1">
                <a:cs typeface="Times New Roman" pitchFamily="18" charset="0"/>
              </a:rPr>
              <a:t>int</a:t>
            </a:r>
            <a:r>
              <a:rPr lang="en-US" dirty="0">
                <a:cs typeface="Times New Roman" pitchFamily="18" charset="0"/>
              </a:rPr>
              <a:t> j = 0; j &lt; 10; j++) {</a:t>
            </a:r>
          </a:p>
          <a:p>
            <a:r>
              <a:rPr lang="en-US" dirty="0">
                <a:cs typeface="Times New Roman" pitchFamily="18" charset="0"/>
              </a:rPr>
              <a:t>		</a:t>
            </a:r>
            <a:r>
              <a:rPr lang="en-US" dirty="0" err="1">
                <a:cs typeface="Times New Roman" pitchFamily="18" charset="0"/>
              </a:rPr>
              <a:t>System.out.println</a:t>
            </a:r>
            <a:r>
              <a:rPr lang="en-US" dirty="0">
                <a:cs typeface="Times New Roman" pitchFamily="18" charset="0"/>
              </a:rPr>
              <a:t>(j);</a:t>
            </a:r>
          </a:p>
          <a:p>
            <a:r>
              <a:rPr lang="en-US" dirty="0">
                <a:cs typeface="Times New Roman" pitchFamily="18" charset="0"/>
              </a:rPr>
              <a:t>		</a:t>
            </a:r>
            <a:r>
              <a:rPr lang="ru-RU" dirty="0" smtClean="0">
                <a:solidFill>
                  <a:srgbClr val="ABFE86"/>
                </a:solidFill>
                <a:cs typeface="Times New Roman" pitchFamily="18" charset="0"/>
              </a:rPr>
              <a:t>// </a:t>
            </a:r>
            <a:r>
              <a:rPr lang="ru-RU" i="1" dirty="0" smtClean="0">
                <a:solidFill>
                  <a:srgbClr val="ABFE86"/>
                </a:solidFill>
                <a:cs typeface="Times New Roman" pitchFamily="18" charset="0"/>
              </a:rPr>
              <a:t>пауза главного потока</a:t>
            </a:r>
          </a:p>
          <a:p>
            <a:r>
              <a:rPr lang="ru-RU" i="1" dirty="0">
                <a:solidFill>
                  <a:srgbClr val="ABFE86"/>
                </a:solidFill>
                <a:cs typeface="Times New Roman" pitchFamily="18" charset="0"/>
              </a:rPr>
              <a:t>	</a:t>
            </a:r>
            <a:r>
              <a:rPr lang="ru-RU" i="1" dirty="0" smtClean="0">
                <a:solidFill>
                  <a:srgbClr val="ABFE86"/>
                </a:solidFill>
                <a:cs typeface="Times New Roman" pitchFamily="18" charset="0"/>
              </a:rPr>
              <a:t>	</a:t>
            </a:r>
            <a:r>
              <a:rPr lang="ru-RU" dirty="0" smtClean="0">
                <a:solidFill>
                  <a:srgbClr val="ABFE86"/>
                </a:solidFill>
                <a:cs typeface="Times New Roman" pitchFamily="18" charset="0"/>
              </a:rPr>
              <a:t>//</a:t>
            </a:r>
            <a:r>
              <a:rPr lang="en-US" dirty="0" smtClean="0">
                <a:solidFill>
                  <a:srgbClr val="ABFE86"/>
                </a:solidFill>
                <a:cs typeface="Times New Roman" pitchFamily="18" charset="0"/>
              </a:rPr>
              <a:t> </a:t>
            </a:r>
            <a:r>
              <a:rPr lang="ru-RU" i="1" dirty="0" smtClean="0">
                <a:solidFill>
                  <a:srgbClr val="ABFE86"/>
                </a:solidFill>
                <a:cs typeface="Times New Roman" pitchFamily="18" charset="0"/>
              </a:rPr>
              <a:t>примерно на 1 секунду</a:t>
            </a:r>
            <a:endParaRPr lang="en-US" dirty="0" smtClean="0">
              <a:solidFill>
                <a:srgbClr val="ABFE86"/>
              </a:solidFill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		try</a:t>
            </a:r>
            <a:r>
              <a:rPr lang="ru-RU" dirty="0" smtClean="0">
                <a:cs typeface="Times New Roman" pitchFamily="18" charset="0"/>
              </a:rPr>
              <a:t> {</a:t>
            </a:r>
          </a:p>
          <a:p>
            <a:r>
              <a:rPr lang="ru-RU" dirty="0">
                <a:cs typeface="Times New Roman" pitchFamily="18" charset="0"/>
              </a:rPr>
              <a:t>			</a:t>
            </a:r>
            <a:r>
              <a:rPr lang="en-US" dirty="0">
                <a:cs typeface="Times New Roman" pitchFamily="18" charset="0"/>
              </a:rPr>
              <a:t>Thread</a:t>
            </a:r>
            <a:r>
              <a:rPr lang="ru-RU" dirty="0">
                <a:cs typeface="Times New Roman" pitchFamily="18" charset="0"/>
              </a:rPr>
              <a:t>.</a:t>
            </a:r>
            <a:r>
              <a:rPr lang="en-US" dirty="0">
                <a:cs typeface="Times New Roman" pitchFamily="18" charset="0"/>
              </a:rPr>
              <a:t>sleep</a:t>
            </a:r>
            <a:r>
              <a:rPr lang="ru-RU" dirty="0">
                <a:cs typeface="Times New Roman" pitchFamily="18" charset="0"/>
              </a:rPr>
              <a:t>(</a:t>
            </a:r>
            <a:r>
              <a:rPr lang="ru-RU" dirty="0">
                <a:solidFill>
                  <a:srgbClr val="92D050"/>
                </a:solidFill>
                <a:cs typeface="Times New Roman" pitchFamily="18" charset="0"/>
              </a:rPr>
              <a:t>1000</a:t>
            </a:r>
            <a:r>
              <a:rPr lang="ru-RU" dirty="0">
                <a:cs typeface="Times New Roman" pitchFamily="18" charset="0"/>
              </a:rPr>
              <a:t>);	</a:t>
            </a:r>
          </a:p>
          <a:p>
            <a:r>
              <a:rPr lang="ru-RU" dirty="0">
                <a:cs typeface="Times New Roman" pitchFamily="18" charset="0"/>
              </a:rPr>
              <a:t>		}</a:t>
            </a:r>
          </a:p>
          <a:p>
            <a:r>
              <a:rPr lang="ru-RU" dirty="0">
                <a:cs typeface="Times New Roman" pitchFamily="18" charset="0"/>
              </a:rPr>
              <a:t>		</a:t>
            </a:r>
            <a:r>
              <a:rPr lang="en-US" dirty="0">
                <a:cs typeface="Times New Roman" pitchFamily="18" charset="0"/>
              </a:rPr>
              <a:t>catch (Exception e</a:t>
            </a:r>
            <a:r>
              <a:rPr lang="en-US" dirty="0" smtClean="0">
                <a:cs typeface="Times New Roman" pitchFamily="18" charset="0"/>
              </a:rPr>
              <a:t>) {</a:t>
            </a:r>
            <a:r>
              <a:rPr lang="en-US" dirty="0" err="1" smtClean="0">
                <a:cs typeface="Times New Roman" pitchFamily="18" charset="0"/>
              </a:rPr>
              <a:t>e.printStackTrace</a:t>
            </a:r>
            <a:r>
              <a:rPr lang="en-US" dirty="0" smtClean="0">
                <a:cs typeface="Times New Roman" pitchFamily="18" charset="0"/>
              </a:rPr>
              <a:t>();}</a:t>
            </a:r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	}</a:t>
            </a:r>
          </a:p>
          <a:p>
            <a:r>
              <a:rPr lang="en-US" dirty="0">
                <a:cs typeface="Times New Roman" pitchFamily="18" charset="0"/>
              </a:rPr>
              <a:t>}</a:t>
            </a:r>
            <a:endParaRPr lang="ru-RU" dirty="0">
              <a:cs typeface="Times New Roman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2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 smtClean="0"/>
              <a:t>1</a:t>
            </a:r>
            <a:r>
              <a:rPr lang="ru-RU" sz="3200" b="1" dirty="0"/>
              <a:t>. Выполнение инструкций потоками</a:t>
            </a:r>
            <a:endParaRPr lang="ru-RU" sz="3200" b="1" u="sng" dirty="0"/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ru-RU" sz="3200" dirty="0"/>
              <a:t>Поток </a:t>
            </a:r>
            <a:r>
              <a:rPr lang="ru-RU" sz="3200" dirty="0" smtClean="0"/>
              <a:t>выполнения</a:t>
            </a:r>
            <a:r>
              <a:rPr lang="en-US" sz="3200" dirty="0" smtClean="0"/>
              <a:t>:</a:t>
            </a:r>
            <a:r>
              <a:rPr lang="ru-RU" sz="3200" dirty="0" smtClean="0"/>
              <a:t> </a:t>
            </a:r>
            <a:r>
              <a:rPr lang="ru-RU" sz="3200" dirty="0">
                <a:solidFill>
                  <a:srgbClr val="FF0000"/>
                </a:solidFill>
              </a:rPr>
              <a:t>последовательность команд</a:t>
            </a:r>
            <a:r>
              <a:rPr lang="ru-RU" sz="3200" dirty="0"/>
              <a:t>, выполняемых процессором.</a:t>
            </a:r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ru-RU" sz="3200" dirty="0"/>
              <a:t>Другие </a:t>
            </a:r>
            <a:r>
              <a:rPr lang="ru-RU" sz="3200" dirty="0" smtClean="0"/>
              <a:t>названия:</a:t>
            </a:r>
            <a:endParaRPr lang="en-US" sz="3200" dirty="0" smtClean="0"/>
          </a:p>
          <a:p>
            <a:pPr>
              <a:defRPr/>
            </a:pPr>
            <a:r>
              <a:rPr lang="ru-RU" sz="3200" dirty="0" smtClean="0">
                <a:solidFill>
                  <a:srgbClr val="FFC000"/>
                </a:solidFill>
              </a:rPr>
              <a:t>поток </a:t>
            </a:r>
            <a:r>
              <a:rPr lang="ru-RU" sz="3200" dirty="0">
                <a:solidFill>
                  <a:srgbClr val="FFC000"/>
                </a:solidFill>
              </a:rPr>
              <a:t>вычисления</a:t>
            </a:r>
            <a:r>
              <a:rPr lang="ru-RU" sz="3200" dirty="0"/>
              <a:t>, </a:t>
            </a:r>
            <a:r>
              <a:rPr lang="ru-RU" sz="3200" dirty="0">
                <a:solidFill>
                  <a:srgbClr val="FFC000"/>
                </a:solidFill>
              </a:rPr>
              <a:t>нить</a:t>
            </a:r>
            <a:r>
              <a:rPr lang="ru-RU" sz="3200" dirty="0"/>
              <a:t>, </a:t>
            </a:r>
            <a:r>
              <a:rPr lang="en-US" sz="3200" dirty="0"/>
              <a:t>(</a:t>
            </a:r>
            <a:r>
              <a:rPr lang="ru-RU" sz="3200" dirty="0"/>
              <a:t>англ.</a:t>
            </a:r>
            <a:r>
              <a:rPr lang="en-US" sz="3200" dirty="0"/>
              <a:t>)</a:t>
            </a:r>
            <a:r>
              <a:rPr lang="ru-RU" sz="3200" dirty="0"/>
              <a:t> </a:t>
            </a:r>
            <a:r>
              <a:rPr lang="en-US" sz="3200" dirty="0">
                <a:solidFill>
                  <a:srgbClr val="FFC000"/>
                </a:solidFill>
              </a:rPr>
              <a:t>thread</a:t>
            </a:r>
            <a:r>
              <a:rPr lang="en-US" sz="3200" dirty="0"/>
              <a:t>.</a:t>
            </a:r>
            <a:endParaRPr lang="ru-RU" sz="3200" dirty="0"/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ru-RU" sz="3200" dirty="0"/>
              <a:t>Выполняемая программа может иметь </a:t>
            </a:r>
            <a:r>
              <a:rPr lang="ru-RU" sz="3200" dirty="0">
                <a:solidFill>
                  <a:srgbClr val="FF0000"/>
                </a:solidFill>
              </a:rPr>
              <a:t>несколько потоков</a:t>
            </a:r>
            <a:r>
              <a:rPr lang="ru-RU" sz="3200" dirty="0"/>
              <a:t>.</a:t>
            </a:r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ru-RU" sz="3200" dirty="0" smtClean="0"/>
              <a:t>Любую инструкцию </a:t>
            </a:r>
            <a:r>
              <a:rPr lang="ru-RU" sz="3200" dirty="0"/>
              <a:t>(вызов метода, оператор, </a:t>
            </a:r>
            <a:r>
              <a:rPr lang="ru-RU" sz="3200" dirty="0" smtClean="0"/>
              <a:t>операция и т.п.) </a:t>
            </a:r>
            <a:r>
              <a:rPr lang="ru-RU" sz="3200" dirty="0"/>
              <a:t>всегда выполняет некоторый поток.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public class test extends Thread {</a:t>
            </a:r>
          </a:p>
          <a:p>
            <a:r>
              <a:rPr lang="ru-RU"/>
              <a:t>	</a:t>
            </a:r>
            <a:r>
              <a:rPr lang="en-US">
                <a:solidFill>
                  <a:srgbClr val="FF0000"/>
                </a:solidFill>
              </a:rPr>
              <a:t>public void run() {</a:t>
            </a:r>
          </a:p>
          <a:p>
            <a:r>
              <a:rPr lang="ru-RU"/>
              <a:t>		</a:t>
            </a:r>
            <a:r>
              <a:rPr lang="en-US"/>
              <a:t>for (int j = 0; j &lt; 10; j++) {</a:t>
            </a:r>
          </a:p>
          <a:p>
            <a:r>
              <a:rPr lang="ru-RU"/>
              <a:t>			</a:t>
            </a:r>
            <a:r>
              <a:rPr lang="en-US"/>
              <a:t>System.</a:t>
            </a:r>
            <a:r>
              <a:rPr lang="en-US" i="1"/>
              <a:t>out.println(j);</a:t>
            </a:r>
          </a:p>
          <a:p>
            <a:r>
              <a:rPr lang="ru-RU"/>
              <a:t>			</a:t>
            </a:r>
            <a:r>
              <a:rPr lang="en-US"/>
              <a:t>try {</a:t>
            </a:r>
            <a:r>
              <a:rPr lang="en-US">
                <a:solidFill>
                  <a:srgbClr val="FFC000"/>
                </a:solidFill>
              </a:rPr>
              <a:t>Thread.</a:t>
            </a:r>
            <a:r>
              <a:rPr lang="en-US" i="1">
                <a:solidFill>
                  <a:srgbClr val="FFC000"/>
                </a:solidFill>
              </a:rPr>
              <a:t>sleep(200);</a:t>
            </a:r>
            <a:r>
              <a:rPr lang="en-US" i="1"/>
              <a:t>}</a:t>
            </a:r>
          </a:p>
          <a:p>
            <a:r>
              <a:rPr lang="ru-RU"/>
              <a:t>			</a:t>
            </a:r>
            <a:r>
              <a:rPr lang="en-US"/>
              <a:t>catch (Exception e) {e.printStackTrace();}</a:t>
            </a:r>
          </a:p>
          <a:p>
            <a:r>
              <a:rPr lang="ru-RU"/>
              <a:t>		}</a:t>
            </a:r>
          </a:p>
          <a:p>
            <a:r>
              <a:rPr lang="ru-RU"/>
              <a:t>	}</a:t>
            </a:r>
          </a:p>
          <a:p>
            <a:r>
              <a:rPr lang="ru-RU"/>
              <a:t>	</a:t>
            </a:r>
            <a:r>
              <a:rPr lang="en-US"/>
              <a:t>public static void main(String[] args) throws </a:t>
            </a:r>
            <a:r>
              <a:rPr lang="ru-RU"/>
              <a:t>				</a:t>
            </a:r>
            <a:r>
              <a:rPr lang="en-US"/>
              <a:t>InterruptedException {</a:t>
            </a:r>
          </a:p>
          <a:p>
            <a:r>
              <a:rPr lang="ru-RU"/>
              <a:t>		</a:t>
            </a:r>
            <a:r>
              <a:rPr lang="en-US"/>
              <a:t>test t = new test(); </a:t>
            </a:r>
            <a:r>
              <a:rPr lang="en-US">
                <a:solidFill>
                  <a:srgbClr val="FF0000"/>
                </a:solidFill>
              </a:rPr>
              <a:t>t.start();</a:t>
            </a:r>
          </a:p>
          <a:p>
            <a:r>
              <a:rPr lang="ru-RU"/>
              <a:t>		</a:t>
            </a:r>
            <a:r>
              <a:rPr lang="en-US"/>
              <a:t>Thread.</a:t>
            </a:r>
            <a:r>
              <a:rPr lang="en-US" i="1"/>
              <a:t>sleep(1000);</a:t>
            </a:r>
          </a:p>
          <a:p>
            <a:r>
              <a:rPr lang="ru-RU"/>
              <a:t>		</a:t>
            </a:r>
            <a:r>
              <a:rPr lang="en-US">
                <a:solidFill>
                  <a:srgbClr val="FFC000"/>
                </a:solidFill>
              </a:rPr>
              <a:t>t.interrupt();</a:t>
            </a:r>
            <a:r>
              <a:rPr lang="ru-RU">
                <a:solidFill>
                  <a:srgbClr val="FFC000"/>
                </a:solidFill>
              </a:rPr>
              <a:t> </a:t>
            </a:r>
            <a:r>
              <a:rPr lang="ru-RU">
                <a:solidFill>
                  <a:srgbClr val="92D050"/>
                </a:solidFill>
              </a:rPr>
              <a:t>// через секунду будет выброс </a:t>
            </a:r>
          </a:p>
          <a:p>
            <a:r>
              <a:rPr lang="ru-RU">
                <a:solidFill>
                  <a:srgbClr val="92D050"/>
                </a:solidFill>
              </a:rPr>
              <a:t>	</a:t>
            </a:r>
            <a:r>
              <a:rPr lang="en-US">
                <a:solidFill>
                  <a:srgbClr val="92D050"/>
                </a:solidFill>
              </a:rPr>
              <a:t> </a:t>
            </a:r>
            <a:r>
              <a:rPr lang="ru-RU">
                <a:solidFill>
                  <a:srgbClr val="92D050"/>
                </a:solidFill>
              </a:rPr>
              <a:t>	// исключения методом </a:t>
            </a:r>
            <a:r>
              <a:rPr lang="en-US">
                <a:solidFill>
                  <a:srgbClr val="92D050"/>
                </a:solidFill>
              </a:rPr>
              <a:t>sleep</a:t>
            </a:r>
            <a:r>
              <a:rPr lang="ru-RU">
                <a:solidFill>
                  <a:srgbClr val="92D050"/>
                </a:solidFill>
              </a:rPr>
              <a:t> если он</a:t>
            </a:r>
          </a:p>
          <a:p>
            <a:r>
              <a:rPr lang="ru-RU"/>
              <a:t>	}	</a:t>
            </a:r>
            <a:r>
              <a:rPr lang="ru-RU">
                <a:solidFill>
                  <a:srgbClr val="92D050"/>
                </a:solidFill>
              </a:rPr>
              <a:t>// выполняется в данный момент</a:t>
            </a:r>
          </a:p>
          <a:p>
            <a:r>
              <a:rPr lang="ru-RU"/>
              <a:t>}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rot="16200000" flipV="1">
            <a:off x="4536282" y="2893219"/>
            <a:ext cx="2928937" cy="157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3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  <a:p>
            <a:r>
              <a:rPr lang="ru-RU" sz="3200" dirty="0">
                <a:solidFill>
                  <a:srgbClr val="00B0F0"/>
                </a:solidFill>
              </a:rPr>
              <a:t>Замечание</a:t>
            </a:r>
            <a:r>
              <a:rPr lang="en-US" sz="3200" dirty="0"/>
              <a:t>. </a:t>
            </a:r>
            <a:r>
              <a:rPr lang="ru-RU" sz="3200" dirty="0"/>
              <a:t>Метод </a:t>
            </a:r>
            <a:r>
              <a:rPr lang="en-US" sz="3200" dirty="0"/>
              <a:t>sleep </a:t>
            </a:r>
            <a:r>
              <a:rPr lang="ru-RU" sz="3200" dirty="0"/>
              <a:t>перегружен. </a:t>
            </a:r>
            <a:r>
              <a:rPr lang="ru-RU" sz="3200" u="sng" dirty="0"/>
              <a:t>Точность времени паузы не гарантируется</a:t>
            </a:r>
            <a:r>
              <a:rPr lang="ru-RU" sz="3200" dirty="0"/>
              <a:t>.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solidFill>
                  <a:srgbClr val="ABFE86"/>
                </a:solidFill>
              </a:rPr>
              <a:t>// </a:t>
            </a:r>
            <a:r>
              <a:rPr lang="ru-RU" sz="3200" i="1" dirty="0">
                <a:solidFill>
                  <a:srgbClr val="ABFE86"/>
                </a:solidFill>
              </a:rPr>
              <a:t>пауза</a:t>
            </a:r>
            <a:r>
              <a:rPr lang="en-US" sz="3200" i="1" dirty="0">
                <a:solidFill>
                  <a:srgbClr val="ABFE86"/>
                </a:solidFill>
              </a:rPr>
              <a:t> </a:t>
            </a:r>
            <a:r>
              <a:rPr lang="ru-RU" sz="3200" i="1" dirty="0">
                <a:solidFill>
                  <a:srgbClr val="ABFE86"/>
                </a:solidFill>
              </a:rPr>
              <a:t>на</a:t>
            </a:r>
            <a:r>
              <a:rPr lang="en-US" sz="3200" i="1" dirty="0">
                <a:solidFill>
                  <a:srgbClr val="ABFE86"/>
                </a:solidFill>
              </a:rPr>
              <a:t> ms </a:t>
            </a:r>
            <a:r>
              <a:rPr lang="ru-RU" sz="3200" i="1" dirty="0">
                <a:solidFill>
                  <a:srgbClr val="ABFE86"/>
                </a:solidFill>
              </a:rPr>
              <a:t>миллисекунд</a:t>
            </a:r>
            <a:endParaRPr lang="en-US" sz="3200" dirty="0">
              <a:solidFill>
                <a:srgbClr val="ABFE86"/>
              </a:solidFill>
            </a:endParaRPr>
          </a:p>
          <a:p>
            <a:r>
              <a:rPr lang="en-US" sz="3200" dirty="0"/>
              <a:t>public static void </a:t>
            </a:r>
            <a:r>
              <a:rPr lang="en-US" sz="3200" dirty="0">
                <a:solidFill>
                  <a:srgbClr val="FF0000"/>
                </a:solidFill>
              </a:rPr>
              <a:t>sleep(long ms)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ABFE86"/>
                </a:solidFill>
              </a:rPr>
              <a:t> // </a:t>
            </a:r>
            <a:r>
              <a:rPr lang="ru-RU" sz="3200" i="1" dirty="0">
                <a:solidFill>
                  <a:srgbClr val="ABFE86"/>
                </a:solidFill>
              </a:rPr>
              <a:t>пауза</a:t>
            </a:r>
            <a:r>
              <a:rPr lang="en-US" sz="3200" i="1" dirty="0">
                <a:solidFill>
                  <a:srgbClr val="ABFE86"/>
                </a:solidFill>
              </a:rPr>
              <a:t> </a:t>
            </a:r>
            <a:r>
              <a:rPr lang="ru-RU" sz="3200" i="1" dirty="0">
                <a:solidFill>
                  <a:srgbClr val="ABFE86"/>
                </a:solidFill>
              </a:rPr>
              <a:t>на</a:t>
            </a:r>
            <a:r>
              <a:rPr lang="en-US" sz="3200" i="1" dirty="0">
                <a:solidFill>
                  <a:srgbClr val="ABFE86"/>
                </a:solidFill>
              </a:rPr>
              <a:t> ms </a:t>
            </a:r>
            <a:r>
              <a:rPr lang="ru-RU" sz="3200" i="1" dirty="0">
                <a:solidFill>
                  <a:srgbClr val="ABFE86"/>
                </a:solidFill>
              </a:rPr>
              <a:t>миллисекунд</a:t>
            </a:r>
            <a:r>
              <a:rPr lang="en-US" sz="3200" i="1" dirty="0">
                <a:solidFill>
                  <a:srgbClr val="ABFE86"/>
                </a:solidFill>
              </a:rPr>
              <a:t> </a:t>
            </a:r>
            <a:r>
              <a:rPr lang="ru-RU" sz="3200" i="1" dirty="0">
                <a:solidFill>
                  <a:srgbClr val="ABFE86"/>
                </a:solidFill>
              </a:rPr>
              <a:t>и</a:t>
            </a:r>
            <a:r>
              <a:rPr lang="en-US" sz="3200" i="1" dirty="0">
                <a:solidFill>
                  <a:srgbClr val="ABFE86"/>
                </a:solidFill>
              </a:rPr>
              <a:t> ns </a:t>
            </a:r>
            <a:r>
              <a:rPr lang="ru-RU" sz="3200" i="1" dirty="0">
                <a:solidFill>
                  <a:srgbClr val="ABFE86"/>
                </a:solidFill>
              </a:rPr>
              <a:t>наносекунд</a:t>
            </a:r>
            <a:r>
              <a:rPr lang="ru-RU" sz="3200" dirty="0">
                <a:solidFill>
                  <a:srgbClr val="ABFE86"/>
                </a:solidFill>
              </a:rPr>
              <a:t> </a:t>
            </a:r>
            <a:endParaRPr lang="en-US" sz="3200" dirty="0">
              <a:solidFill>
                <a:srgbClr val="ABFE86"/>
              </a:solidFill>
            </a:endParaRPr>
          </a:p>
          <a:p>
            <a:r>
              <a:rPr lang="en-US" sz="3200" dirty="0"/>
              <a:t>public static void </a:t>
            </a:r>
            <a:r>
              <a:rPr lang="en-US" sz="3200" dirty="0">
                <a:solidFill>
                  <a:srgbClr val="FF0000"/>
                </a:solidFill>
              </a:rPr>
              <a:t>sleep(long ms, </a:t>
            </a:r>
            <a:r>
              <a:rPr lang="en-US" sz="3200" dirty="0" err="1">
                <a:solidFill>
                  <a:srgbClr val="FF0000"/>
                </a:solidFill>
              </a:rPr>
              <a:t>int</a:t>
            </a:r>
            <a:r>
              <a:rPr lang="en-US" sz="3200" dirty="0">
                <a:solidFill>
                  <a:srgbClr val="FF0000"/>
                </a:solidFill>
              </a:rPr>
              <a:t> ns)</a:t>
            </a:r>
          </a:p>
          <a:p>
            <a:endParaRPr lang="en-US" sz="3200" dirty="0"/>
          </a:p>
          <a:p>
            <a:r>
              <a:rPr lang="ru-RU" sz="3200" dirty="0">
                <a:solidFill>
                  <a:srgbClr val="00B0F0"/>
                </a:solidFill>
              </a:rPr>
              <a:t>Замечание</a:t>
            </a:r>
            <a:r>
              <a:rPr lang="ru-RU" sz="3200" dirty="0"/>
              <a:t>. </a:t>
            </a:r>
            <a:r>
              <a:rPr lang="ru-RU" sz="3200" dirty="0" err="1">
                <a:solidFill>
                  <a:srgbClr val="FF0000"/>
                </a:solidFill>
              </a:rPr>
              <a:t>InterruptedException</a:t>
            </a:r>
            <a:r>
              <a:rPr lang="ru-RU" sz="3200" dirty="0"/>
              <a:t> наследуется напрямую от </a:t>
            </a:r>
            <a:r>
              <a:rPr lang="en-US" sz="3200" dirty="0"/>
              <a:t>Exception</a:t>
            </a:r>
            <a:r>
              <a:rPr lang="ru-RU" sz="3200" dirty="0"/>
              <a:t>, поэтому </a:t>
            </a:r>
            <a:r>
              <a:rPr lang="ru-RU" sz="3200" i="1" u="sng" dirty="0"/>
              <a:t>необходимо</a:t>
            </a:r>
            <a:r>
              <a:rPr lang="ru-RU" sz="3200" dirty="0"/>
              <a:t> предусмотреть обработку этого исключения.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/>
              <a:t>1</a:t>
            </a:r>
            <a:r>
              <a:rPr lang="ru-RU" sz="3200" b="1" dirty="0"/>
              <a:t>3. Метод </a:t>
            </a:r>
            <a:r>
              <a:rPr lang="en-US" sz="3200" b="1" dirty="0"/>
              <a:t>alive </a:t>
            </a:r>
            <a:r>
              <a:rPr lang="ru-RU" sz="3200" b="1" dirty="0"/>
              <a:t>класса </a:t>
            </a:r>
            <a:r>
              <a:rPr lang="en-US" sz="3200" b="1" dirty="0"/>
              <a:t>Thread</a:t>
            </a:r>
            <a:endParaRPr lang="ru-RU" sz="3200" b="1" dirty="0"/>
          </a:p>
          <a:p>
            <a:pPr algn="ctr"/>
            <a:endParaRPr lang="ru-RU" sz="3200" b="1" dirty="0"/>
          </a:p>
          <a:p>
            <a:r>
              <a:rPr lang="ru-RU" sz="3200" dirty="0"/>
              <a:t>Метод </a:t>
            </a:r>
            <a:r>
              <a:rPr lang="en-US" sz="3200" dirty="0" err="1"/>
              <a:t>isAlive</a:t>
            </a:r>
            <a:r>
              <a:rPr lang="en-US" sz="3200" dirty="0"/>
              <a:t> </a:t>
            </a:r>
            <a:r>
              <a:rPr lang="ru-RU" sz="3200" dirty="0"/>
              <a:t>класса </a:t>
            </a:r>
            <a:r>
              <a:rPr lang="en-US" sz="3200" dirty="0"/>
              <a:t>Thread </a:t>
            </a:r>
            <a:r>
              <a:rPr lang="ru-RU" sz="3200" dirty="0"/>
              <a:t>возвращает </a:t>
            </a:r>
            <a:r>
              <a:rPr lang="en-US" sz="3200" dirty="0"/>
              <a:t>true</a:t>
            </a:r>
            <a:r>
              <a:rPr lang="ru-RU" sz="3200" dirty="0"/>
              <a:t>, если поток, на котором он вызван, </a:t>
            </a:r>
            <a:r>
              <a:rPr lang="ru-RU" sz="3200" dirty="0">
                <a:solidFill>
                  <a:srgbClr val="FF0000"/>
                </a:solidFill>
              </a:rPr>
              <a:t>запущен</a:t>
            </a:r>
            <a:r>
              <a:rPr lang="ru-RU" sz="3200" dirty="0"/>
              <a:t> и еще </a:t>
            </a:r>
            <a:r>
              <a:rPr lang="ru-RU" sz="3200" dirty="0">
                <a:solidFill>
                  <a:srgbClr val="FF0000"/>
                </a:solidFill>
              </a:rPr>
              <a:t>не прекратил свое выполнение</a:t>
            </a:r>
            <a:r>
              <a:rPr lang="ru-RU" sz="3200" dirty="0"/>
              <a:t>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public class test </a:t>
            </a:r>
            <a:r>
              <a:rPr lang="en-US" dirty="0">
                <a:solidFill>
                  <a:srgbClr val="FF0000"/>
                </a:solidFill>
              </a:rPr>
              <a:t>extends Thread </a:t>
            </a:r>
            <a:r>
              <a:rPr lang="en-US" dirty="0"/>
              <a:t>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argv</a:t>
            </a:r>
            <a:r>
              <a:rPr lang="en-US" dirty="0"/>
              <a:t>) {</a:t>
            </a:r>
          </a:p>
          <a:p>
            <a:r>
              <a:rPr lang="en-US" dirty="0">
                <a:solidFill>
                  <a:srgbClr val="ABFE86"/>
                </a:solidFill>
              </a:rPr>
              <a:t>		</a:t>
            </a:r>
            <a:r>
              <a:rPr lang="ru-RU" dirty="0">
                <a:solidFill>
                  <a:srgbClr val="ABFE86"/>
                </a:solidFill>
              </a:rPr>
              <a:t>// </a:t>
            </a:r>
            <a:r>
              <a:rPr lang="ru-RU" i="1" dirty="0">
                <a:solidFill>
                  <a:srgbClr val="ABFE86"/>
                </a:solidFill>
              </a:rPr>
              <a:t>гл. поток создает и запускает новый поток</a:t>
            </a:r>
            <a:endParaRPr lang="en-US" dirty="0"/>
          </a:p>
          <a:p>
            <a:r>
              <a:rPr lang="en-US" dirty="0"/>
              <a:t>		test t = new test();</a:t>
            </a:r>
          </a:p>
          <a:p>
            <a:r>
              <a:rPr lang="en-US" dirty="0"/>
              <a:t>		t</a:t>
            </a:r>
            <a:r>
              <a:rPr lang="ru-RU" dirty="0"/>
              <a:t>.</a:t>
            </a:r>
            <a:r>
              <a:rPr lang="en-US" dirty="0">
                <a:solidFill>
                  <a:srgbClr val="FF0000"/>
                </a:solidFill>
              </a:rPr>
              <a:t>start</a:t>
            </a:r>
            <a:r>
              <a:rPr lang="ru-RU" dirty="0"/>
              <a:t>();</a:t>
            </a:r>
            <a:endParaRPr lang="en-US" dirty="0"/>
          </a:p>
          <a:p>
            <a:r>
              <a:rPr lang="en-US" dirty="0">
                <a:solidFill>
                  <a:srgbClr val="ABFE86"/>
                </a:solidFill>
              </a:rPr>
              <a:t>		</a:t>
            </a:r>
            <a:r>
              <a:rPr lang="ru-RU" dirty="0">
                <a:solidFill>
                  <a:srgbClr val="ABFE86"/>
                </a:solidFill>
              </a:rPr>
              <a:t>// </a:t>
            </a:r>
            <a:r>
              <a:rPr lang="ru-RU" i="1" dirty="0">
                <a:solidFill>
                  <a:srgbClr val="ABFE86"/>
                </a:solidFill>
              </a:rPr>
              <a:t>главный поток вызывает метод</a:t>
            </a:r>
            <a:endParaRPr lang="en-US" i="1" dirty="0">
              <a:solidFill>
                <a:srgbClr val="ABFE86"/>
              </a:solidFill>
            </a:endParaRPr>
          </a:p>
          <a:p>
            <a:r>
              <a:rPr lang="en-US" i="1" dirty="0">
                <a:solidFill>
                  <a:srgbClr val="ABFE86"/>
                </a:solidFill>
              </a:rPr>
              <a:t>		</a:t>
            </a:r>
            <a:r>
              <a:rPr lang="en-US" dirty="0">
                <a:solidFill>
                  <a:srgbClr val="ABFE86"/>
                </a:solidFill>
              </a:rPr>
              <a:t>//</a:t>
            </a:r>
            <a:r>
              <a:rPr lang="ru-RU" i="1" dirty="0">
                <a:solidFill>
                  <a:srgbClr val="ABFE86"/>
                </a:solidFill>
              </a:rPr>
              <a:t> </a:t>
            </a:r>
            <a:r>
              <a:rPr lang="en-US" i="1" dirty="0" err="1">
                <a:solidFill>
                  <a:srgbClr val="ABFE86"/>
                </a:solidFill>
              </a:rPr>
              <a:t>isAlive</a:t>
            </a:r>
            <a:r>
              <a:rPr lang="ru-RU" i="1" dirty="0">
                <a:solidFill>
                  <a:srgbClr val="ABFE86"/>
                </a:solidFill>
              </a:rPr>
              <a:t> на запущенном потоке</a:t>
            </a:r>
            <a:r>
              <a:rPr lang="en-US" i="1" dirty="0">
                <a:solidFill>
                  <a:srgbClr val="ABFE86"/>
                </a:solidFill>
              </a:rPr>
              <a:t>:</a:t>
            </a:r>
            <a:endParaRPr lang="ru-RU" dirty="0">
              <a:solidFill>
                <a:srgbClr val="ABFE86"/>
              </a:solidFill>
            </a:endParaRPr>
          </a:p>
          <a:p>
            <a:r>
              <a:rPr lang="ru-RU" dirty="0"/>
              <a:t>		</a:t>
            </a:r>
            <a:r>
              <a:rPr lang="en-US" dirty="0"/>
              <a:t>while</a:t>
            </a:r>
            <a:r>
              <a:rPr lang="ru-RU" dirty="0"/>
              <a:t> (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isAlive</a:t>
            </a:r>
            <a:r>
              <a:rPr lang="ru-RU" dirty="0"/>
              <a:t> = </a:t>
            </a:r>
            <a:r>
              <a:rPr lang="en-US" dirty="0"/>
              <a:t>t</a:t>
            </a:r>
            <a:r>
              <a:rPr lang="ru-RU" dirty="0"/>
              <a:t>.</a:t>
            </a:r>
            <a:r>
              <a:rPr lang="en-US" dirty="0" err="1"/>
              <a:t>isAlive</a:t>
            </a:r>
            <a:r>
              <a:rPr lang="ru-RU" dirty="0"/>
              <a:t>()) {</a:t>
            </a:r>
            <a:endParaRPr lang="en-US" dirty="0"/>
          </a:p>
          <a:p>
            <a:r>
              <a:rPr lang="en-US" dirty="0">
                <a:solidFill>
                  <a:srgbClr val="ABFE86"/>
                </a:solidFill>
              </a:rPr>
              <a:t>			 </a:t>
            </a:r>
            <a:r>
              <a:rPr lang="ru-RU" dirty="0">
                <a:solidFill>
                  <a:srgbClr val="ABFE86"/>
                </a:solidFill>
              </a:rPr>
              <a:t>// </a:t>
            </a:r>
            <a:r>
              <a:rPr lang="ru-RU" i="1" dirty="0">
                <a:solidFill>
                  <a:srgbClr val="ABFE86"/>
                </a:solidFill>
              </a:rPr>
              <a:t>будет выводится </a:t>
            </a:r>
            <a:r>
              <a:rPr lang="en-US" i="1" dirty="0">
                <a:solidFill>
                  <a:srgbClr val="ABFE86"/>
                </a:solidFill>
              </a:rPr>
              <a:t>true</a:t>
            </a:r>
            <a:r>
              <a:rPr lang="ru-RU" i="1" dirty="0">
                <a:solidFill>
                  <a:srgbClr val="ABFE86"/>
                </a:solidFill>
              </a:rPr>
              <a:t> пока</a:t>
            </a:r>
            <a:endParaRPr lang="en-US" i="1" dirty="0">
              <a:solidFill>
                <a:srgbClr val="ABFE86"/>
              </a:solidFill>
            </a:endParaRPr>
          </a:p>
          <a:p>
            <a:r>
              <a:rPr lang="en-US" dirty="0">
                <a:solidFill>
                  <a:srgbClr val="ABFE86"/>
                </a:solidFill>
              </a:rPr>
              <a:t>			//</a:t>
            </a:r>
            <a:r>
              <a:rPr lang="ru-RU" i="1" dirty="0">
                <a:solidFill>
                  <a:srgbClr val="ABFE86"/>
                </a:solidFill>
              </a:rPr>
              <a:t> выполняется запущенный  поток:</a:t>
            </a:r>
            <a:endParaRPr lang="en-US" dirty="0">
              <a:solidFill>
                <a:srgbClr val="ABFE86"/>
              </a:solidFill>
            </a:endParaRPr>
          </a:p>
          <a:p>
            <a:r>
              <a:rPr lang="ru-RU" dirty="0"/>
              <a:t>			</a:t>
            </a:r>
            <a:r>
              <a:rPr lang="en-US" dirty="0"/>
              <a:t>System</a:t>
            </a:r>
            <a:r>
              <a:rPr lang="ru-RU" dirty="0"/>
              <a:t>.</a:t>
            </a:r>
            <a:r>
              <a:rPr lang="en-US" dirty="0"/>
              <a:t>out</a:t>
            </a:r>
            <a:r>
              <a:rPr lang="ru-RU" dirty="0"/>
              <a:t>.</a:t>
            </a:r>
            <a:r>
              <a:rPr lang="en-US" dirty="0" err="1"/>
              <a:t>println</a:t>
            </a:r>
            <a:r>
              <a:rPr lang="ru-RU" dirty="0"/>
              <a:t>(</a:t>
            </a:r>
            <a:r>
              <a:rPr lang="en-US" dirty="0" err="1"/>
              <a:t>isAlive</a:t>
            </a:r>
            <a:r>
              <a:rPr lang="ru-RU" dirty="0"/>
              <a:t>);</a:t>
            </a:r>
          </a:p>
          <a:p>
            <a:r>
              <a:rPr lang="ru-RU" dirty="0"/>
              <a:t>		} </a:t>
            </a:r>
            <a:r>
              <a:rPr lang="en-US" dirty="0"/>
              <a:t>	</a:t>
            </a:r>
            <a:r>
              <a:rPr lang="ru-RU" dirty="0">
                <a:solidFill>
                  <a:srgbClr val="ABFE86"/>
                </a:solidFill>
              </a:rPr>
              <a:t>// </a:t>
            </a:r>
            <a:r>
              <a:rPr lang="ru-RU" i="1" dirty="0">
                <a:solidFill>
                  <a:srgbClr val="ABFE86"/>
                </a:solidFill>
              </a:rPr>
              <a:t>число </a:t>
            </a:r>
            <a:r>
              <a:rPr lang="ru-RU" i="1" dirty="0">
                <a:solidFill>
                  <a:srgbClr val="92D050"/>
                </a:solidFill>
              </a:rPr>
              <a:t>циклов</a:t>
            </a:r>
            <a:r>
              <a:rPr lang="ru-RU" i="1" dirty="0">
                <a:solidFill>
                  <a:srgbClr val="ABFE86"/>
                </a:solidFill>
              </a:rPr>
              <a:t> заранее неизвестно</a:t>
            </a:r>
            <a:endParaRPr lang="ru-RU" dirty="0">
              <a:solidFill>
                <a:srgbClr val="ABFE86"/>
              </a:solidFill>
            </a:endParaRPr>
          </a:p>
          <a:p>
            <a:r>
              <a:rPr lang="ru-RU" dirty="0"/>
              <a:t>	}</a:t>
            </a:r>
            <a:r>
              <a:rPr lang="en-US" dirty="0"/>
              <a:t>		</a:t>
            </a:r>
            <a:r>
              <a:rPr lang="en-US" dirty="0">
                <a:solidFill>
                  <a:srgbClr val="92D050"/>
                </a:solidFill>
              </a:rPr>
              <a:t>// </a:t>
            </a:r>
            <a:r>
              <a:rPr lang="ru-RU" i="1" dirty="0">
                <a:solidFill>
                  <a:srgbClr val="92D050"/>
                </a:solidFill>
              </a:rPr>
              <a:t>зависит от того, как долго будет</a:t>
            </a:r>
          </a:p>
          <a:p>
            <a:r>
              <a:rPr lang="ru-RU" dirty="0">
                <a:solidFill>
                  <a:srgbClr val="92D050"/>
                </a:solidFill>
              </a:rPr>
              <a:t>			// </a:t>
            </a:r>
            <a:r>
              <a:rPr lang="ru-RU" i="1" dirty="0">
                <a:solidFill>
                  <a:srgbClr val="92D050"/>
                </a:solidFill>
              </a:rPr>
              <a:t>выполняться метод </a:t>
            </a:r>
            <a:r>
              <a:rPr lang="en-US" i="1" dirty="0">
                <a:solidFill>
                  <a:srgbClr val="92D050"/>
                </a:solidFill>
              </a:rPr>
              <a:t>run</a:t>
            </a:r>
            <a:endParaRPr lang="ru-RU" i="1" dirty="0">
              <a:solidFill>
                <a:srgbClr val="92D050"/>
              </a:solidFill>
            </a:endParaRPr>
          </a:p>
          <a:p>
            <a:r>
              <a:rPr lang="ru-RU" dirty="0"/>
              <a:t>	</a:t>
            </a:r>
            <a:r>
              <a:rPr lang="en-US" dirty="0"/>
              <a:t>public void run</a:t>
            </a:r>
            <a:r>
              <a:rPr lang="ru-RU" dirty="0"/>
              <a:t>() {}</a:t>
            </a:r>
          </a:p>
          <a:p>
            <a:r>
              <a:rPr lang="en-US" dirty="0"/>
              <a:t>}</a:t>
            </a:r>
            <a:r>
              <a:rPr lang="ru-RU" dirty="0"/>
              <a:t> 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rot="10800000" flipV="1">
            <a:off x="4000500" y="6000750"/>
            <a:ext cx="2214563" cy="21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dirty="0" smtClean="0"/>
              <a:t>1</a:t>
            </a:r>
            <a:r>
              <a:rPr lang="en-US" sz="3200" b="1" dirty="0"/>
              <a:t>4</a:t>
            </a:r>
            <a:r>
              <a:rPr lang="ru-RU" sz="3200" b="1" dirty="0"/>
              <a:t>. Пример запуска двух потоков, которые выводят разные сообщения с разной периодичностью</a:t>
            </a:r>
            <a:endParaRPr lang="en-US" sz="3200" b="1" dirty="0"/>
          </a:p>
          <a:p>
            <a:pPr algn="just"/>
            <a:endParaRPr lang="en-US" dirty="0"/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public class test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extends Thread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private 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private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ms;</a:t>
            </a:r>
            <a:endParaRPr lang="ru-RU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конструктор</a:t>
            </a:r>
            <a:r>
              <a:rPr lang="en-US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потока</a:t>
            </a:r>
            <a:endParaRPr lang="en-US" dirty="0">
              <a:solidFill>
                <a:srgbClr val="ABFE8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public test(String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ms)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	this.mes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	this.ms = ms;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ru-RU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запуск потока в конструкторе</a:t>
            </a:r>
            <a:endParaRPr lang="en-US" dirty="0">
              <a:solidFill>
                <a:srgbClr val="ABFE8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	this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start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2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dirty="0">
                <a:latin typeface="Consolas" pitchFamily="49" charset="0"/>
                <a:cs typeface="Consolas" pitchFamily="49" charset="0"/>
              </a:rPr>
              <a:t>	public void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	while (true) { </a:t>
            </a:r>
            <a:r>
              <a:rPr lang="en-US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бесконечный</a:t>
            </a:r>
            <a:r>
              <a:rPr lang="en-US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цикл</a:t>
            </a:r>
            <a:endParaRPr lang="en-US" i="1" dirty="0">
              <a:solidFill>
                <a:srgbClr val="ABFE8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smtClean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вывод</a:t>
            </a:r>
            <a:r>
              <a:rPr lang="en-US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сообщения</a:t>
            </a:r>
            <a:endParaRPr lang="en-US" dirty="0">
              <a:solidFill>
                <a:srgbClr val="ABFE8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(this.mes);</a:t>
            </a:r>
          </a:p>
          <a:p>
            <a:r>
              <a:rPr lang="en-US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smtClean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пауза</a:t>
            </a:r>
            <a:r>
              <a:rPr lang="en-US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на</a:t>
            </a:r>
            <a:r>
              <a:rPr lang="en-US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 ms </a:t>
            </a:r>
            <a:r>
              <a:rPr lang="ru-RU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миллисекунд</a:t>
            </a:r>
            <a:endParaRPr lang="en-US" dirty="0">
              <a:solidFill>
                <a:srgbClr val="ABFE8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		try {sleep(this.ms);}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		catch (Exception e) {}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	// </a:t>
            </a:r>
            <a:r>
              <a:rPr lang="ru-RU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главный</a:t>
            </a:r>
            <a:r>
              <a:rPr lang="en-US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поток</a:t>
            </a:r>
            <a:r>
              <a:rPr lang="en-US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запускает</a:t>
            </a:r>
            <a:r>
              <a:rPr lang="en-US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три</a:t>
            </a:r>
            <a:r>
              <a:rPr lang="en-US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потока</a:t>
            </a:r>
            <a:endParaRPr lang="en-US" dirty="0">
              <a:solidFill>
                <a:srgbClr val="ABFE8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public static void </a:t>
            </a:r>
            <a:r>
              <a:rPr 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	new test("A", 500); </a:t>
            </a:r>
            <a:r>
              <a:rPr lang="en-US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первый</a:t>
            </a:r>
            <a:endParaRPr lang="en-US" dirty="0">
              <a:solidFill>
                <a:srgbClr val="ABFE8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	new test("B", 700); </a:t>
            </a:r>
            <a:r>
              <a:rPr lang="en-US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второй</a:t>
            </a:r>
            <a:endParaRPr lang="en-US" dirty="0">
              <a:solidFill>
                <a:srgbClr val="ABFE8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test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("C", 1000); </a:t>
            </a:r>
            <a:r>
              <a:rPr lang="ru-RU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третий</a:t>
            </a:r>
            <a:endParaRPr lang="en-US" i="1" dirty="0">
              <a:solidFill>
                <a:srgbClr val="ABFE86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en-US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algn="just"/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 smtClean="0"/>
              <a:t>1</a:t>
            </a:r>
            <a:r>
              <a:rPr lang="en-US" sz="3200" b="1" dirty="0"/>
              <a:t>5</a:t>
            </a:r>
            <a:r>
              <a:rPr lang="ru-RU" sz="3200" b="1" dirty="0"/>
              <a:t>. Единственность способа запуска потока.</a:t>
            </a:r>
          </a:p>
          <a:p>
            <a:pPr algn="ctr">
              <a:defRPr/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ru-RU" sz="3200" dirty="0" smtClean="0"/>
              <a:t>Запустить дочерний поток можно </a:t>
            </a:r>
            <a:r>
              <a:rPr lang="ru-RU" sz="3200" b="1" u="sng" dirty="0" smtClean="0">
                <a:solidFill>
                  <a:srgbClr val="FF0000"/>
                </a:solidFill>
              </a:rPr>
              <a:t>только</a:t>
            </a:r>
            <a:r>
              <a:rPr lang="ru-RU" sz="3200" dirty="0" smtClean="0"/>
              <a:t> с помощью метода </a:t>
            </a:r>
            <a:r>
              <a:rPr lang="en-US" sz="3200" dirty="0" smtClean="0">
                <a:solidFill>
                  <a:srgbClr val="FFC000"/>
                </a:solidFill>
              </a:rPr>
              <a:t>start</a:t>
            </a:r>
            <a:r>
              <a:rPr lang="ru-RU" sz="3200" dirty="0" smtClean="0"/>
              <a:t>.</a:t>
            </a:r>
          </a:p>
          <a:p>
            <a:pPr algn="just">
              <a:defRPr/>
            </a:pPr>
            <a:endParaRPr lang="ru-RU" sz="3200" dirty="0"/>
          </a:p>
          <a:p>
            <a:pPr>
              <a:defRPr/>
            </a:pPr>
            <a:r>
              <a:rPr lang="ru-RU" sz="3200" dirty="0" smtClean="0"/>
              <a:t>Если на объекте потока вызвать метод </a:t>
            </a:r>
            <a:r>
              <a:rPr lang="en-US" sz="3200" dirty="0" smtClean="0">
                <a:solidFill>
                  <a:srgbClr val="FF0000"/>
                </a:solidFill>
              </a:rPr>
              <a:t>run</a:t>
            </a:r>
            <a:r>
              <a:rPr lang="ru-RU" sz="3200" dirty="0" smtClean="0"/>
              <a:t>, то это приведет </a:t>
            </a:r>
            <a:r>
              <a:rPr lang="ru-RU" sz="3200" dirty="0"/>
              <a:t>лишь к одноразовому выполнению тела </a:t>
            </a:r>
            <a:r>
              <a:rPr lang="ru-RU" sz="3200" dirty="0" smtClean="0"/>
              <a:t>данного метода </a:t>
            </a:r>
            <a:r>
              <a:rPr lang="ru-RU" sz="3200" u="sng" dirty="0">
                <a:solidFill>
                  <a:srgbClr val="FF0000"/>
                </a:solidFill>
              </a:rPr>
              <a:t>в том потоке, который вызвал </a:t>
            </a:r>
            <a:r>
              <a:rPr lang="en-US" sz="3200" u="sng" dirty="0" smtClean="0">
                <a:solidFill>
                  <a:srgbClr val="FF0000"/>
                </a:solidFill>
              </a:rPr>
              <a:t>run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class test extends Thread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public void run()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	Thread t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Thread.currentThread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t.getName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public static void main(String[]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	test t = new test();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t.run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smtClean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main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t.start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thread-0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dirty="0">
                <a:solidFill>
                  <a:srgbClr val="00B0F0"/>
                </a:solidFill>
              </a:rPr>
              <a:t>Замечание</a:t>
            </a:r>
            <a:r>
              <a:rPr lang="ru-RU" dirty="0"/>
              <a:t>. </a:t>
            </a:r>
            <a:r>
              <a:rPr lang="en-US" dirty="0"/>
              <a:t>JVM</a:t>
            </a:r>
            <a:r>
              <a:rPr lang="ru-RU" dirty="0"/>
              <a:t> задает каждому потоку некоторое системное имя при его создании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test t = new test();</a:t>
            </a:r>
          </a:p>
          <a:p>
            <a:pPr algn="just"/>
            <a:endParaRPr lang="en-US" dirty="0"/>
          </a:p>
          <a:p>
            <a:pPr algn="just"/>
            <a:r>
              <a:rPr lang="ru-RU" dirty="0"/>
              <a:t>Это имя возвращает метод </a:t>
            </a:r>
            <a:r>
              <a:rPr lang="en-US" dirty="0" err="1"/>
              <a:t>getName</a:t>
            </a:r>
            <a:r>
              <a:rPr lang="ru-RU" dirty="0"/>
              <a:t>, если его вызывать на соответствующем объекте-потоке.</a:t>
            </a:r>
          </a:p>
          <a:p>
            <a:pPr algn="just"/>
            <a:endParaRPr lang="ru-RU" dirty="0"/>
          </a:p>
          <a:p>
            <a:pPr algn="just"/>
            <a:r>
              <a:rPr lang="en-US" dirty="0" err="1">
                <a:solidFill>
                  <a:srgbClr val="FF0000"/>
                </a:solidFill>
              </a:rPr>
              <a:t>t.getName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algn="just"/>
            <a:endParaRPr lang="en-US" dirty="0"/>
          </a:p>
          <a:p>
            <a:pPr algn="just"/>
            <a:r>
              <a:rPr lang="ru-RU" dirty="0"/>
              <a:t>Если требуется получить имя потока, </a:t>
            </a:r>
            <a:r>
              <a:rPr lang="ru-RU" i="1" u="sng" dirty="0"/>
              <a:t>который</a:t>
            </a:r>
            <a:r>
              <a:rPr lang="ru-RU" dirty="0"/>
              <a:t> выполняет некоторый метод, достаточно в код метода вставить следующую инструкцию:</a:t>
            </a:r>
          </a:p>
          <a:p>
            <a:pPr algn="just"/>
            <a:endParaRPr lang="ru-RU" dirty="0"/>
          </a:p>
          <a:p>
            <a:pPr algn="just"/>
            <a:r>
              <a:rPr lang="en-US" dirty="0"/>
              <a:t>String </a:t>
            </a:r>
            <a:r>
              <a:rPr lang="en-US" dirty="0" err="1"/>
              <a:t>threadName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Thread.currentThread</a:t>
            </a:r>
            <a:r>
              <a:rPr lang="en-US" dirty="0">
                <a:solidFill>
                  <a:srgbClr val="FF0000"/>
                </a:solidFill>
              </a:rPr>
              <a:t>().</a:t>
            </a:r>
            <a:r>
              <a:rPr lang="en-US" dirty="0" err="1">
                <a:solidFill>
                  <a:srgbClr val="FF0000"/>
                </a:solidFill>
              </a:rPr>
              <a:t>getName</a:t>
            </a:r>
            <a:r>
              <a:rPr lang="en-US" dirty="0">
                <a:solidFill>
                  <a:srgbClr val="FF0000"/>
                </a:solidFill>
              </a:rPr>
              <a:t>();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67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dirty="0" smtClean="0"/>
              <a:t>16</a:t>
            </a:r>
            <a:r>
              <a:rPr lang="ru-RU" sz="3200" b="1" dirty="0"/>
              <a:t>. Проблема параллельного выполнения </a:t>
            </a:r>
            <a:r>
              <a:rPr lang="ru-RU" sz="3200" b="1" dirty="0" smtClean="0"/>
              <a:t>одного</a:t>
            </a:r>
            <a:r>
              <a:rPr lang="en-US" sz="3200" b="1" dirty="0" smtClean="0"/>
              <a:t> </a:t>
            </a:r>
            <a:r>
              <a:rPr lang="ru-RU" sz="3200" b="1" dirty="0" smtClean="0"/>
              <a:t>кода </a:t>
            </a:r>
            <a:r>
              <a:rPr lang="ru-RU" sz="3200" b="1" dirty="0"/>
              <a:t>разными потоками</a:t>
            </a:r>
            <a:endParaRPr lang="ru-RU" sz="3200" b="1" u="sng" dirty="0"/>
          </a:p>
          <a:p>
            <a:r>
              <a:rPr lang="ru-RU" dirty="0" smtClean="0"/>
              <a:t>Два </a:t>
            </a:r>
            <a:r>
              <a:rPr lang="ru-RU" dirty="0"/>
              <a:t>разных потока могут выполнять один и тот же код, это может привести к нежелательным последствиям.</a:t>
            </a:r>
          </a:p>
          <a:p>
            <a:endParaRPr lang="ru-RU" dirty="0"/>
          </a:p>
          <a:p>
            <a:r>
              <a:rPr lang="en-US" dirty="0"/>
              <a:t>public class test {</a:t>
            </a:r>
          </a:p>
          <a:p>
            <a:r>
              <a:rPr lang="en-US" dirty="0"/>
              <a:t>	private </a:t>
            </a:r>
            <a:r>
              <a:rPr lang="en-US" dirty="0" err="1"/>
              <a:t>boolean</a:t>
            </a:r>
            <a:r>
              <a:rPr lang="en-US" dirty="0"/>
              <a:t> flag;</a:t>
            </a:r>
            <a:endParaRPr lang="ru-RU" dirty="0"/>
          </a:p>
          <a:p>
            <a:r>
              <a:rPr lang="ru-RU" dirty="0">
                <a:solidFill>
                  <a:srgbClr val="ABFE86"/>
                </a:solidFill>
              </a:rPr>
              <a:t>	 // </a:t>
            </a:r>
            <a:r>
              <a:rPr lang="ru-RU" i="1" dirty="0">
                <a:solidFill>
                  <a:srgbClr val="ABFE86"/>
                </a:solidFill>
              </a:rPr>
              <a:t>выполняют</a:t>
            </a:r>
            <a:r>
              <a:rPr lang="en-US" i="1" dirty="0">
                <a:solidFill>
                  <a:srgbClr val="ABFE86"/>
                </a:solidFill>
              </a:rPr>
              <a:t> </a:t>
            </a:r>
            <a:r>
              <a:rPr lang="ru-RU" i="1" dirty="0">
                <a:solidFill>
                  <a:srgbClr val="ABFE86"/>
                </a:solidFill>
              </a:rPr>
              <a:t>два потока параллельно</a:t>
            </a:r>
            <a:endParaRPr lang="en-US" dirty="0">
              <a:solidFill>
                <a:srgbClr val="ABFE86"/>
              </a:solidFill>
            </a:endParaRPr>
          </a:p>
          <a:p>
            <a:r>
              <a:rPr lang="en-US" dirty="0"/>
              <a:t>	public void m</a:t>
            </a:r>
            <a:r>
              <a:rPr lang="ru-RU" dirty="0"/>
              <a:t>(</a:t>
            </a:r>
            <a:r>
              <a:rPr lang="en-US" dirty="0" err="1"/>
              <a:t>boolean</a:t>
            </a:r>
            <a:r>
              <a:rPr lang="en-US" dirty="0"/>
              <a:t> flag</a:t>
            </a:r>
            <a:r>
              <a:rPr lang="ru-RU" dirty="0"/>
              <a:t>) {</a:t>
            </a:r>
          </a:p>
          <a:p>
            <a:r>
              <a:rPr lang="en-US" dirty="0"/>
              <a:t>		</a:t>
            </a:r>
            <a:r>
              <a:rPr lang="en-US" dirty="0" err="1">
                <a:solidFill>
                  <a:srgbClr val="FFC000"/>
                </a:solidFill>
              </a:rPr>
              <a:t>this.flag</a:t>
            </a:r>
            <a:r>
              <a:rPr lang="en-US" dirty="0">
                <a:solidFill>
                  <a:srgbClr val="FFC000"/>
                </a:solidFill>
              </a:rPr>
              <a:t> = flag;</a:t>
            </a:r>
          </a:p>
          <a:p>
            <a:r>
              <a:rPr lang="en-US" dirty="0"/>
              <a:t>		try {</a:t>
            </a:r>
            <a:r>
              <a:rPr lang="en-US" dirty="0" err="1"/>
              <a:t>Thread.</a:t>
            </a:r>
            <a:r>
              <a:rPr lang="en-US" i="1" dirty="0" err="1"/>
              <a:t>sleep</a:t>
            </a:r>
            <a:r>
              <a:rPr lang="en-US" i="1" dirty="0"/>
              <a:t>(200);} </a:t>
            </a:r>
            <a:r>
              <a:rPr lang="en-US" dirty="0">
                <a:solidFill>
                  <a:srgbClr val="92D050"/>
                </a:solidFill>
              </a:rPr>
              <a:t>// </a:t>
            </a:r>
            <a:r>
              <a:rPr lang="ru-RU" dirty="0">
                <a:solidFill>
                  <a:srgbClr val="92D050"/>
                </a:solidFill>
              </a:rPr>
              <a:t>ждем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/>
              <a:t>		catch (</a:t>
            </a:r>
            <a:r>
              <a:rPr lang="en-US" dirty="0" err="1"/>
              <a:t>InterruptedException</a:t>
            </a:r>
            <a:r>
              <a:rPr lang="en-US" dirty="0"/>
              <a:t> e) 			</a:t>
            </a:r>
            <a:r>
              <a:rPr lang="ru-RU" dirty="0"/>
              <a:t>	</a:t>
            </a:r>
            <a:r>
              <a:rPr lang="en-US" dirty="0"/>
              <a:t>	{</a:t>
            </a:r>
            <a:r>
              <a:rPr lang="en-US" dirty="0" err="1"/>
              <a:t>e.printStackTrace</a:t>
            </a:r>
            <a:r>
              <a:rPr lang="en-US" dirty="0"/>
              <a:t>();}</a:t>
            </a:r>
          </a:p>
          <a:p>
            <a:r>
              <a:rPr lang="ru-RU" dirty="0"/>
              <a:t>		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</a:t>
            </a:r>
            <a:r>
              <a:rPr lang="en-US" i="1" dirty="0" err="1">
                <a:solidFill>
                  <a:srgbClr val="FFC000"/>
                </a:solidFill>
              </a:rPr>
              <a:t>this.flag</a:t>
            </a:r>
            <a:r>
              <a:rPr lang="en-US" i="1" dirty="0">
                <a:solidFill>
                  <a:srgbClr val="FFC000"/>
                </a:solidFill>
              </a:rPr>
              <a:t> + " == " + flag</a:t>
            </a:r>
            <a:r>
              <a:rPr lang="en-US" i="1" dirty="0"/>
              <a:t>);</a:t>
            </a:r>
          </a:p>
          <a:p>
            <a:r>
              <a:rPr lang="ru-RU" dirty="0"/>
              <a:t>	</a:t>
            </a:r>
            <a:r>
              <a:rPr lang="en-US" dirty="0"/>
              <a:t>}</a:t>
            </a:r>
            <a:r>
              <a:rPr lang="ru-RU" dirty="0"/>
              <a:t> </a:t>
            </a:r>
            <a:r>
              <a:rPr lang="ru-RU" dirty="0">
                <a:solidFill>
                  <a:srgbClr val="92D050"/>
                </a:solidFill>
              </a:rPr>
              <a:t>// </a:t>
            </a:r>
            <a:r>
              <a:rPr lang="en-US" dirty="0">
                <a:solidFill>
                  <a:srgbClr val="92D050"/>
                </a:solidFill>
              </a:rPr>
              <a:t>true == false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3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/>
              <a:t>2</a:t>
            </a:r>
            <a:r>
              <a:rPr lang="ru-RU" sz="3200" b="1" dirty="0"/>
              <a:t>. Суперкласс потоков выполнения</a:t>
            </a:r>
            <a:endParaRPr lang="ru-RU" sz="3200" b="1" u="sng" dirty="0"/>
          </a:p>
          <a:p>
            <a:pPr algn="ctr"/>
            <a:endParaRPr lang="ru-RU" b="1" dirty="0"/>
          </a:p>
          <a:p>
            <a:r>
              <a:rPr lang="en-US" sz="3200" dirty="0" smtClean="0">
                <a:solidFill>
                  <a:srgbClr val="FF0000"/>
                </a:solidFill>
              </a:rPr>
              <a:t>java</a:t>
            </a:r>
            <a:r>
              <a:rPr lang="ru-RU" sz="3200" dirty="0">
                <a:solidFill>
                  <a:srgbClr val="FF0000"/>
                </a:solidFill>
              </a:rPr>
              <a:t>.</a:t>
            </a:r>
            <a:r>
              <a:rPr lang="en-US" sz="3200" dirty="0" err="1">
                <a:solidFill>
                  <a:srgbClr val="FF0000"/>
                </a:solidFill>
              </a:rPr>
              <a:t>lang</a:t>
            </a:r>
            <a:r>
              <a:rPr lang="ru-RU" sz="3200" dirty="0">
                <a:solidFill>
                  <a:srgbClr val="FF0000"/>
                </a:solidFill>
              </a:rPr>
              <a:t>.</a:t>
            </a:r>
            <a:r>
              <a:rPr lang="en-US" sz="3200" dirty="0" smtClean="0">
                <a:solidFill>
                  <a:srgbClr val="FF0000"/>
                </a:solidFill>
              </a:rPr>
              <a:t>Thread</a:t>
            </a:r>
            <a:endParaRPr lang="ru-RU" sz="3200" dirty="0"/>
          </a:p>
          <a:p>
            <a:endParaRPr lang="ru-RU" sz="3200" dirty="0"/>
          </a:p>
          <a:p>
            <a:r>
              <a:rPr lang="ru-RU" sz="3200" dirty="0" smtClean="0"/>
              <a:t>1. Поток - объект</a:t>
            </a:r>
          </a:p>
          <a:p>
            <a:r>
              <a:rPr lang="ru-RU" sz="3200" dirty="0" smtClean="0"/>
              <a:t>Выражение «</a:t>
            </a:r>
            <a:r>
              <a:rPr lang="ru-RU" sz="3200" b="1" dirty="0" smtClean="0">
                <a:solidFill>
                  <a:srgbClr val="FFC000"/>
                </a:solidFill>
              </a:rPr>
              <a:t>на потоке вызван метод</a:t>
            </a:r>
            <a:r>
              <a:rPr lang="ru-RU" sz="3200" dirty="0" smtClean="0"/>
              <a:t>» следует понимать как </a:t>
            </a:r>
            <a:r>
              <a:rPr lang="ru-RU" sz="3200" u="sng" dirty="0" smtClean="0">
                <a:solidFill>
                  <a:srgbClr val="FF0000"/>
                </a:solidFill>
              </a:rPr>
              <a:t>вызов метода на объекте </a:t>
            </a:r>
            <a:r>
              <a:rPr lang="ru-RU" sz="3200" dirty="0" smtClean="0"/>
              <a:t>соответствующего класса потока.</a:t>
            </a:r>
          </a:p>
          <a:p>
            <a:endParaRPr lang="ru-RU" sz="3200" dirty="0" smtClean="0"/>
          </a:p>
          <a:p>
            <a:r>
              <a:rPr lang="ru-RU" sz="3200" dirty="0" smtClean="0"/>
              <a:t>2. Поток - процесс выполнения команд</a:t>
            </a:r>
            <a:endParaRPr lang="ru-RU" sz="3200" dirty="0"/>
          </a:p>
          <a:p>
            <a:r>
              <a:rPr lang="ru-RU" sz="3200" dirty="0" smtClean="0"/>
              <a:t>Выражение «</a:t>
            </a:r>
            <a:r>
              <a:rPr lang="ru-RU" sz="3200" dirty="0" smtClean="0">
                <a:solidFill>
                  <a:srgbClr val="FFC000"/>
                </a:solidFill>
              </a:rPr>
              <a:t>поток выполняет метод</a:t>
            </a:r>
            <a:r>
              <a:rPr lang="ru-RU" sz="3200" dirty="0" smtClean="0"/>
              <a:t>» следует понимать как </a:t>
            </a:r>
            <a:r>
              <a:rPr lang="ru-RU" sz="3200" u="sng" dirty="0" smtClean="0">
                <a:solidFill>
                  <a:srgbClr val="FF0000"/>
                </a:solidFill>
              </a:rPr>
              <a:t>выполнение инструкций метода потоком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2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	public test</a:t>
            </a:r>
            <a:r>
              <a:rPr lang="ru-RU"/>
              <a:t>() { </a:t>
            </a:r>
            <a:r>
              <a:rPr lang="ru-RU">
                <a:solidFill>
                  <a:srgbClr val="ABFE86"/>
                </a:solidFill>
              </a:rPr>
              <a:t>// </a:t>
            </a:r>
            <a:r>
              <a:rPr lang="ru-RU" i="1">
                <a:solidFill>
                  <a:srgbClr val="ABFE86"/>
                </a:solidFill>
              </a:rPr>
              <a:t>конструктор создает два потока</a:t>
            </a:r>
            <a:endParaRPr lang="ru-RU">
              <a:solidFill>
                <a:srgbClr val="ABFE86"/>
              </a:solidFill>
            </a:endParaRPr>
          </a:p>
          <a:p>
            <a:r>
              <a:rPr lang="ru-RU"/>
              <a:t>		</a:t>
            </a:r>
            <a:r>
              <a:rPr lang="en-US">
                <a:solidFill>
                  <a:srgbClr val="FFFF00"/>
                </a:solidFill>
              </a:rPr>
              <a:t>new Thread</a:t>
            </a:r>
            <a:r>
              <a:rPr lang="ru-RU">
                <a:solidFill>
                  <a:srgbClr val="FFFF00"/>
                </a:solidFill>
              </a:rPr>
              <a:t>() { </a:t>
            </a:r>
            <a:r>
              <a:rPr lang="ru-RU">
                <a:solidFill>
                  <a:srgbClr val="ABFE86"/>
                </a:solidFill>
              </a:rPr>
              <a:t>// </a:t>
            </a:r>
            <a:r>
              <a:rPr lang="ru-RU" i="1">
                <a:solidFill>
                  <a:srgbClr val="ABFE86"/>
                </a:solidFill>
              </a:rPr>
              <a:t>создание первого потока</a:t>
            </a:r>
            <a:endParaRPr lang="ru-RU">
              <a:solidFill>
                <a:srgbClr val="ABFE86"/>
              </a:solidFill>
            </a:endParaRPr>
          </a:p>
          <a:p>
            <a:r>
              <a:rPr lang="ru-RU"/>
              <a:t>			</a:t>
            </a:r>
            <a:r>
              <a:rPr lang="en-US">
                <a:solidFill>
                  <a:srgbClr val="FFFF00"/>
                </a:solidFill>
              </a:rPr>
              <a:t>public void run() {</a:t>
            </a:r>
          </a:p>
          <a:p>
            <a:r>
              <a:rPr lang="en-US">
                <a:solidFill>
                  <a:srgbClr val="FFFF00"/>
                </a:solidFill>
              </a:rPr>
              <a:t>				while (true) m(true);</a:t>
            </a:r>
          </a:p>
          <a:p>
            <a:r>
              <a:rPr lang="en-US">
                <a:solidFill>
                  <a:srgbClr val="FFFF00"/>
                </a:solidFill>
              </a:rPr>
              <a:t>			}</a:t>
            </a:r>
          </a:p>
          <a:p>
            <a:r>
              <a:rPr lang="en-US">
                <a:solidFill>
                  <a:srgbClr val="FFFF00"/>
                </a:solidFill>
              </a:rPr>
              <a:t>		</a:t>
            </a:r>
            <a:r>
              <a:rPr lang="ru-RU">
                <a:solidFill>
                  <a:srgbClr val="FFFF00"/>
                </a:solidFill>
              </a:rPr>
              <a:t>}.</a:t>
            </a:r>
            <a:r>
              <a:rPr lang="en-US">
                <a:solidFill>
                  <a:srgbClr val="FFFF00"/>
                </a:solidFill>
              </a:rPr>
              <a:t>start</a:t>
            </a:r>
            <a:r>
              <a:rPr lang="ru-RU">
                <a:solidFill>
                  <a:srgbClr val="FFFF00"/>
                </a:solidFill>
              </a:rPr>
              <a:t>();</a:t>
            </a:r>
            <a:r>
              <a:rPr lang="ru-RU"/>
              <a:t> </a:t>
            </a:r>
            <a:r>
              <a:rPr lang="ru-RU">
                <a:solidFill>
                  <a:srgbClr val="ABFE86"/>
                </a:solidFill>
              </a:rPr>
              <a:t>// </a:t>
            </a:r>
            <a:r>
              <a:rPr lang="ru-RU" i="1">
                <a:solidFill>
                  <a:srgbClr val="ABFE86"/>
                </a:solidFill>
              </a:rPr>
              <a:t>запуск первого потока</a:t>
            </a:r>
            <a:endParaRPr lang="ru-RU">
              <a:solidFill>
                <a:srgbClr val="ABFE86"/>
              </a:solidFill>
            </a:endParaRPr>
          </a:p>
          <a:p>
            <a:r>
              <a:rPr lang="ru-RU"/>
              <a:t>		</a:t>
            </a:r>
            <a:r>
              <a:rPr lang="en-US">
                <a:solidFill>
                  <a:srgbClr val="FFC000"/>
                </a:solidFill>
              </a:rPr>
              <a:t>new Thread</a:t>
            </a:r>
            <a:r>
              <a:rPr lang="ru-RU">
                <a:solidFill>
                  <a:srgbClr val="FFC000"/>
                </a:solidFill>
              </a:rPr>
              <a:t>() { </a:t>
            </a:r>
            <a:r>
              <a:rPr lang="ru-RU">
                <a:solidFill>
                  <a:srgbClr val="ABFE86"/>
                </a:solidFill>
              </a:rPr>
              <a:t>// </a:t>
            </a:r>
            <a:r>
              <a:rPr lang="ru-RU" i="1">
                <a:solidFill>
                  <a:srgbClr val="ABFE86"/>
                </a:solidFill>
              </a:rPr>
              <a:t>создание второго потока</a:t>
            </a:r>
            <a:endParaRPr lang="ru-RU">
              <a:solidFill>
                <a:srgbClr val="ABFE86"/>
              </a:solidFill>
            </a:endParaRPr>
          </a:p>
          <a:p>
            <a:r>
              <a:rPr lang="ru-RU"/>
              <a:t>			</a:t>
            </a:r>
            <a:r>
              <a:rPr lang="en-US">
                <a:solidFill>
                  <a:srgbClr val="FFC000"/>
                </a:solidFill>
              </a:rPr>
              <a:t>public void run() {</a:t>
            </a:r>
          </a:p>
          <a:p>
            <a:r>
              <a:rPr lang="en-US">
                <a:solidFill>
                  <a:srgbClr val="FFC000"/>
                </a:solidFill>
              </a:rPr>
              <a:t>				while (true) m(false);</a:t>
            </a:r>
          </a:p>
          <a:p>
            <a:r>
              <a:rPr lang="en-US">
                <a:solidFill>
                  <a:srgbClr val="FFC000"/>
                </a:solidFill>
              </a:rPr>
              <a:t>			}</a:t>
            </a:r>
          </a:p>
          <a:p>
            <a:r>
              <a:rPr lang="en-US">
                <a:solidFill>
                  <a:srgbClr val="FFC000"/>
                </a:solidFill>
              </a:rPr>
              <a:t>		}.start();</a:t>
            </a:r>
            <a:r>
              <a:rPr lang="ru-RU"/>
              <a:t> </a:t>
            </a:r>
            <a:r>
              <a:rPr lang="ru-RU">
                <a:solidFill>
                  <a:srgbClr val="ABFE86"/>
                </a:solidFill>
              </a:rPr>
              <a:t>// </a:t>
            </a:r>
            <a:r>
              <a:rPr lang="ru-RU" i="1">
                <a:solidFill>
                  <a:srgbClr val="ABFE86"/>
                </a:solidFill>
              </a:rPr>
              <a:t>запуск второго потока</a:t>
            </a:r>
            <a:endParaRPr lang="en-US">
              <a:solidFill>
                <a:srgbClr val="ABFE86"/>
              </a:solidFill>
            </a:endParaRPr>
          </a:p>
          <a:p>
            <a:r>
              <a:rPr lang="en-US"/>
              <a:t>	}</a:t>
            </a:r>
          </a:p>
          <a:p>
            <a:r>
              <a:rPr lang="en-US"/>
              <a:t>	public static void main(String[] argv) {</a:t>
            </a:r>
          </a:p>
          <a:p>
            <a:r>
              <a:rPr lang="en-US"/>
              <a:t>		new test();</a:t>
            </a:r>
          </a:p>
          <a:p>
            <a:r>
              <a:rPr lang="en-US"/>
              <a:t>	}</a:t>
            </a:r>
          </a:p>
          <a:p>
            <a:r>
              <a:rPr lang="en-US"/>
              <a:t>}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 dirty="0" smtClean="0"/>
              <a:t>17</a:t>
            </a:r>
            <a:r>
              <a:rPr lang="ru-RU" b="1" dirty="0"/>
              <a:t>. Синхронизация</a:t>
            </a:r>
            <a:endParaRPr lang="ru-RU" b="1" u="sng" dirty="0"/>
          </a:p>
          <a:p>
            <a:pPr algn="ctr"/>
            <a:endParaRPr lang="ru-RU" b="1" dirty="0"/>
          </a:p>
          <a:p>
            <a:r>
              <a:rPr lang="ru-RU" dirty="0"/>
              <a:t>Для разрешения проблемы параллельного доступа разных потоков к одному и тому же коду применяется синхронизация.</a:t>
            </a:r>
          </a:p>
          <a:p>
            <a:endParaRPr lang="ru-RU" dirty="0"/>
          </a:p>
          <a:p>
            <a:r>
              <a:rPr lang="ru-RU" dirty="0"/>
              <a:t>Синхронизации может быть подвергнут метод</a:t>
            </a:r>
          </a:p>
          <a:p>
            <a:r>
              <a:rPr lang="en-US" dirty="0">
                <a:solidFill>
                  <a:schemeClr val="hlink"/>
                </a:solidFill>
              </a:rPr>
              <a:t>public </a:t>
            </a:r>
            <a:r>
              <a:rPr lang="en-US" dirty="0">
                <a:solidFill>
                  <a:srgbClr val="FF0000"/>
                </a:solidFill>
              </a:rPr>
              <a:t>synchronized</a:t>
            </a:r>
            <a:r>
              <a:rPr lang="en-US" dirty="0">
                <a:solidFill>
                  <a:schemeClr val="hlink"/>
                </a:solidFill>
              </a:rPr>
              <a:t> void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chemeClr val="hlink"/>
                </a:solidFill>
              </a:rPr>
              <a:t>() </a:t>
            </a:r>
            <a:r>
              <a:rPr lang="en-US" dirty="0">
                <a:solidFill>
                  <a:srgbClr val="FF0000"/>
                </a:solidFill>
              </a:rPr>
              <a:t>{...}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>
              <a:solidFill>
                <a:schemeClr val="hlink"/>
              </a:solidFill>
            </a:endParaRPr>
          </a:p>
          <a:p>
            <a:r>
              <a:rPr lang="ru-RU" dirty="0"/>
              <a:t>статический метод</a:t>
            </a:r>
          </a:p>
          <a:p>
            <a:r>
              <a:rPr lang="en-US" dirty="0">
                <a:solidFill>
                  <a:schemeClr val="hlink"/>
                </a:solidFill>
              </a:rPr>
              <a:t>public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synchronized</a:t>
            </a:r>
            <a:r>
              <a:rPr lang="en-US" dirty="0">
                <a:solidFill>
                  <a:schemeClr val="hlink"/>
                </a:solidFill>
              </a:rPr>
              <a:t> void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chemeClr val="hlink"/>
                </a:solidFill>
              </a:rPr>
              <a:t>() </a:t>
            </a:r>
            <a:r>
              <a:rPr lang="en-US" dirty="0">
                <a:solidFill>
                  <a:srgbClr val="FF0000"/>
                </a:solidFill>
              </a:rPr>
              <a:t>{...}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>
              <a:solidFill>
                <a:schemeClr val="hlink"/>
              </a:solidFill>
            </a:endParaRPr>
          </a:p>
          <a:p>
            <a:r>
              <a:rPr lang="ru-RU" dirty="0"/>
              <a:t>участок кода метода.</a:t>
            </a:r>
          </a:p>
          <a:p>
            <a:r>
              <a:rPr lang="en-US" dirty="0">
                <a:solidFill>
                  <a:schemeClr val="hlink"/>
                </a:solidFill>
              </a:rPr>
              <a:t>public void m() {</a:t>
            </a:r>
            <a:endParaRPr lang="ru-RU" dirty="0">
              <a:solidFill>
                <a:schemeClr val="hlink"/>
              </a:solidFill>
            </a:endParaRPr>
          </a:p>
          <a:p>
            <a:r>
              <a:rPr lang="ru-RU" dirty="0">
                <a:solidFill>
                  <a:schemeClr val="hlink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synchronized(o) {...}</a:t>
            </a:r>
          </a:p>
          <a:p>
            <a:r>
              <a:rPr lang="en-US" dirty="0">
                <a:solidFill>
                  <a:schemeClr val="hlink"/>
                </a:solidFill>
              </a:rPr>
              <a:t>}</a:t>
            </a:r>
            <a:endParaRPr lang="ru-RU" dirty="0">
              <a:solidFill>
                <a:schemeClr val="hlink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/>
              <a:t>Синхронизация </a:t>
            </a:r>
            <a:r>
              <a:rPr lang="ru-RU" sz="3200" dirty="0"/>
              <a:t>осуществляется с помощью специального </a:t>
            </a:r>
            <a:r>
              <a:rPr lang="ru-RU" sz="3200" dirty="0">
                <a:solidFill>
                  <a:srgbClr val="FF0000"/>
                </a:solidFill>
              </a:rPr>
              <a:t>объекта-монитора</a:t>
            </a:r>
            <a:r>
              <a:rPr lang="ru-RU" sz="3200" dirty="0"/>
              <a:t>, который </a:t>
            </a:r>
            <a:r>
              <a:rPr lang="ru-RU" sz="3200" i="1" dirty="0">
                <a:solidFill>
                  <a:srgbClr val="FF0000"/>
                </a:solidFill>
              </a:rPr>
              <a:t>связан </a:t>
            </a:r>
            <a:r>
              <a:rPr lang="ru-RU" sz="3200" dirty="0">
                <a:solidFill>
                  <a:srgbClr val="FF0000"/>
                </a:solidFill>
              </a:rPr>
              <a:t>с этой синхронизацией</a:t>
            </a:r>
            <a:r>
              <a:rPr lang="ru-RU" sz="3200" dirty="0"/>
              <a:t>.</a:t>
            </a:r>
          </a:p>
          <a:p>
            <a:endParaRPr lang="ru-RU" sz="3200" dirty="0"/>
          </a:p>
          <a:p>
            <a:r>
              <a:rPr lang="ru-RU" sz="3200" dirty="0"/>
              <a:t>Когда поток начинает выполнять синхронизированный код, говорят, что он </a:t>
            </a:r>
            <a:r>
              <a:rPr lang="ru-RU" sz="3200" dirty="0">
                <a:solidFill>
                  <a:srgbClr val="FF0000"/>
                </a:solidFill>
              </a:rPr>
              <a:t>блокирует соответствующий монитор </a:t>
            </a:r>
            <a:r>
              <a:rPr lang="ru-RU" sz="3200" dirty="0"/>
              <a:t>(</a:t>
            </a:r>
            <a:r>
              <a:rPr lang="ru-RU" sz="3200" dirty="0">
                <a:solidFill>
                  <a:srgbClr val="FF0000"/>
                </a:solidFill>
              </a:rPr>
              <a:t>или владеет монитором</a:t>
            </a:r>
            <a:r>
              <a:rPr lang="ru-RU" sz="3200" dirty="0"/>
              <a:t>).</a:t>
            </a:r>
          </a:p>
          <a:p>
            <a:endParaRPr lang="ru-RU" sz="3200" dirty="0"/>
          </a:p>
          <a:p>
            <a:r>
              <a:rPr lang="ru-RU" sz="3200" dirty="0"/>
              <a:t>Если потоку нужно выполнить синхронизированный код, а </a:t>
            </a:r>
            <a:r>
              <a:rPr lang="ru-RU" sz="3200" dirty="0">
                <a:solidFill>
                  <a:srgbClr val="FF0000"/>
                </a:solidFill>
              </a:rPr>
              <a:t>монитор заблокирован </a:t>
            </a:r>
            <a:r>
              <a:rPr lang="ru-RU" sz="3200" dirty="0"/>
              <a:t>другим потоком, то он </a:t>
            </a:r>
            <a:r>
              <a:rPr lang="ru-RU" sz="3200" dirty="0" smtClean="0">
                <a:solidFill>
                  <a:srgbClr val="FF0000"/>
                </a:solidFill>
              </a:rPr>
              <a:t>находится в блокированном состоянии, </a:t>
            </a:r>
            <a:r>
              <a:rPr lang="ru-RU" sz="3200" dirty="0">
                <a:solidFill>
                  <a:srgbClr val="FF0000"/>
                </a:solidFill>
              </a:rPr>
              <a:t>пока с монитора не будет снята блокировка</a:t>
            </a:r>
            <a:r>
              <a:rPr lang="ru-RU" sz="3200" dirty="0"/>
              <a:t>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104775"/>
            <a:ext cx="91440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dirty="0" smtClean="0"/>
              <a:t>18</a:t>
            </a:r>
            <a:r>
              <a:rPr lang="ru-RU" sz="3200" b="1" dirty="0"/>
              <a:t>. Монитор синхронизации</a:t>
            </a:r>
          </a:p>
          <a:p>
            <a:pPr algn="ctr"/>
            <a:endParaRPr lang="ru-RU" b="1" dirty="0"/>
          </a:p>
          <a:p>
            <a:r>
              <a:rPr lang="ru-RU" dirty="0"/>
              <a:t>Монитором всегда является объект, который </a:t>
            </a:r>
            <a:r>
              <a:rPr lang="ru-RU" dirty="0">
                <a:solidFill>
                  <a:srgbClr val="FF0000"/>
                </a:solidFill>
              </a:rPr>
              <a:t>зависит от того, какой код синхронизируется</a:t>
            </a:r>
            <a:r>
              <a:rPr lang="ru-RU" dirty="0"/>
              <a:t>.</a:t>
            </a:r>
          </a:p>
        </p:txBody>
      </p:sp>
      <p:graphicFrame>
        <p:nvGraphicFramePr>
          <p:cNvPr id="415747" name="Group 3"/>
          <p:cNvGraphicFramePr>
            <a:graphicFrameLocks noGrp="1"/>
          </p:cNvGraphicFramePr>
          <p:nvPr/>
        </p:nvGraphicFramePr>
        <p:xfrm>
          <a:off x="150813" y="1989138"/>
          <a:ext cx="8742362" cy="4425951"/>
        </p:xfrm>
        <a:graphic>
          <a:graphicData uri="http://schemas.openxmlformats.org/drawingml/2006/table">
            <a:tbl>
              <a:tblPr/>
              <a:tblGrid>
                <a:gridCol w="3459162"/>
                <a:gridCol w="5283200"/>
              </a:tblGrid>
              <a:tr h="101123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синхронизируемый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код</a:t>
                      </a:r>
                      <a:endParaRPr kumimoji="0" lang="ru-RU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монитор</a:t>
                      </a:r>
                      <a:endParaRPr kumimoji="0" lang="ru-RU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нестатический метод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объект this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3963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статический метод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объект типа Class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соответствующий классу, в котором определен метод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0025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участок кода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произвольный объект o - 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параметр инструкции synchronized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200" dirty="0"/>
          </a:p>
          <a:p>
            <a:r>
              <a:rPr lang="ru-RU" sz="3200" dirty="0">
                <a:solidFill>
                  <a:srgbClr val="00B0F0"/>
                </a:solidFill>
              </a:rPr>
              <a:t>Замечание</a:t>
            </a:r>
            <a:r>
              <a:rPr lang="ru-RU" sz="3200" dirty="0"/>
              <a:t>. Монитором не может быть </a:t>
            </a:r>
            <a:r>
              <a:rPr lang="en-US" sz="3200" dirty="0">
                <a:solidFill>
                  <a:srgbClr val="FF0000"/>
                </a:solidFill>
              </a:rPr>
              <a:t>null</a:t>
            </a:r>
            <a:r>
              <a:rPr lang="en-US" sz="3200" dirty="0"/>
              <a:t>.</a:t>
            </a:r>
            <a:endParaRPr lang="ru-RU" sz="3200" dirty="0"/>
          </a:p>
          <a:p>
            <a:endParaRPr lang="ru-RU" sz="3200" b="1" dirty="0"/>
          </a:p>
          <a:p>
            <a:r>
              <a:rPr lang="ru-RU" sz="3200" dirty="0">
                <a:solidFill>
                  <a:srgbClr val="00B0F0"/>
                </a:solidFill>
              </a:rPr>
              <a:t>Замечание</a:t>
            </a:r>
            <a:r>
              <a:rPr lang="ru-RU" sz="3200" dirty="0"/>
              <a:t>. Т.к. </a:t>
            </a:r>
            <a:r>
              <a:rPr lang="en-US" sz="3200" dirty="0"/>
              <a:t>JVM </a:t>
            </a:r>
            <a:r>
              <a:rPr lang="ru-RU" sz="3200" dirty="0"/>
              <a:t>создает уникальный объект типа </a:t>
            </a:r>
            <a:r>
              <a:rPr lang="en-US" sz="3200" dirty="0"/>
              <a:t>Class</a:t>
            </a:r>
            <a:r>
              <a:rPr lang="ru-RU" sz="3200" dirty="0"/>
              <a:t>, для каждого загруженного класса, то для </a:t>
            </a:r>
            <a:r>
              <a:rPr lang="ru-RU" sz="3200" dirty="0">
                <a:solidFill>
                  <a:srgbClr val="FF0000"/>
                </a:solidFill>
              </a:rPr>
              <a:t>статических синхронизированных</a:t>
            </a:r>
            <a:r>
              <a:rPr lang="ru-RU" sz="3200" dirty="0"/>
              <a:t> методов существует </a:t>
            </a:r>
            <a:r>
              <a:rPr lang="ru-RU" sz="3200" dirty="0">
                <a:solidFill>
                  <a:srgbClr val="FF0000"/>
                </a:solidFill>
              </a:rPr>
              <a:t>один и только один монитор.</a:t>
            </a:r>
          </a:p>
          <a:p>
            <a:endParaRPr lang="ru-RU" sz="3200" dirty="0"/>
          </a:p>
          <a:p>
            <a:r>
              <a:rPr lang="ru-RU" sz="3200" dirty="0"/>
              <a:t>Для </a:t>
            </a:r>
            <a:r>
              <a:rPr lang="ru-RU" sz="3200" dirty="0">
                <a:solidFill>
                  <a:srgbClr val="FFC000"/>
                </a:solidFill>
              </a:rPr>
              <a:t>нестатического синхронизированного </a:t>
            </a:r>
            <a:r>
              <a:rPr lang="ru-RU" sz="3200" dirty="0"/>
              <a:t>метода может существовать </a:t>
            </a:r>
            <a:r>
              <a:rPr lang="ru-RU" sz="3200" dirty="0">
                <a:solidFill>
                  <a:srgbClr val="FFC000"/>
                </a:solidFill>
              </a:rPr>
              <a:t>несколько мониторов </a:t>
            </a:r>
            <a:r>
              <a:rPr lang="ru-RU" sz="3200" dirty="0"/>
              <a:t>– по числу созданных объектов класса, в котором определен этот метод.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public class test extends Thread {</a:t>
            </a:r>
          </a:p>
          <a:p>
            <a:r>
              <a:rPr lang="ru-RU"/>
              <a:t>	</a:t>
            </a:r>
            <a:r>
              <a:rPr lang="en-US"/>
              <a:t>public </a:t>
            </a:r>
            <a:r>
              <a:rPr lang="en-US">
                <a:solidFill>
                  <a:srgbClr val="FF0000"/>
                </a:solidFill>
              </a:rPr>
              <a:t>synchronized</a:t>
            </a:r>
            <a:r>
              <a:rPr lang="en-US"/>
              <a:t> void m() {</a:t>
            </a:r>
          </a:p>
          <a:p>
            <a:r>
              <a:rPr lang="ru-RU"/>
              <a:t>		</a:t>
            </a:r>
            <a:r>
              <a:rPr lang="en-US"/>
              <a:t>while (true) System.out.println(</a:t>
            </a:r>
          </a:p>
          <a:p>
            <a:r>
              <a:rPr lang="ru-RU"/>
              <a:t>			</a:t>
            </a:r>
            <a:r>
              <a:rPr lang="en-US"/>
              <a:t>Thread.currentThread().getName());</a:t>
            </a:r>
          </a:p>
          <a:p>
            <a:r>
              <a:rPr lang="ru-RU"/>
              <a:t>	}</a:t>
            </a:r>
            <a:endParaRPr lang="en-US"/>
          </a:p>
          <a:p>
            <a:endParaRPr lang="en-US"/>
          </a:p>
          <a:p>
            <a:r>
              <a:rPr lang="ru-RU"/>
              <a:t>	</a:t>
            </a:r>
            <a:r>
              <a:rPr lang="en-US"/>
              <a:t>public test() {this.start();</a:t>
            </a:r>
            <a:r>
              <a:rPr lang="ru-RU"/>
              <a:t>}</a:t>
            </a:r>
            <a:endParaRPr lang="en-US"/>
          </a:p>
          <a:p>
            <a:r>
              <a:rPr lang="ru-RU"/>
              <a:t>	</a:t>
            </a:r>
            <a:r>
              <a:rPr lang="en-US"/>
              <a:t>public void run() {this.m();}</a:t>
            </a:r>
          </a:p>
          <a:p>
            <a:endParaRPr lang="en-US" u="sng"/>
          </a:p>
          <a:p>
            <a:r>
              <a:rPr lang="ru-RU"/>
              <a:t>	</a:t>
            </a:r>
            <a:r>
              <a:rPr lang="en-US"/>
              <a:t>public static void main(String[] argv) {</a:t>
            </a:r>
          </a:p>
          <a:p>
            <a:r>
              <a:rPr lang="ru-RU"/>
              <a:t>		</a:t>
            </a:r>
            <a:r>
              <a:rPr lang="en-US"/>
              <a:t>test treadA = new test(); </a:t>
            </a:r>
            <a:r>
              <a:rPr lang="en-US">
                <a:solidFill>
                  <a:srgbClr val="92D050"/>
                </a:solidFill>
              </a:rPr>
              <a:t>// запуск потока A</a:t>
            </a:r>
          </a:p>
          <a:p>
            <a:r>
              <a:rPr lang="ru-RU"/>
              <a:t>		</a:t>
            </a:r>
            <a:r>
              <a:rPr lang="en-US"/>
              <a:t>test threadB = new test(); </a:t>
            </a:r>
            <a:r>
              <a:rPr lang="en-US">
                <a:solidFill>
                  <a:srgbClr val="92D050"/>
                </a:solidFill>
              </a:rPr>
              <a:t>// запуск потока B</a:t>
            </a:r>
          </a:p>
          <a:p>
            <a:r>
              <a:rPr lang="ru-RU"/>
              <a:t>	} 	</a:t>
            </a:r>
          </a:p>
          <a:p>
            <a:r>
              <a:rPr lang="ru-RU">
                <a:solidFill>
                  <a:srgbClr val="92D050"/>
                </a:solidFill>
              </a:rPr>
              <a:t>	// в процессе выполнения  будут выводиться</a:t>
            </a:r>
            <a:endParaRPr lang="en-US">
              <a:solidFill>
                <a:srgbClr val="92D050"/>
              </a:solidFill>
            </a:endParaRPr>
          </a:p>
          <a:p>
            <a:r>
              <a:rPr lang="en-US">
                <a:solidFill>
                  <a:srgbClr val="92D050"/>
                </a:solidFill>
              </a:rPr>
              <a:t>	//</a:t>
            </a:r>
            <a:r>
              <a:rPr lang="ru-RU">
                <a:solidFill>
                  <a:srgbClr val="92D050"/>
                </a:solidFill>
              </a:rPr>
              <a:t> имена потоков </a:t>
            </a:r>
            <a:r>
              <a:rPr lang="en-US">
                <a:solidFill>
                  <a:srgbClr val="92D050"/>
                </a:solidFill>
              </a:rPr>
              <a:t>threadA </a:t>
            </a:r>
            <a:r>
              <a:rPr lang="ru-RU">
                <a:solidFill>
                  <a:srgbClr val="92D050"/>
                </a:solidFill>
              </a:rPr>
              <a:t>и </a:t>
            </a:r>
            <a:r>
              <a:rPr lang="en-US">
                <a:solidFill>
                  <a:srgbClr val="92D050"/>
                </a:solidFill>
              </a:rPr>
              <a:t>threadB </a:t>
            </a:r>
            <a:r>
              <a:rPr lang="ru-RU">
                <a:solidFill>
                  <a:srgbClr val="92D050"/>
                </a:solidFill>
              </a:rPr>
              <a:t>вперемешку</a:t>
            </a:r>
          </a:p>
          <a:p>
            <a:r>
              <a:rPr lang="ru-RU"/>
              <a:t>}</a:t>
            </a:r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2700" algn="just"/>
            <a:endParaRPr lang="ru-RU" sz="3200" dirty="0"/>
          </a:p>
          <a:p>
            <a:pPr indent="12700"/>
            <a:r>
              <a:rPr lang="ru-RU" sz="3200" dirty="0"/>
              <a:t>В предыдущем примере два потока </a:t>
            </a:r>
            <a:r>
              <a:rPr lang="en-US" sz="3200" dirty="0"/>
              <a:t>A </a:t>
            </a:r>
            <a:r>
              <a:rPr lang="ru-RU" sz="3200" dirty="0"/>
              <a:t>и </a:t>
            </a:r>
            <a:r>
              <a:rPr lang="en-US" sz="3200" dirty="0"/>
              <a:t>B </a:t>
            </a:r>
            <a:r>
              <a:rPr lang="ru-RU" sz="3200" dirty="0"/>
              <a:t>выполняют один и тот же метод одновременно, т.к. они блокируют разные мониторы: </a:t>
            </a:r>
            <a:r>
              <a:rPr lang="en-US" sz="3200" dirty="0" err="1">
                <a:solidFill>
                  <a:srgbClr val="FF0000"/>
                </a:solidFill>
              </a:rPr>
              <a:t>threadA</a:t>
            </a:r>
            <a:r>
              <a:rPr lang="en-US" sz="3200" dirty="0"/>
              <a:t> </a:t>
            </a:r>
            <a:r>
              <a:rPr lang="ru-RU" sz="3200" dirty="0"/>
              <a:t>и </a:t>
            </a:r>
            <a:r>
              <a:rPr lang="en-US" sz="3200" dirty="0" err="1">
                <a:solidFill>
                  <a:srgbClr val="FF0000"/>
                </a:solidFill>
              </a:rPr>
              <a:t>threadB</a:t>
            </a:r>
            <a:r>
              <a:rPr lang="ru-RU" sz="3200" dirty="0"/>
              <a:t> соответственно </a:t>
            </a:r>
            <a:r>
              <a:rPr lang="ru-RU" sz="3200" dirty="0" smtClean="0"/>
              <a:t>(для этого случая синхронизация </a:t>
            </a:r>
            <a:r>
              <a:rPr lang="ru-RU" sz="3200" dirty="0"/>
              <a:t>не работает).</a:t>
            </a:r>
            <a:endParaRPr lang="en-US" sz="3200" dirty="0"/>
          </a:p>
          <a:p>
            <a:pPr indent="12700" algn="just"/>
            <a:endParaRPr lang="ru-RU" sz="3200" dirty="0"/>
          </a:p>
          <a:p>
            <a:pPr indent="12700" algn="just"/>
            <a:r>
              <a:rPr lang="ru-RU" sz="3200" dirty="0"/>
              <a:t>Если метод </a:t>
            </a:r>
            <a:r>
              <a:rPr lang="en-US" sz="3200" dirty="0"/>
              <a:t>m </a:t>
            </a:r>
            <a:r>
              <a:rPr lang="ru-RU" sz="3200" dirty="0"/>
              <a:t>сделать статическим, то на экран сообщения будет выводить только один поток – </a:t>
            </a:r>
            <a:r>
              <a:rPr lang="en-US" sz="3200" dirty="0"/>
              <a:t>A</a:t>
            </a:r>
            <a:r>
              <a:rPr lang="ru-RU" sz="3200" dirty="0"/>
              <a:t>.</a:t>
            </a:r>
          </a:p>
          <a:p>
            <a:pPr indent="12700"/>
            <a:r>
              <a:rPr lang="ru-RU" sz="3200" dirty="0"/>
              <a:t>Второй</a:t>
            </a:r>
            <a:r>
              <a:rPr lang="en-US" sz="3200" dirty="0"/>
              <a:t> </a:t>
            </a:r>
            <a:r>
              <a:rPr lang="ru-RU" sz="3200" dirty="0"/>
              <a:t>поток </a:t>
            </a:r>
            <a:r>
              <a:rPr lang="en-US" sz="3200" dirty="0"/>
              <a:t>B</a:t>
            </a:r>
            <a:r>
              <a:rPr lang="ru-RU" sz="3200" dirty="0"/>
              <a:t> будет бесконечно долго ждать, пока первый </a:t>
            </a:r>
            <a:r>
              <a:rPr lang="ru-RU" sz="3200" dirty="0">
                <a:solidFill>
                  <a:srgbClr val="FF0000"/>
                </a:solidFill>
              </a:rPr>
              <a:t>не разблокирует монитор</a:t>
            </a:r>
            <a:r>
              <a:rPr lang="ru-RU" sz="3200" dirty="0"/>
              <a:t>, который в данном случае  </a:t>
            </a:r>
            <a:r>
              <a:rPr lang="ru-RU" sz="3200" dirty="0" smtClean="0"/>
              <a:t>один: объект </a:t>
            </a:r>
            <a:r>
              <a:rPr lang="ru-RU" sz="3200" dirty="0"/>
              <a:t>класса </a:t>
            </a:r>
            <a:r>
              <a:rPr lang="en-US" sz="3200" dirty="0"/>
              <a:t>Class</a:t>
            </a:r>
            <a:r>
              <a:rPr lang="ru-RU" sz="3200" dirty="0"/>
              <a:t>, соответствующий классу </a:t>
            </a:r>
            <a:r>
              <a:rPr lang="en-US" sz="3200" dirty="0"/>
              <a:t>test (</a:t>
            </a:r>
            <a:r>
              <a:rPr lang="en-US" sz="3200" dirty="0">
                <a:solidFill>
                  <a:srgbClr val="FF0000"/>
                </a:solidFill>
              </a:rPr>
              <a:t>test</a:t>
            </a:r>
            <a:r>
              <a:rPr lang="ru-RU" sz="3200" dirty="0">
                <a:solidFill>
                  <a:srgbClr val="FF0000"/>
                </a:solidFill>
              </a:rPr>
              <a:t>.</a:t>
            </a:r>
            <a:r>
              <a:rPr lang="en-US" sz="3200" dirty="0">
                <a:solidFill>
                  <a:srgbClr val="FF0000"/>
                </a:solidFill>
              </a:rPr>
              <a:t>class</a:t>
            </a:r>
            <a:r>
              <a:rPr lang="ru-RU" sz="3200" dirty="0"/>
              <a:t>).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61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 smtClean="0"/>
              <a:t>19</a:t>
            </a:r>
            <a:r>
              <a:rPr lang="ru-RU" sz="3200" b="1" dirty="0"/>
              <a:t>. Инструкция </a:t>
            </a:r>
            <a:r>
              <a:rPr lang="en-US" sz="3200" b="1" dirty="0"/>
              <a:t>synchronized</a:t>
            </a:r>
            <a:endParaRPr lang="ru-RU" sz="3200" b="1" u="sng" dirty="0"/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ru-RU" dirty="0"/>
              <a:t>Инструкция </a:t>
            </a:r>
            <a:r>
              <a:rPr lang="en-US" dirty="0">
                <a:solidFill>
                  <a:srgbClr val="FF0000"/>
                </a:solidFill>
              </a:rPr>
              <a:t>synchronized</a:t>
            </a:r>
            <a:r>
              <a:rPr lang="en-US" dirty="0"/>
              <a:t> </a:t>
            </a:r>
            <a:r>
              <a:rPr lang="ru-RU" dirty="0"/>
              <a:t>позволяет синхронизировать произвольный участок кода метода.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public class test {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объект</a:t>
            </a:r>
            <a:r>
              <a:rPr lang="en-US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ru-RU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монитор</a:t>
            </a:r>
            <a:endParaRPr lang="en-US" dirty="0">
              <a:solidFill>
                <a:srgbClr val="ABFE86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private Object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lockA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new Object();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public void m() {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synchronized (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lockA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{...	}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defRPr/>
            </a:pPr>
            <a:endParaRPr lang="en-US" dirty="0"/>
          </a:p>
          <a:p>
            <a:pPr algn="just">
              <a:defRPr/>
            </a:pPr>
            <a:r>
              <a:rPr lang="ru-RU" dirty="0">
                <a:solidFill>
                  <a:srgbClr val="00B0F0"/>
                </a:solidFill>
              </a:rPr>
              <a:t>Замечание</a:t>
            </a:r>
            <a:r>
              <a:rPr lang="ru-RU" dirty="0"/>
              <a:t>. Параметром инструкции </a:t>
            </a:r>
            <a:r>
              <a:rPr lang="en-US" dirty="0"/>
              <a:t>synchronized </a:t>
            </a:r>
            <a:r>
              <a:rPr lang="ru-RU" dirty="0"/>
              <a:t>всегда является </a:t>
            </a:r>
            <a:r>
              <a:rPr lang="ru-RU" i="1" dirty="0">
                <a:solidFill>
                  <a:srgbClr val="FF0000"/>
                </a:solidFill>
              </a:rPr>
              <a:t>объект</a:t>
            </a:r>
            <a:r>
              <a:rPr lang="ru-RU" dirty="0"/>
              <a:t>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 smtClean="0"/>
              <a:t>20</a:t>
            </a:r>
            <a:r>
              <a:rPr lang="ru-RU" sz="3200" b="1" dirty="0"/>
              <a:t>. Метод </a:t>
            </a:r>
            <a:r>
              <a:rPr lang="en-US" sz="3200" b="1" dirty="0"/>
              <a:t>join </a:t>
            </a:r>
            <a:r>
              <a:rPr lang="ru-RU" sz="3200" b="1" dirty="0"/>
              <a:t>класса </a:t>
            </a:r>
            <a:r>
              <a:rPr lang="en-US" sz="3200" b="1" dirty="0"/>
              <a:t>Thread</a:t>
            </a:r>
            <a:endParaRPr lang="ru-RU" sz="3200" b="1" u="sng" dirty="0"/>
          </a:p>
          <a:p>
            <a:pPr>
              <a:defRPr/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ru-RU" sz="3200" dirty="0"/>
              <a:t>Класс </a:t>
            </a:r>
            <a:r>
              <a:rPr lang="en-US" sz="3200" dirty="0"/>
              <a:t>Thread</a:t>
            </a:r>
            <a:r>
              <a:rPr lang="ru-RU" sz="3200" dirty="0"/>
              <a:t> содержит метод </a:t>
            </a:r>
            <a:r>
              <a:rPr lang="en-US" sz="3200" dirty="0" smtClean="0"/>
              <a:t>join,</a:t>
            </a:r>
            <a:r>
              <a:rPr lang="ru-RU" sz="3200" dirty="0" smtClean="0"/>
              <a:t> </a:t>
            </a:r>
            <a:r>
              <a:rPr lang="ru-RU" sz="3200" dirty="0"/>
              <a:t>предназначенный для перевода потока, </a:t>
            </a:r>
            <a:r>
              <a:rPr lang="ru-RU" sz="3200" i="1" u="sng" dirty="0">
                <a:solidFill>
                  <a:srgbClr val="FF0000"/>
                </a:solidFill>
              </a:rPr>
              <a:t>который вызвал этот метод</a:t>
            </a:r>
            <a:r>
              <a:rPr lang="ru-RU" sz="3200" u="sng" dirty="0">
                <a:solidFill>
                  <a:srgbClr val="FF0000"/>
                </a:solidFill>
              </a:rPr>
              <a:t> </a:t>
            </a:r>
            <a:r>
              <a:rPr lang="ru-RU" sz="3200" dirty="0"/>
              <a:t>в режим паузы до тех пор, пока не закончит свою работу поток, </a:t>
            </a:r>
            <a:r>
              <a:rPr lang="ru-RU" sz="3200" i="1" u="sng" dirty="0">
                <a:solidFill>
                  <a:srgbClr val="FF0000"/>
                </a:solidFill>
              </a:rPr>
              <a:t>на котором этот метод был вызван</a:t>
            </a:r>
            <a:r>
              <a:rPr lang="ru-RU" sz="3200" dirty="0"/>
              <a:t>.</a:t>
            </a:r>
            <a:endParaRPr lang="en-US" sz="3200" dirty="0"/>
          </a:p>
          <a:p>
            <a:pPr>
              <a:defRPr/>
            </a:pPr>
            <a:endParaRPr lang="en-US" b="1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 sz="3200" b="1" dirty="0"/>
          </a:p>
          <a:p>
            <a:pPr>
              <a:defRPr/>
            </a:pPr>
            <a:r>
              <a:rPr lang="ru-RU" sz="3200" dirty="0">
                <a:solidFill>
                  <a:srgbClr val="00B0F0"/>
                </a:solidFill>
              </a:rPr>
              <a:t>Замечание</a:t>
            </a:r>
            <a:r>
              <a:rPr lang="ru-RU" sz="3200" dirty="0"/>
              <a:t>. Метод </a:t>
            </a:r>
            <a:r>
              <a:rPr lang="ru-RU" sz="3200" dirty="0" smtClean="0"/>
              <a:t>выбрасывает </a:t>
            </a:r>
            <a:r>
              <a:rPr lang="ru-RU" sz="3200" dirty="0"/>
              <a:t>исключение </a:t>
            </a:r>
            <a:r>
              <a:rPr lang="en-US" sz="3200" dirty="0" err="1">
                <a:solidFill>
                  <a:srgbClr val="FF0000"/>
                </a:solidFill>
              </a:rPr>
              <a:t>InterruptedException</a:t>
            </a:r>
            <a:r>
              <a:rPr lang="ru-RU" sz="3200" dirty="0"/>
              <a:t>, если </a:t>
            </a:r>
            <a:r>
              <a:rPr lang="ru-RU" sz="3200" dirty="0" smtClean="0"/>
              <a:t>в </a:t>
            </a:r>
            <a:r>
              <a:rPr lang="ru-RU" sz="3200" dirty="0"/>
              <a:t>потоке, который </a:t>
            </a:r>
            <a:r>
              <a:rPr lang="ru-RU" sz="3200" dirty="0" smtClean="0"/>
              <a:t>его вызвал установить т.н. внутренний флаг прерывания потока (вызвать на этом же объекте потока метод </a:t>
            </a:r>
            <a:r>
              <a:rPr lang="en-US" sz="3200" dirty="0" smtClean="0">
                <a:solidFill>
                  <a:srgbClr val="FFC000"/>
                </a:solidFill>
              </a:rPr>
              <a:t>interrupt</a:t>
            </a:r>
            <a:r>
              <a:rPr lang="ru-RU" sz="3200" dirty="0" smtClean="0"/>
              <a:t>).</a:t>
            </a:r>
            <a:endParaRPr lang="en-US" sz="3200" dirty="0"/>
          </a:p>
          <a:p>
            <a:pPr>
              <a:defRPr/>
            </a:pPr>
            <a:endParaRPr lang="ru-RU" sz="3200" b="1" dirty="0"/>
          </a:p>
          <a:p>
            <a:pPr>
              <a:defRPr/>
            </a:pPr>
            <a:r>
              <a:rPr lang="ru-RU" sz="3200" dirty="0">
                <a:solidFill>
                  <a:srgbClr val="00B0F0"/>
                </a:solidFill>
              </a:rPr>
              <a:t>Замечание</a:t>
            </a:r>
            <a:r>
              <a:rPr lang="ru-RU" sz="3200" dirty="0"/>
              <a:t>. Поток, выполняющий метод </a:t>
            </a:r>
            <a:r>
              <a:rPr lang="en-US" sz="3200" dirty="0">
                <a:solidFill>
                  <a:srgbClr val="FF0000"/>
                </a:solidFill>
              </a:rPr>
              <a:t>join</a:t>
            </a:r>
            <a:r>
              <a:rPr lang="ru-RU" sz="3200" dirty="0">
                <a:solidFill>
                  <a:srgbClr val="FF0000"/>
                </a:solidFill>
              </a:rPr>
              <a:t> не снимает блокировки с мониторов</a:t>
            </a:r>
            <a:r>
              <a:rPr lang="ru-RU" sz="3200" dirty="0"/>
              <a:t>, которые он заблокировал.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dirty="0" smtClean="0"/>
              <a:t>3</a:t>
            </a:r>
            <a:r>
              <a:rPr lang="ru-RU" sz="3200" b="1" dirty="0"/>
              <a:t>. Главный поток</a:t>
            </a:r>
            <a:endParaRPr lang="ru-RU" sz="3200" b="1" u="sng" dirty="0"/>
          </a:p>
          <a:p>
            <a:pPr algn="ctr"/>
            <a:endParaRPr lang="ru-RU" b="1" dirty="0"/>
          </a:p>
          <a:p>
            <a:r>
              <a:rPr lang="ru-RU" dirty="0"/>
              <a:t>Любая программа имеет хотя бы один поток вычислений – </a:t>
            </a:r>
            <a:r>
              <a:rPr lang="ru-RU" b="1" dirty="0">
                <a:solidFill>
                  <a:srgbClr val="FFC000"/>
                </a:solidFill>
              </a:rPr>
              <a:t>главный поток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Точкой входа в главный поток является метод </a:t>
            </a:r>
            <a:r>
              <a:rPr lang="en-US" b="1" dirty="0" smtClean="0">
                <a:solidFill>
                  <a:srgbClr val="FF0000"/>
                </a:solidFill>
              </a:rPr>
              <a:t>main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public class test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public static void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ru-RU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// инструкции метода </a:t>
            </a:r>
            <a:r>
              <a:rPr lang="en-US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main </a:t>
            </a:r>
          </a:p>
          <a:p>
            <a:r>
              <a:rPr lang="en-US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ru-RU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выполняет главный поток программы</a:t>
            </a:r>
            <a:endParaRPr lang="en-US" i="1" dirty="0">
              <a:solidFill>
                <a:srgbClr val="ABFE8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ru-RU" dirty="0">
              <a:latin typeface="Consolas" pitchFamily="49" charset="0"/>
              <a:cs typeface="Consolas" pitchFamily="49" charset="0"/>
            </a:endParaRPr>
          </a:p>
          <a:p>
            <a:endParaRPr lang="ru-RU" dirty="0"/>
          </a:p>
          <a:p>
            <a:r>
              <a:rPr lang="ru-RU" dirty="0"/>
              <a:t>Главный поток запускает </a:t>
            </a:r>
            <a:r>
              <a:rPr lang="en-US" dirty="0"/>
              <a:t>JVM.</a:t>
            </a:r>
            <a:endParaRPr lang="ru-RU" dirty="0"/>
          </a:p>
          <a:p>
            <a:r>
              <a:rPr lang="ru-RU" dirty="0"/>
              <a:t>Все инструкции метода </a:t>
            </a:r>
            <a:r>
              <a:rPr lang="en-US" dirty="0"/>
              <a:t>main</a:t>
            </a:r>
            <a:r>
              <a:rPr lang="ru-RU" dirty="0"/>
              <a:t> выполняет главный поток.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2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/>
              <a:t>class test extends Thread {</a:t>
            </a:r>
          </a:p>
          <a:p>
            <a:r>
              <a:rPr lang="en-US"/>
              <a:t>	public void run() {</a:t>
            </a:r>
          </a:p>
          <a:p>
            <a:r>
              <a:rPr lang="en-US"/>
              <a:t>		try {sleep(2000);}</a:t>
            </a:r>
          </a:p>
          <a:p>
            <a:r>
              <a:rPr lang="en-US"/>
              <a:t>		catch (Exception e) {e.printStackTrace();}</a:t>
            </a:r>
          </a:p>
          <a:p>
            <a:r>
              <a:rPr lang="en-US"/>
              <a:t>	}</a:t>
            </a:r>
          </a:p>
          <a:p>
            <a:r>
              <a:rPr lang="en-US"/>
              <a:t>	public static void main(String[] argv)</a:t>
            </a:r>
            <a:endParaRPr lang="ru-RU"/>
          </a:p>
          <a:p>
            <a:r>
              <a:rPr lang="ru-RU"/>
              <a:t>				</a:t>
            </a:r>
            <a:r>
              <a:rPr lang="en-US"/>
              <a:t>throws Exception{</a:t>
            </a:r>
            <a:endParaRPr lang="ru-RU"/>
          </a:p>
          <a:p>
            <a:r>
              <a:rPr lang="ru-RU"/>
              <a:t>		 </a:t>
            </a:r>
            <a:r>
              <a:rPr lang="ru-RU">
                <a:solidFill>
                  <a:srgbClr val="ABFE86"/>
                </a:solidFill>
              </a:rPr>
              <a:t>// создание и запуск дочернего потока:</a:t>
            </a:r>
            <a:endParaRPr lang="en-US"/>
          </a:p>
          <a:p>
            <a:r>
              <a:rPr lang="en-US"/>
              <a:t>		test t = new test();</a:t>
            </a:r>
            <a:endParaRPr lang="ru-RU"/>
          </a:p>
          <a:p>
            <a:r>
              <a:rPr lang="en-US"/>
              <a:t>		</a:t>
            </a:r>
            <a:r>
              <a:rPr lang="en-US">
                <a:solidFill>
                  <a:srgbClr val="FF0000"/>
                </a:solidFill>
              </a:rPr>
              <a:t>t.start();</a:t>
            </a:r>
            <a:endParaRPr lang="ru-RU">
              <a:solidFill>
                <a:srgbClr val="FF0000"/>
              </a:solidFill>
            </a:endParaRPr>
          </a:p>
          <a:p>
            <a:r>
              <a:rPr lang="ru-RU">
                <a:solidFill>
                  <a:srgbClr val="ABFE86"/>
                </a:solidFill>
              </a:rPr>
              <a:t>		// главный поток ждет завершения</a:t>
            </a:r>
          </a:p>
          <a:p>
            <a:r>
              <a:rPr lang="ru-RU">
                <a:solidFill>
                  <a:srgbClr val="ABFE86"/>
                </a:solidFill>
              </a:rPr>
              <a:t>		// дочернего потока:</a:t>
            </a:r>
            <a:endParaRPr lang="en-US">
              <a:solidFill>
                <a:srgbClr val="ABFE86"/>
              </a:solidFill>
            </a:endParaRPr>
          </a:p>
          <a:p>
            <a:r>
              <a:rPr lang="en-US"/>
              <a:t>		</a:t>
            </a:r>
            <a:r>
              <a:rPr lang="en-US">
                <a:solidFill>
                  <a:srgbClr val="FF0000"/>
                </a:solidFill>
              </a:rPr>
              <a:t>t.join();</a:t>
            </a:r>
          </a:p>
          <a:p>
            <a:r>
              <a:rPr lang="en-US"/>
              <a:t>		System.out.println("pause has expired");</a:t>
            </a:r>
          </a:p>
          <a:p>
            <a:r>
              <a:rPr lang="en-US"/>
              <a:t>	}</a:t>
            </a:r>
          </a:p>
          <a:p>
            <a:r>
              <a:rPr lang="en-US"/>
              <a:t>}</a:t>
            </a:r>
            <a:endParaRPr lang="ru-RU">
              <a:solidFill>
                <a:schemeClr val="hlink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rot="10800000">
            <a:off x="2928938" y="1285875"/>
            <a:ext cx="3214687" cy="3071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dirty="0" smtClean="0"/>
              <a:t>21</a:t>
            </a:r>
            <a:r>
              <a:rPr lang="ru-RU" sz="3200" b="1" dirty="0"/>
              <a:t>. Метод </a:t>
            </a:r>
            <a:r>
              <a:rPr lang="en-US" sz="3200" b="1" dirty="0"/>
              <a:t>wait </a:t>
            </a:r>
            <a:r>
              <a:rPr lang="ru-RU" sz="3200" b="1" dirty="0"/>
              <a:t>класса </a:t>
            </a:r>
            <a:r>
              <a:rPr lang="en-US" sz="3200" b="1" dirty="0"/>
              <a:t>Object</a:t>
            </a:r>
            <a:endParaRPr lang="ru-RU" sz="3200" b="1" dirty="0"/>
          </a:p>
          <a:p>
            <a:pPr algn="ctr"/>
            <a:endParaRPr lang="ru-RU" sz="3200" b="1" dirty="0"/>
          </a:p>
          <a:p>
            <a:r>
              <a:rPr lang="ru-RU" sz="3200" dirty="0"/>
              <a:t>Метод </a:t>
            </a:r>
            <a:r>
              <a:rPr lang="en-US" sz="3200" dirty="0"/>
              <a:t>wait</a:t>
            </a:r>
            <a:r>
              <a:rPr lang="ru-RU" sz="3200" dirty="0"/>
              <a:t> </a:t>
            </a:r>
            <a:r>
              <a:rPr lang="ru-RU" sz="3200" dirty="0">
                <a:solidFill>
                  <a:srgbClr val="FF0000"/>
                </a:solidFill>
              </a:rPr>
              <a:t>переводит поток в режим ожидания</a:t>
            </a:r>
            <a:r>
              <a:rPr lang="ru-RU" sz="3200" dirty="0"/>
              <a:t>. Метод имеет три варианта.</a:t>
            </a:r>
          </a:p>
        </p:txBody>
      </p:sp>
      <p:graphicFrame>
        <p:nvGraphicFramePr>
          <p:cNvPr id="423939" name="Group 3"/>
          <p:cNvGraphicFramePr>
            <a:graphicFrameLocks noGrp="1"/>
          </p:cNvGraphicFramePr>
          <p:nvPr/>
        </p:nvGraphicFramePr>
        <p:xfrm>
          <a:off x="107504" y="2311896"/>
          <a:ext cx="8941118" cy="1981200"/>
        </p:xfrm>
        <a:graphic>
          <a:graphicData uri="http://schemas.openxmlformats.org/drawingml/2006/table">
            <a:tbl>
              <a:tblPr/>
              <a:tblGrid>
                <a:gridCol w="3213418"/>
                <a:gridCol w="5727700"/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wait()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бесконечное ожидание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wait(long ms)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ожидание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ms 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миллисекунд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wait(long ms, int ns)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ожидание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ms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миллисекунд</a:t>
                      </a:r>
                      <a:r>
                        <a:rPr kumimoji="0" lang="uk-U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и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ns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наносекунд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0" y="4005263"/>
            <a:ext cx="9144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ru-RU" sz="3200" dirty="0">
                <a:solidFill>
                  <a:srgbClr val="00B0F0"/>
                </a:solidFill>
              </a:rPr>
              <a:t>Замечание</a:t>
            </a:r>
            <a:r>
              <a:rPr lang="ru-RU" sz="3200" dirty="0"/>
              <a:t>. </a:t>
            </a:r>
            <a:r>
              <a:rPr lang="en-US" sz="3200" dirty="0"/>
              <a:t>wait(0)</a:t>
            </a:r>
            <a:r>
              <a:rPr lang="ru-RU" sz="3200" dirty="0"/>
              <a:t> эквивалентно </a:t>
            </a:r>
            <a:r>
              <a:rPr lang="en-US" sz="3200" dirty="0"/>
              <a:t>wait()</a:t>
            </a:r>
          </a:p>
          <a:p>
            <a:pPr algn="just"/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dirty="0"/>
          </a:p>
          <a:p>
            <a:r>
              <a:rPr lang="ru-RU" sz="3200" dirty="0"/>
              <a:t>Метод </a:t>
            </a:r>
            <a:r>
              <a:rPr lang="en-US" sz="3200" dirty="0"/>
              <a:t>wait </a:t>
            </a:r>
            <a:r>
              <a:rPr lang="ru-RU" sz="3200" i="1" dirty="0"/>
              <a:t>должен вызываться </a:t>
            </a:r>
          </a:p>
          <a:p>
            <a:r>
              <a:rPr lang="ru-RU" sz="3200" dirty="0">
                <a:solidFill>
                  <a:schemeClr val="hlink"/>
                </a:solidFill>
              </a:rPr>
              <a:t>(1) </a:t>
            </a:r>
            <a:r>
              <a:rPr lang="ru-RU" sz="3200" i="1" u="sng" dirty="0">
                <a:solidFill>
                  <a:srgbClr val="FF0000"/>
                </a:solidFill>
              </a:rPr>
              <a:t>только из синхронизированного кода</a:t>
            </a:r>
            <a:r>
              <a:rPr lang="ru-RU" sz="3200" dirty="0"/>
              <a:t> </a:t>
            </a:r>
          </a:p>
          <a:p>
            <a:r>
              <a:rPr lang="ru-RU" sz="3200" dirty="0">
                <a:solidFill>
                  <a:schemeClr val="hlink"/>
                </a:solidFill>
              </a:rPr>
              <a:t>(2) </a:t>
            </a:r>
            <a:r>
              <a:rPr lang="ru-RU" sz="3200" i="1" u="sng" dirty="0">
                <a:solidFill>
                  <a:srgbClr val="FF0000"/>
                </a:solidFill>
              </a:rPr>
              <a:t>на объекте мониторе</a:t>
            </a:r>
            <a:r>
              <a:rPr lang="ru-RU" sz="3200" i="1" dirty="0"/>
              <a:t>, связанным с данным синхронизированным кодом</a:t>
            </a:r>
            <a:r>
              <a:rPr lang="ru-RU" sz="3200" dirty="0"/>
              <a:t>.</a:t>
            </a:r>
          </a:p>
          <a:p>
            <a:pPr algn="just"/>
            <a:r>
              <a:rPr lang="ru-RU" sz="3200" dirty="0">
                <a:solidFill>
                  <a:schemeClr val="hlink"/>
                </a:solidFill>
              </a:rPr>
              <a:t>(3)</a:t>
            </a:r>
            <a:r>
              <a:rPr lang="ru-RU" sz="3200" dirty="0"/>
              <a:t> </a:t>
            </a:r>
            <a:r>
              <a:rPr lang="ru-RU" sz="3200" dirty="0">
                <a:solidFill>
                  <a:srgbClr val="FF0000"/>
                </a:solidFill>
              </a:rPr>
              <a:t>поток</a:t>
            </a:r>
            <a:r>
              <a:rPr lang="ru-RU" sz="3200" dirty="0"/>
              <a:t>, который вызывает эти методы, </a:t>
            </a:r>
            <a:r>
              <a:rPr lang="ru-RU" sz="3200" i="1" dirty="0">
                <a:solidFill>
                  <a:srgbClr val="FF0000"/>
                </a:solidFill>
              </a:rPr>
              <a:t>должен владеть монитором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3200" dirty="0"/>
          </a:p>
          <a:p>
            <a:r>
              <a:rPr lang="en-US" sz="3200" dirty="0"/>
              <a:t>wait</a:t>
            </a:r>
            <a:r>
              <a:rPr lang="ru-RU" sz="3200" dirty="0"/>
              <a:t> может выбросить исключение </a:t>
            </a:r>
            <a:r>
              <a:rPr lang="en-US" sz="3200" dirty="0" err="1">
                <a:solidFill>
                  <a:srgbClr val="FF0000"/>
                </a:solidFill>
              </a:rPr>
              <a:t>InterruptedException</a:t>
            </a:r>
            <a:r>
              <a:rPr lang="ru-RU" sz="3200" dirty="0"/>
              <a:t>.</a:t>
            </a:r>
            <a:endParaRPr lang="en-US" sz="3200" dirty="0"/>
          </a:p>
          <a:p>
            <a:endParaRPr lang="en-US" sz="3200" b="1" dirty="0"/>
          </a:p>
          <a:p>
            <a:r>
              <a:rPr lang="ru-RU" sz="3200" dirty="0">
                <a:solidFill>
                  <a:srgbClr val="00B0F0"/>
                </a:solidFill>
              </a:rPr>
              <a:t>Замечание</a:t>
            </a:r>
            <a:r>
              <a:rPr lang="ru-RU" sz="3200" dirty="0"/>
              <a:t>. При вызове метода </a:t>
            </a:r>
            <a:r>
              <a:rPr lang="en-US" sz="3200" dirty="0"/>
              <a:t>wait</a:t>
            </a:r>
            <a:r>
              <a:rPr lang="ru-RU" sz="3200" dirty="0"/>
              <a:t> на мониторе, </a:t>
            </a:r>
            <a:r>
              <a:rPr lang="ru-RU" sz="3200" dirty="0">
                <a:solidFill>
                  <a:srgbClr val="FF0000"/>
                </a:solidFill>
              </a:rPr>
              <a:t>блокировка с </a:t>
            </a:r>
            <a:r>
              <a:rPr lang="ru-RU" sz="3200" dirty="0" smtClean="0">
                <a:solidFill>
                  <a:srgbClr val="FF0000"/>
                </a:solidFill>
              </a:rPr>
              <a:t>этого монитора </a:t>
            </a:r>
            <a:r>
              <a:rPr lang="ru-RU" sz="3200" dirty="0">
                <a:solidFill>
                  <a:srgbClr val="FF0000"/>
                </a:solidFill>
              </a:rPr>
              <a:t>снимается </a:t>
            </a:r>
            <a:r>
              <a:rPr lang="ru-RU" sz="3200" dirty="0"/>
              <a:t>и поток </a:t>
            </a:r>
            <a:r>
              <a:rPr lang="ru-RU" sz="3200" u="sng" dirty="0">
                <a:solidFill>
                  <a:srgbClr val="FF0000"/>
                </a:solidFill>
              </a:rPr>
              <a:t>переходит в режим ожидания на этом мониторе</a:t>
            </a:r>
            <a:r>
              <a:rPr lang="ru-RU" sz="3200" dirty="0"/>
              <a:t>.</a:t>
            </a:r>
            <a:endParaRPr lang="en-US" sz="3200" dirty="0"/>
          </a:p>
          <a:p>
            <a:endParaRPr lang="ru-RU" sz="3200" b="1" dirty="0"/>
          </a:p>
          <a:p>
            <a:r>
              <a:rPr lang="ru-RU" sz="3200" dirty="0">
                <a:solidFill>
                  <a:srgbClr val="00B0F0"/>
                </a:solidFill>
              </a:rPr>
              <a:t>Замечание</a:t>
            </a:r>
            <a:r>
              <a:rPr lang="ru-RU" sz="3200" dirty="0"/>
              <a:t>. Метод </a:t>
            </a:r>
            <a:r>
              <a:rPr lang="en-US" sz="3200" dirty="0"/>
              <a:t>wait</a:t>
            </a:r>
            <a:r>
              <a:rPr lang="ru-RU" sz="3200" dirty="0"/>
              <a:t> определен в классе </a:t>
            </a:r>
            <a:r>
              <a:rPr lang="en-US" sz="3200" dirty="0"/>
              <a:t>Object</a:t>
            </a:r>
            <a:r>
              <a:rPr lang="ru-RU" sz="3200" dirty="0"/>
              <a:t>. Монитором может быть любой объект.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9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public class test extends Thread {</a:t>
            </a:r>
            <a:endParaRPr lang="ru-RU"/>
          </a:p>
          <a:p>
            <a:r>
              <a:rPr lang="ru-RU">
                <a:solidFill>
                  <a:srgbClr val="ABFE86"/>
                </a:solidFill>
              </a:rPr>
              <a:t>	 // </a:t>
            </a:r>
            <a:r>
              <a:rPr lang="ru-RU" i="1">
                <a:solidFill>
                  <a:srgbClr val="ABFE86"/>
                </a:solidFill>
              </a:rPr>
              <a:t>точка входа в поток:</a:t>
            </a:r>
            <a:endParaRPr lang="en-US">
              <a:solidFill>
                <a:srgbClr val="ABFE86"/>
              </a:solidFill>
            </a:endParaRPr>
          </a:p>
          <a:p>
            <a:r>
              <a:rPr lang="en-US"/>
              <a:t>	public void run</a:t>
            </a:r>
            <a:r>
              <a:rPr lang="ru-RU"/>
              <a:t>() {</a:t>
            </a:r>
          </a:p>
          <a:p>
            <a:r>
              <a:rPr lang="ru-RU">
                <a:solidFill>
                  <a:srgbClr val="ABFE86"/>
                </a:solidFill>
              </a:rPr>
              <a:t>		// </a:t>
            </a:r>
            <a:r>
              <a:rPr lang="ru-RU" i="1">
                <a:solidFill>
                  <a:srgbClr val="ABFE86"/>
                </a:solidFill>
              </a:rPr>
              <a:t>синхронизированный блок (монитор = </a:t>
            </a:r>
            <a:r>
              <a:rPr lang="en-US" i="1">
                <a:solidFill>
                  <a:srgbClr val="ABFE86"/>
                </a:solidFill>
              </a:rPr>
              <a:t>this</a:t>
            </a:r>
            <a:r>
              <a:rPr lang="ru-RU" i="1">
                <a:solidFill>
                  <a:srgbClr val="ABFE86"/>
                </a:solidFill>
              </a:rPr>
              <a:t>):</a:t>
            </a:r>
            <a:endParaRPr lang="ru-RU">
              <a:solidFill>
                <a:srgbClr val="ABFE86"/>
              </a:solidFill>
            </a:endParaRPr>
          </a:p>
          <a:p>
            <a:r>
              <a:rPr lang="ru-RU"/>
              <a:t>		</a:t>
            </a:r>
            <a:r>
              <a:rPr lang="en-US"/>
              <a:t>synchronized</a:t>
            </a:r>
            <a:r>
              <a:rPr lang="ru-RU"/>
              <a:t> (</a:t>
            </a:r>
            <a:r>
              <a:rPr lang="en-US"/>
              <a:t>this</a:t>
            </a:r>
            <a:r>
              <a:rPr lang="ru-RU"/>
              <a:t>) {</a:t>
            </a:r>
          </a:p>
          <a:p>
            <a:r>
              <a:rPr lang="ru-RU">
                <a:solidFill>
                  <a:srgbClr val="ABFE86"/>
                </a:solidFill>
              </a:rPr>
              <a:t>			 // </a:t>
            </a:r>
            <a:r>
              <a:rPr lang="ru-RU" i="1">
                <a:solidFill>
                  <a:srgbClr val="ABFE86"/>
                </a:solidFill>
              </a:rPr>
              <a:t>перевод </a:t>
            </a:r>
            <a:r>
              <a:rPr lang="en-US" i="1">
                <a:solidFill>
                  <a:srgbClr val="ABFE86"/>
                </a:solidFill>
              </a:rPr>
              <a:t>this </a:t>
            </a:r>
            <a:r>
              <a:rPr lang="ru-RU" i="1">
                <a:solidFill>
                  <a:srgbClr val="ABFE86"/>
                </a:solidFill>
              </a:rPr>
              <a:t>в</a:t>
            </a:r>
            <a:r>
              <a:rPr lang="en-US" i="1">
                <a:solidFill>
                  <a:srgbClr val="ABFE86"/>
                </a:solidFill>
              </a:rPr>
              <a:t> </a:t>
            </a:r>
            <a:r>
              <a:rPr lang="ru-RU" i="1">
                <a:solidFill>
                  <a:srgbClr val="ABFE86"/>
                </a:solidFill>
              </a:rPr>
              <a:t>режим ожидания:</a:t>
            </a:r>
            <a:endParaRPr lang="ru-RU">
              <a:solidFill>
                <a:srgbClr val="ABFE86"/>
              </a:solidFill>
            </a:endParaRPr>
          </a:p>
          <a:p>
            <a:r>
              <a:rPr lang="ru-RU"/>
              <a:t>			</a:t>
            </a:r>
            <a:r>
              <a:rPr lang="en-US"/>
              <a:t>try</a:t>
            </a:r>
            <a:r>
              <a:rPr lang="ru-RU"/>
              <a:t> {</a:t>
            </a:r>
            <a:r>
              <a:rPr lang="en-US">
                <a:solidFill>
                  <a:srgbClr val="FF0000"/>
                </a:solidFill>
              </a:rPr>
              <a:t>wait</a:t>
            </a:r>
            <a:r>
              <a:rPr lang="ru-RU">
                <a:solidFill>
                  <a:srgbClr val="FF0000"/>
                </a:solidFill>
              </a:rPr>
              <a:t>();</a:t>
            </a:r>
            <a:r>
              <a:rPr lang="ru-RU"/>
              <a:t>}</a:t>
            </a:r>
          </a:p>
          <a:p>
            <a:r>
              <a:rPr lang="ru-RU"/>
              <a:t>			</a:t>
            </a:r>
            <a:r>
              <a:rPr lang="en-US"/>
              <a:t>catch (Exception e) {</a:t>
            </a:r>
            <a:endParaRPr lang="ru-RU"/>
          </a:p>
          <a:p>
            <a:r>
              <a:rPr lang="ru-RU">
                <a:solidFill>
                  <a:srgbClr val="ABFE86"/>
                </a:solidFill>
              </a:rPr>
              <a:t>				</a:t>
            </a:r>
            <a:r>
              <a:rPr lang="en-US">
                <a:solidFill>
                  <a:srgbClr val="ABFE86"/>
                </a:solidFill>
              </a:rPr>
              <a:t>// </a:t>
            </a:r>
            <a:r>
              <a:rPr lang="ru-RU" i="1">
                <a:solidFill>
                  <a:srgbClr val="ABFE86"/>
                </a:solidFill>
              </a:rPr>
              <a:t>вывести</a:t>
            </a:r>
            <a:r>
              <a:rPr lang="en-US" i="1">
                <a:solidFill>
                  <a:srgbClr val="ABFE86"/>
                </a:solidFill>
              </a:rPr>
              <a:t> </a:t>
            </a:r>
            <a:r>
              <a:rPr lang="ru-RU" i="1">
                <a:solidFill>
                  <a:srgbClr val="ABFE86"/>
                </a:solidFill>
              </a:rPr>
              <a:t>сообщение</a:t>
            </a:r>
            <a:r>
              <a:rPr lang="en-US" i="1">
                <a:solidFill>
                  <a:srgbClr val="ABFE86"/>
                </a:solidFill>
              </a:rPr>
              <a:t> </a:t>
            </a:r>
            <a:r>
              <a:rPr lang="ru-RU" i="1">
                <a:solidFill>
                  <a:srgbClr val="ABFE86"/>
                </a:solidFill>
              </a:rPr>
              <a:t>после</a:t>
            </a:r>
          </a:p>
          <a:p>
            <a:r>
              <a:rPr lang="ru-RU">
                <a:solidFill>
                  <a:srgbClr val="ABFE86"/>
                </a:solidFill>
              </a:rPr>
              <a:t>				//</a:t>
            </a:r>
            <a:r>
              <a:rPr lang="en-US" i="1">
                <a:solidFill>
                  <a:srgbClr val="ABFE86"/>
                </a:solidFill>
              </a:rPr>
              <a:t> </a:t>
            </a:r>
            <a:r>
              <a:rPr lang="ru-RU" i="1">
                <a:solidFill>
                  <a:srgbClr val="ABFE86"/>
                </a:solidFill>
              </a:rPr>
              <a:t>прерывания:</a:t>
            </a:r>
            <a:endParaRPr lang="ru-RU">
              <a:solidFill>
                <a:srgbClr val="ABFE86"/>
              </a:solidFill>
            </a:endParaRPr>
          </a:p>
          <a:p>
            <a:r>
              <a:rPr lang="ru-RU"/>
              <a:t>				</a:t>
            </a:r>
            <a:r>
              <a:rPr lang="en-US"/>
              <a:t>System.out.println(</a:t>
            </a:r>
            <a:endParaRPr lang="ru-RU"/>
          </a:p>
          <a:p>
            <a:r>
              <a:rPr lang="ru-RU"/>
              <a:t>					</a:t>
            </a:r>
            <a:r>
              <a:rPr lang="en-US"/>
              <a:t>"thread has been interrupted"); </a:t>
            </a:r>
          </a:p>
          <a:p>
            <a:r>
              <a:rPr lang="en-US"/>
              <a:t>			}</a:t>
            </a:r>
          </a:p>
          <a:p>
            <a:r>
              <a:rPr lang="en-US"/>
              <a:t>		}</a:t>
            </a:r>
          </a:p>
          <a:p>
            <a:r>
              <a:rPr lang="en-US"/>
              <a:t>	}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	public static void main(String[] </a:t>
            </a:r>
            <a:r>
              <a:rPr lang="en-US" dirty="0" err="1"/>
              <a:t>argv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				</a:t>
            </a:r>
            <a:r>
              <a:rPr lang="en-US" dirty="0"/>
              <a:t>throws Exception {</a:t>
            </a:r>
            <a:endParaRPr lang="ru-RU" dirty="0"/>
          </a:p>
          <a:p>
            <a:r>
              <a:rPr lang="ru-RU" dirty="0">
                <a:solidFill>
                  <a:srgbClr val="ABFE86"/>
                </a:solidFill>
              </a:rPr>
              <a:t>		</a:t>
            </a:r>
            <a:r>
              <a:rPr lang="en-US" dirty="0">
                <a:solidFill>
                  <a:srgbClr val="ABFE86"/>
                </a:solidFill>
              </a:rPr>
              <a:t>// </a:t>
            </a:r>
            <a:r>
              <a:rPr lang="ru-RU" i="1" dirty="0">
                <a:solidFill>
                  <a:srgbClr val="ABFE86"/>
                </a:solidFill>
              </a:rPr>
              <a:t>создание</a:t>
            </a:r>
            <a:r>
              <a:rPr lang="en-US" i="1" dirty="0">
                <a:solidFill>
                  <a:srgbClr val="ABFE86"/>
                </a:solidFill>
              </a:rPr>
              <a:t> </a:t>
            </a:r>
            <a:r>
              <a:rPr lang="ru-RU" i="1" dirty="0">
                <a:solidFill>
                  <a:srgbClr val="ABFE86"/>
                </a:solidFill>
              </a:rPr>
              <a:t>и запуск потока:</a:t>
            </a:r>
            <a:endParaRPr lang="en-US" dirty="0">
              <a:solidFill>
                <a:srgbClr val="ABFE86"/>
              </a:solidFill>
            </a:endParaRPr>
          </a:p>
          <a:p>
            <a:r>
              <a:rPr lang="en-US" dirty="0"/>
              <a:t>		test t = new test();</a:t>
            </a:r>
            <a:endParaRPr lang="ru-RU" dirty="0"/>
          </a:p>
          <a:p>
            <a:r>
              <a:rPr lang="ru-RU" dirty="0"/>
              <a:t>		</a:t>
            </a:r>
            <a:r>
              <a:rPr lang="en-US" dirty="0" err="1"/>
              <a:t>t.start</a:t>
            </a:r>
            <a:r>
              <a:rPr lang="en-US" dirty="0"/>
              <a:t>();</a:t>
            </a:r>
            <a:endParaRPr lang="ru-RU" i="1" dirty="0"/>
          </a:p>
          <a:p>
            <a:endParaRPr lang="ru-RU" dirty="0"/>
          </a:p>
          <a:p>
            <a:r>
              <a:rPr lang="ru-RU" dirty="0">
                <a:solidFill>
                  <a:srgbClr val="ABFE86"/>
                </a:solidFill>
              </a:rPr>
              <a:t>		// </a:t>
            </a:r>
            <a:r>
              <a:rPr lang="ru-RU" i="1" dirty="0">
                <a:solidFill>
                  <a:srgbClr val="ABFE86"/>
                </a:solidFill>
              </a:rPr>
              <a:t>пауза в главном потоке, чтобы успел</a:t>
            </a:r>
          </a:p>
          <a:p>
            <a:r>
              <a:rPr lang="ru-RU" i="1" dirty="0">
                <a:solidFill>
                  <a:srgbClr val="ABFE86"/>
                </a:solidFill>
              </a:rPr>
              <a:t>		</a:t>
            </a:r>
            <a:r>
              <a:rPr lang="ru-RU" dirty="0">
                <a:solidFill>
                  <a:srgbClr val="ABFE86"/>
                </a:solidFill>
              </a:rPr>
              <a:t>//</a:t>
            </a:r>
            <a:r>
              <a:rPr lang="ru-RU" i="1" dirty="0">
                <a:solidFill>
                  <a:srgbClr val="ABFE86"/>
                </a:solidFill>
              </a:rPr>
              <a:t> начать свое выполнение метод </a:t>
            </a:r>
            <a:r>
              <a:rPr lang="en-US" i="1" dirty="0">
                <a:solidFill>
                  <a:srgbClr val="ABFE86"/>
                </a:solidFill>
              </a:rPr>
              <a:t>wait</a:t>
            </a:r>
            <a:r>
              <a:rPr lang="ru-RU" i="1" dirty="0">
                <a:solidFill>
                  <a:srgbClr val="ABFE86"/>
                </a:solidFill>
              </a:rPr>
              <a:t>:</a:t>
            </a:r>
            <a:endParaRPr lang="en-US" dirty="0">
              <a:solidFill>
                <a:srgbClr val="ABFE86"/>
              </a:solidFill>
            </a:endParaRPr>
          </a:p>
          <a:p>
            <a:r>
              <a:rPr lang="en-US" dirty="0"/>
              <a:t>		Thread</a:t>
            </a:r>
            <a:r>
              <a:rPr lang="ru-RU" dirty="0"/>
              <a:t>.</a:t>
            </a:r>
            <a:r>
              <a:rPr lang="en-US" dirty="0"/>
              <a:t>sleep</a:t>
            </a:r>
            <a:r>
              <a:rPr lang="ru-RU" dirty="0"/>
              <a:t>(500);</a:t>
            </a:r>
            <a:endParaRPr lang="ru-RU" i="1" dirty="0"/>
          </a:p>
          <a:p>
            <a:endParaRPr lang="ru-RU" dirty="0"/>
          </a:p>
          <a:p>
            <a:r>
              <a:rPr lang="ru-RU" dirty="0">
                <a:solidFill>
                  <a:srgbClr val="ABFE86"/>
                </a:solidFill>
              </a:rPr>
              <a:t>		// </a:t>
            </a:r>
            <a:r>
              <a:rPr lang="ru-RU" i="1" dirty="0" smtClean="0">
                <a:solidFill>
                  <a:srgbClr val="ABFE86"/>
                </a:solidFill>
              </a:rPr>
              <a:t>прервать </a:t>
            </a:r>
            <a:r>
              <a:rPr lang="ru-RU" i="1" dirty="0">
                <a:solidFill>
                  <a:srgbClr val="ABFE86"/>
                </a:solidFill>
              </a:rPr>
              <a:t>запущенный поток:</a:t>
            </a:r>
            <a:endParaRPr lang="ru-RU" dirty="0">
              <a:solidFill>
                <a:srgbClr val="ABFE86"/>
              </a:solidFill>
            </a:endParaRPr>
          </a:p>
          <a:p>
            <a:r>
              <a:rPr lang="ru-RU" dirty="0"/>
              <a:t>		</a:t>
            </a:r>
            <a:r>
              <a:rPr lang="en-US" dirty="0" err="1"/>
              <a:t>t.interrupt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  <a:r>
              <a:rPr lang="ru-RU" dirty="0"/>
              <a:t>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>
                <a:solidFill>
                  <a:srgbClr val="00B0F0"/>
                </a:solidFill>
              </a:rPr>
              <a:t>Замечание</a:t>
            </a:r>
            <a:r>
              <a:rPr lang="ru-RU" sz="3200" dirty="0"/>
              <a:t>. Когда поток выполняет метод </a:t>
            </a:r>
            <a:r>
              <a:rPr lang="en-US" sz="3200" dirty="0"/>
              <a:t>wait</a:t>
            </a:r>
            <a:r>
              <a:rPr lang="ru-RU" sz="3200" dirty="0"/>
              <a:t> возможны т.н. случайные пробуждения. Поэтому выполнение метода </a:t>
            </a:r>
            <a:r>
              <a:rPr lang="en-US" sz="3200" dirty="0"/>
              <a:t>wait </a:t>
            </a:r>
            <a:r>
              <a:rPr lang="ru-RU" sz="3200" dirty="0"/>
              <a:t>следует заключать в цикл с проверкой условия.</a:t>
            </a:r>
          </a:p>
          <a:p>
            <a:endParaRPr lang="ru-RU" sz="3200" dirty="0"/>
          </a:p>
          <a:p>
            <a:r>
              <a:rPr lang="ru-RU" sz="3200" dirty="0" smtClean="0"/>
              <a:t>Контракт класса </a:t>
            </a:r>
            <a:r>
              <a:rPr lang="en-US" sz="3200" dirty="0" smtClean="0"/>
              <a:t>Object:</a:t>
            </a:r>
            <a:endParaRPr lang="en-US" sz="3200" dirty="0"/>
          </a:p>
          <a:p>
            <a:endParaRPr lang="ru-RU" dirty="0"/>
          </a:p>
          <a:p>
            <a:r>
              <a:rPr lang="ru-RU" dirty="0" smtClean="0"/>
              <a:t> </a:t>
            </a:r>
            <a:r>
              <a:rPr lang="en-US" dirty="0"/>
              <a:t>As in the one argument version, </a:t>
            </a:r>
            <a:r>
              <a:rPr lang="en-US" dirty="0">
                <a:solidFill>
                  <a:srgbClr val="FF0000"/>
                </a:solidFill>
              </a:rPr>
              <a:t>interrupts and spurious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wakeups are possible</a:t>
            </a:r>
            <a:r>
              <a:rPr lang="en-US" dirty="0"/>
              <a:t>, and this method should always be</a:t>
            </a:r>
            <a:endParaRPr lang="ru-RU" dirty="0"/>
          </a:p>
          <a:p>
            <a:r>
              <a:rPr lang="en-US" dirty="0" smtClean="0"/>
              <a:t> </a:t>
            </a:r>
            <a:r>
              <a:rPr lang="en-US" dirty="0"/>
              <a:t>used in a loop:</a:t>
            </a:r>
          </a:p>
          <a:p>
            <a:r>
              <a:rPr lang="en-US" dirty="0" smtClean="0"/>
              <a:t>     </a:t>
            </a:r>
            <a:r>
              <a:rPr lang="en-US" dirty="0"/>
              <a:t>synchronized (</a:t>
            </a:r>
            <a:r>
              <a:rPr lang="en-US" dirty="0" err="1">
                <a:solidFill>
                  <a:srgbClr val="FF0000"/>
                </a:solidFill>
              </a:rPr>
              <a:t>obj</a:t>
            </a:r>
            <a:r>
              <a:rPr lang="en-US" dirty="0"/>
              <a:t>) {</a:t>
            </a:r>
          </a:p>
          <a:p>
            <a:r>
              <a:rPr lang="en-US" dirty="0" smtClean="0"/>
              <a:t>         </a:t>
            </a:r>
            <a:r>
              <a:rPr lang="en-US" dirty="0"/>
              <a:t>while (</a:t>
            </a:r>
            <a:r>
              <a:rPr lang="en-US" dirty="0">
                <a:solidFill>
                  <a:srgbClr val="FF0000"/>
                </a:solidFill>
              </a:rPr>
              <a:t>&lt;condition does not hold&gt;</a:t>
            </a:r>
            <a:r>
              <a:rPr lang="en-US" dirty="0"/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</a:t>
            </a:r>
            <a:r>
              <a:rPr lang="en-US" dirty="0" err="1">
                <a:solidFill>
                  <a:srgbClr val="FF0000"/>
                </a:solidFill>
              </a:rPr>
              <a:t>obj.wait</a:t>
            </a:r>
            <a:r>
              <a:rPr lang="en-US" dirty="0">
                <a:solidFill>
                  <a:srgbClr val="FF0000"/>
                </a:solidFill>
              </a:rPr>
              <a:t>(timeout, </a:t>
            </a:r>
            <a:r>
              <a:rPr lang="en-US" dirty="0" err="1">
                <a:solidFill>
                  <a:srgbClr val="FF0000"/>
                </a:solidFill>
              </a:rPr>
              <a:t>nanos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r>
              <a:rPr lang="en-US" dirty="0" smtClean="0"/>
              <a:t>         </a:t>
            </a:r>
            <a:r>
              <a:rPr lang="en-US" dirty="0"/>
              <a:t>... // Perform action appropriate to condition</a:t>
            </a:r>
          </a:p>
          <a:p>
            <a:r>
              <a:rPr lang="ru-RU" dirty="0" smtClean="0"/>
              <a:t>     </a:t>
            </a:r>
            <a:r>
              <a:rPr lang="ru-RU" dirty="0"/>
              <a:t>}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0" y="104775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dirty="0" smtClean="0"/>
              <a:t>22</a:t>
            </a:r>
            <a:r>
              <a:rPr lang="ru-RU" sz="3200" b="1" dirty="0"/>
              <a:t>. Методы </a:t>
            </a:r>
            <a:r>
              <a:rPr lang="en-US" sz="3200" b="1" dirty="0"/>
              <a:t>notify </a:t>
            </a:r>
            <a:r>
              <a:rPr lang="ru-RU" sz="3200" b="1" dirty="0"/>
              <a:t>и </a:t>
            </a:r>
            <a:r>
              <a:rPr lang="en-US" sz="3200" b="1" dirty="0" err="1"/>
              <a:t>notifyAll</a:t>
            </a:r>
            <a:r>
              <a:rPr lang="en-US" sz="3200" b="1" dirty="0"/>
              <a:t> </a:t>
            </a:r>
            <a:r>
              <a:rPr lang="ru-RU" sz="3200" b="1" dirty="0"/>
              <a:t>класса </a:t>
            </a:r>
            <a:r>
              <a:rPr lang="en-US" sz="3200" b="1" dirty="0"/>
              <a:t>Object</a:t>
            </a:r>
            <a:endParaRPr lang="ru-RU" sz="3200" b="1" dirty="0"/>
          </a:p>
          <a:p>
            <a:pPr algn="ctr"/>
            <a:endParaRPr lang="ru-RU" sz="3200" dirty="0"/>
          </a:p>
          <a:p>
            <a:r>
              <a:rPr lang="ru-RU" sz="3200" dirty="0"/>
              <a:t>Для </a:t>
            </a:r>
            <a:r>
              <a:rPr lang="ru-RU" sz="3200" dirty="0" smtClean="0"/>
              <a:t>выхода потока из </a:t>
            </a:r>
            <a:r>
              <a:rPr lang="ru-RU" sz="3200" dirty="0"/>
              <a:t>режима ожидания </a:t>
            </a:r>
            <a:r>
              <a:rPr lang="ru-RU" sz="3200" dirty="0" smtClean="0"/>
              <a:t>применяют методы </a:t>
            </a:r>
            <a:r>
              <a:rPr lang="en-US" sz="3200" dirty="0"/>
              <a:t>notify</a:t>
            </a:r>
            <a:r>
              <a:rPr lang="ru-RU" sz="3200" dirty="0"/>
              <a:t> и </a:t>
            </a:r>
            <a:r>
              <a:rPr lang="en-US" sz="3200" dirty="0" err="1"/>
              <a:t>notifyAll</a:t>
            </a:r>
            <a:r>
              <a:rPr lang="ru-RU" sz="3200" dirty="0"/>
              <a:t>, которые должны:</a:t>
            </a:r>
          </a:p>
          <a:p>
            <a:r>
              <a:rPr lang="ru-RU" sz="3200" dirty="0">
                <a:solidFill>
                  <a:schemeClr val="hlink"/>
                </a:solidFill>
              </a:rPr>
              <a:t>(1)</a:t>
            </a:r>
            <a:r>
              <a:rPr lang="ru-RU" sz="3200" dirty="0"/>
              <a:t> </a:t>
            </a:r>
            <a:r>
              <a:rPr lang="ru-RU" sz="3200" dirty="0">
                <a:solidFill>
                  <a:srgbClr val="FF0000"/>
                </a:solidFill>
              </a:rPr>
              <a:t>вызываться на </a:t>
            </a:r>
            <a:r>
              <a:rPr lang="ru-RU" sz="3200" i="1" dirty="0">
                <a:solidFill>
                  <a:srgbClr val="FF0000"/>
                </a:solidFill>
              </a:rPr>
              <a:t>объекте-мониторе</a:t>
            </a:r>
          </a:p>
          <a:p>
            <a:r>
              <a:rPr lang="ru-RU" sz="3200" dirty="0">
                <a:solidFill>
                  <a:schemeClr val="hlink"/>
                </a:solidFill>
              </a:rPr>
              <a:t>(2)</a:t>
            </a:r>
            <a:r>
              <a:rPr lang="ru-RU" sz="3200" i="1" dirty="0"/>
              <a:t> </a:t>
            </a:r>
            <a:r>
              <a:rPr lang="ru-RU" sz="3200" i="1" dirty="0">
                <a:solidFill>
                  <a:srgbClr val="FF0000"/>
                </a:solidFill>
              </a:rPr>
              <a:t>только из синхронизированного кода.</a:t>
            </a:r>
          </a:p>
          <a:p>
            <a:r>
              <a:rPr lang="ru-RU" sz="3200" dirty="0">
                <a:solidFill>
                  <a:schemeClr val="hlink"/>
                </a:solidFill>
              </a:rPr>
              <a:t>(3)</a:t>
            </a:r>
            <a:r>
              <a:rPr lang="ru-RU" sz="3200" dirty="0"/>
              <a:t> </a:t>
            </a:r>
            <a:r>
              <a:rPr lang="ru-RU" sz="3200" dirty="0">
                <a:solidFill>
                  <a:srgbClr val="FF0000"/>
                </a:solidFill>
              </a:rPr>
              <a:t>поток, который вызывает эти методы, </a:t>
            </a:r>
            <a:r>
              <a:rPr lang="ru-RU" sz="3200" i="1" dirty="0">
                <a:solidFill>
                  <a:srgbClr val="FF0000"/>
                </a:solidFill>
              </a:rPr>
              <a:t>должен владеть монитором</a:t>
            </a:r>
            <a:r>
              <a:rPr lang="ru-RU" sz="3200" dirty="0">
                <a:solidFill>
                  <a:srgbClr val="FF0000"/>
                </a:solidFill>
              </a:rPr>
              <a:t>.</a:t>
            </a:r>
          </a:p>
          <a:p>
            <a:endParaRPr lang="ru-RU" sz="32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0" y="104775"/>
            <a:ext cx="9144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3200" dirty="0"/>
          </a:p>
          <a:p>
            <a:r>
              <a:rPr lang="ru-RU" sz="3200" dirty="0"/>
              <a:t>На одном и том же мониторе может находиться несколько потоков в режиме ожидания.</a:t>
            </a:r>
          </a:p>
          <a:p>
            <a:endParaRPr lang="ru-RU" sz="3200" dirty="0"/>
          </a:p>
          <a:p>
            <a:r>
              <a:rPr lang="ru-RU" sz="3200" dirty="0"/>
              <a:t>Метод </a:t>
            </a:r>
            <a:r>
              <a:rPr lang="en-US" sz="3200" dirty="0"/>
              <a:t>notify</a:t>
            </a:r>
            <a:r>
              <a:rPr lang="ru-RU" sz="3200" dirty="0"/>
              <a:t> пробуждает только один </a:t>
            </a:r>
            <a:r>
              <a:rPr lang="ru-RU" sz="3200" dirty="0">
                <a:solidFill>
                  <a:srgbClr val="FF0000"/>
                </a:solidFill>
              </a:rPr>
              <a:t>случайно выбранный</a:t>
            </a:r>
            <a:r>
              <a:rPr lang="ru-RU" sz="3200" dirty="0"/>
              <a:t> поток; </a:t>
            </a:r>
            <a:r>
              <a:rPr lang="en-US" sz="3200" dirty="0" err="1"/>
              <a:t>notifyAll</a:t>
            </a:r>
            <a:r>
              <a:rPr lang="ru-RU" sz="3200" dirty="0"/>
              <a:t> пробуждает все потоки, которые ожидают на этом мониторе.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>
                <a:solidFill>
                  <a:srgbClr val="00B0F0"/>
                </a:solidFill>
              </a:rPr>
              <a:t>Замечание</a:t>
            </a:r>
            <a:r>
              <a:rPr lang="ru-RU" sz="3200" dirty="0"/>
              <a:t>. Методы </a:t>
            </a:r>
            <a:r>
              <a:rPr lang="en-US" sz="3200" dirty="0"/>
              <a:t>notify</a:t>
            </a:r>
            <a:r>
              <a:rPr lang="ru-RU" sz="3200" dirty="0"/>
              <a:t> и </a:t>
            </a:r>
            <a:r>
              <a:rPr lang="en-US" sz="3200" dirty="0" err="1"/>
              <a:t>notifyAll</a:t>
            </a:r>
            <a:r>
              <a:rPr lang="ru-RU" sz="3200" dirty="0"/>
              <a:t> определены в классе </a:t>
            </a:r>
            <a:r>
              <a:rPr lang="en-US" sz="3200" dirty="0"/>
              <a:t>Object</a:t>
            </a:r>
            <a:r>
              <a:rPr lang="ru-RU" sz="3200" dirty="0"/>
              <a:t>, т.к. монитором потенциально может являться любой объект.</a:t>
            </a:r>
          </a:p>
          <a:p>
            <a:endParaRPr lang="ru-RU" sz="3200" b="1" dirty="0"/>
          </a:p>
          <a:p>
            <a:r>
              <a:rPr lang="ru-RU" sz="3200" b="1" dirty="0">
                <a:solidFill>
                  <a:srgbClr val="00B0F0"/>
                </a:solidFill>
              </a:rPr>
              <a:t>Замечание</a:t>
            </a:r>
            <a:r>
              <a:rPr lang="ru-RU" sz="3200" b="1" dirty="0"/>
              <a:t>.</a:t>
            </a:r>
            <a:r>
              <a:rPr lang="ru-RU" sz="3200" dirty="0"/>
              <a:t> Методы </a:t>
            </a:r>
            <a:r>
              <a:rPr lang="ru-RU" sz="3200" dirty="0" err="1"/>
              <a:t>notify</a:t>
            </a:r>
            <a:r>
              <a:rPr lang="ru-RU" sz="3200" dirty="0"/>
              <a:t> и </a:t>
            </a:r>
            <a:r>
              <a:rPr lang="ru-RU" sz="3200" dirty="0" err="1"/>
              <a:t>notifyAll</a:t>
            </a:r>
            <a:r>
              <a:rPr lang="ru-RU" sz="3200" dirty="0"/>
              <a:t> выбрасывают </a:t>
            </a:r>
            <a:r>
              <a:rPr lang="ru-RU" sz="3200" dirty="0" err="1">
                <a:solidFill>
                  <a:srgbClr val="FFC000"/>
                </a:solidFill>
              </a:rPr>
              <a:t>IllegalMonitorStateException</a:t>
            </a:r>
            <a:r>
              <a:rPr lang="ru-RU" sz="3200" dirty="0"/>
              <a:t> с сообщением «</a:t>
            </a:r>
            <a:r>
              <a:rPr lang="ru-RU" sz="3200" dirty="0" err="1">
                <a:solidFill>
                  <a:srgbClr val="FFC000"/>
                </a:solidFill>
              </a:rPr>
              <a:t>current</a:t>
            </a:r>
            <a:r>
              <a:rPr lang="ru-RU" sz="3200" dirty="0">
                <a:solidFill>
                  <a:srgbClr val="FFC000"/>
                </a:solidFill>
              </a:rPr>
              <a:t> </a:t>
            </a:r>
            <a:r>
              <a:rPr lang="ru-RU" sz="3200" dirty="0" err="1">
                <a:solidFill>
                  <a:srgbClr val="FFC000"/>
                </a:solidFill>
              </a:rPr>
              <a:t>thread</a:t>
            </a:r>
            <a:r>
              <a:rPr lang="ru-RU" sz="3200" dirty="0">
                <a:solidFill>
                  <a:srgbClr val="FFC000"/>
                </a:solidFill>
              </a:rPr>
              <a:t> </a:t>
            </a:r>
            <a:r>
              <a:rPr lang="ru-RU" sz="3200" dirty="0" err="1">
                <a:solidFill>
                  <a:srgbClr val="FFC000"/>
                </a:solidFill>
              </a:rPr>
              <a:t>not</a:t>
            </a:r>
            <a:r>
              <a:rPr lang="ru-RU" sz="3200" dirty="0">
                <a:solidFill>
                  <a:srgbClr val="FFC000"/>
                </a:solidFill>
              </a:rPr>
              <a:t> </a:t>
            </a:r>
            <a:r>
              <a:rPr lang="ru-RU" sz="3200" dirty="0" err="1">
                <a:solidFill>
                  <a:srgbClr val="FFC000"/>
                </a:solidFill>
              </a:rPr>
              <a:t>owner</a:t>
            </a:r>
            <a:r>
              <a:rPr lang="ru-RU" sz="3200" dirty="0"/>
              <a:t>», если поток, который вызывает эти методы, не является владельцем монитора.</a:t>
            </a:r>
          </a:p>
          <a:p>
            <a:endParaRPr lang="ru-RU" sz="3200" b="1" dirty="0"/>
          </a:p>
          <a:p>
            <a:r>
              <a:rPr lang="ru-RU" sz="3200" b="1" dirty="0">
                <a:solidFill>
                  <a:srgbClr val="00B0F0"/>
                </a:solidFill>
              </a:rPr>
              <a:t>Замечание</a:t>
            </a:r>
            <a:r>
              <a:rPr lang="ru-RU" sz="3200" b="1" dirty="0"/>
              <a:t>.</a:t>
            </a:r>
            <a:r>
              <a:rPr lang="ru-RU" sz="3200" dirty="0"/>
              <a:t> Нежелательно использовать метод </a:t>
            </a:r>
            <a:r>
              <a:rPr lang="en-US" sz="3200" dirty="0">
                <a:solidFill>
                  <a:srgbClr val="FF0000"/>
                </a:solidFill>
              </a:rPr>
              <a:t>notify</a:t>
            </a:r>
            <a:r>
              <a:rPr lang="ru-RU" sz="3200" dirty="0"/>
              <a:t>, т.к. неизвестно какой именно поток получит уведомление. </a:t>
            </a:r>
            <a:endParaRPr lang="en-US" sz="32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71438" y="0"/>
            <a:ext cx="9144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dirty="0" smtClean="0"/>
              <a:t>4</a:t>
            </a:r>
            <a:r>
              <a:rPr lang="ru-RU" sz="3200" b="1" dirty="0"/>
              <a:t>. Статические методы класса </a:t>
            </a:r>
            <a:r>
              <a:rPr lang="en-US" sz="3200" b="1" dirty="0"/>
              <a:t>Thread</a:t>
            </a:r>
            <a:endParaRPr lang="ru-RU" sz="3200" b="1" u="sng" dirty="0"/>
          </a:p>
          <a:p>
            <a:endParaRPr lang="ru-RU" dirty="0"/>
          </a:p>
          <a:p>
            <a:r>
              <a:rPr lang="ru-RU" sz="3200" dirty="0"/>
              <a:t>В любом месте программы можно вызывать статические методы класса </a:t>
            </a:r>
            <a:r>
              <a:rPr lang="en-US" sz="3200" b="1" dirty="0">
                <a:solidFill>
                  <a:srgbClr val="FFC000"/>
                </a:solidFill>
              </a:rPr>
              <a:t>Thread</a:t>
            </a:r>
            <a:r>
              <a:rPr lang="ru-RU" sz="3200" dirty="0"/>
              <a:t>, которые относятся к </a:t>
            </a:r>
            <a:r>
              <a:rPr lang="ru-RU" sz="3200" u="sng" dirty="0"/>
              <a:t>текущему</a:t>
            </a:r>
            <a:r>
              <a:rPr lang="ru-RU" sz="3200" dirty="0"/>
              <a:t> потоку, т.е. </a:t>
            </a:r>
            <a:r>
              <a:rPr lang="ru-RU" sz="3200" dirty="0">
                <a:solidFill>
                  <a:srgbClr val="FF0000"/>
                </a:solidFill>
              </a:rPr>
              <a:t>к тому потоку, который вызывает эти методы</a:t>
            </a:r>
            <a:r>
              <a:rPr lang="ru-RU" sz="3200" dirty="0"/>
              <a:t>.</a:t>
            </a:r>
            <a:endParaRPr lang="en-US" sz="3200" dirty="0"/>
          </a:p>
          <a:p>
            <a:endParaRPr lang="ru-RU" sz="3200" dirty="0"/>
          </a:p>
          <a:p>
            <a:r>
              <a:rPr lang="ru-RU" sz="3200" dirty="0"/>
              <a:t>Например, ссылку на объект </a:t>
            </a:r>
            <a:r>
              <a:rPr lang="en-US" sz="3200" dirty="0"/>
              <a:t>Thread </a:t>
            </a:r>
            <a:r>
              <a:rPr lang="ru-RU" sz="3200" dirty="0"/>
              <a:t>текущего потока можно получить с помощью статического метода </a:t>
            </a:r>
          </a:p>
          <a:p>
            <a:endParaRPr lang="ru-RU" sz="3200" dirty="0"/>
          </a:p>
          <a:p>
            <a:r>
              <a:rPr lang="ru-RU" sz="3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Thread</a:t>
            </a:r>
            <a:r>
              <a:rPr lang="ru-RU" sz="3200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currentThread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();</a:t>
            </a:r>
            <a:r>
              <a:rPr lang="ru-RU" sz="3200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2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public class test extends Thread {</a:t>
            </a:r>
          </a:p>
          <a:p>
            <a:r>
              <a:rPr lang="en-US"/>
              <a:t>	public void run() {</a:t>
            </a:r>
            <a:endParaRPr lang="ru-RU"/>
          </a:p>
          <a:p>
            <a:r>
              <a:rPr lang="ru-RU">
                <a:solidFill>
                  <a:srgbClr val="ABFE86"/>
                </a:solidFill>
              </a:rPr>
              <a:t>		</a:t>
            </a:r>
            <a:r>
              <a:rPr lang="en-US">
                <a:solidFill>
                  <a:srgbClr val="ABFE86"/>
                </a:solidFill>
              </a:rPr>
              <a:t>// </a:t>
            </a:r>
            <a:r>
              <a:rPr lang="ru-RU" i="1">
                <a:solidFill>
                  <a:srgbClr val="ABFE86"/>
                </a:solidFill>
              </a:rPr>
              <a:t>монитором является </a:t>
            </a:r>
            <a:r>
              <a:rPr lang="en-US" i="1">
                <a:solidFill>
                  <a:srgbClr val="ABFE86"/>
                </a:solidFill>
              </a:rPr>
              <a:t>this</a:t>
            </a:r>
            <a:r>
              <a:rPr lang="ru-RU" i="1">
                <a:solidFill>
                  <a:srgbClr val="ABFE86"/>
                </a:solidFill>
              </a:rPr>
              <a:t> /*1*/</a:t>
            </a:r>
            <a:endParaRPr lang="en-US">
              <a:solidFill>
                <a:srgbClr val="ABFE86"/>
              </a:solidFill>
            </a:endParaRPr>
          </a:p>
          <a:p>
            <a:r>
              <a:rPr lang="en-US"/>
              <a:t>		synchronized (this) {</a:t>
            </a:r>
          </a:p>
          <a:p>
            <a:r>
              <a:rPr lang="en-US"/>
              <a:t>			try {</a:t>
            </a:r>
            <a:endParaRPr lang="ru-RU"/>
          </a:p>
          <a:p>
            <a:r>
              <a:rPr lang="ru-RU">
                <a:solidFill>
                  <a:srgbClr val="ABFE86"/>
                </a:solidFill>
              </a:rPr>
              <a:t>				</a:t>
            </a:r>
            <a:r>
              <a:rPr lang="en-US">
                <a:solidFill>
                  <a:srgbClr val="ABFE86"/>
                </a:solidFill>
              </a:rPr>
              <a:t>// </a:t>
            </a:r>
            <a:r>
              <a:rPr lang="ru-RU" i="1">
                <a:solidFill>
                  <a:srgbClr val="ABFE86"/>
                </a:solidFill>
              </a:rPr>
              <a:t>перевод</a:t>
            </a:r>
            <a:r>
              <a:rPr lang="en-US" i="1">
                <a:solidFill>
                  <a:srgbClr val="ABFE86"/>
                </a:solidFill>
              </a:rPr>
              <a:t> </a:t>
            </a:r>
            <a:r>
              <a:rPr lang="ru-RU" i="1">
                <a:solidFill>
                  <a:srgbClr val="ABFE86"/>
                </a:solidFill>
              </a:rPr>
              <a:t>в</a:t>
            </a:r>
            <a:r>
              <a:rPr lang="en-US" i="1">
                <a:solidFill>
                  <a:srgbClr val="ABFE86"/>
                </a:solidFill>
              </a:rPr>
              <a:t> </a:t>
            </a:r>
            <a:r>
              <a:rPr lang="ru-RU" i="1">
                <a:solidFill>
                  <a:srgbClr val="ABFE86"/>
                </a:solidFill>
              </a:rPr>
              <a:t>режим</a:t>
            </a:r>
            <a:r>
              <a:rPr lang="en-US" i="1">
                <a:solidFill>
                  <a:srgbClr val="ABFE86"/>
                </a:solidFill>
              </a:rPr>
              <a:t> </a:t>
            </a:r>
            <a:r>
              <a:rPr lang="ru-RU" i="1">
                <a:solidFill>
                  <a:srgbClr val="ABFE86"/>
                </a:solidFill>
              </a:rPr>
              <a:t>ожидания:</a:t>
            </a:r>
            <a:endParaRPr lang="en-US">
              <a:solidFill>
                <a:srgbClr val="ABFE86"/>
              </a:solidFill>
            </a:endParaRPr>
          </a:p>
          <a:p>
            <a:r>
              <a:rPr lang="en-US"/>
              <a:t>				wait();</a:t>
            </a:r>
            <a:endParaRPr lang="ru-RU"/>
          </a:p>
          <a:p>
            <a:r>
              <a:rPr lang="ru-RU">
                <a:solidFill>
                  <a:srgbClr val="ABFE86"/>
                </a:solidFill>
              </a:rPr>
              <a:t>				</a:t>
            </a:r>
            <a:r>
              <a:rPr lang="en-US">
                <a:solidFill>
                  <a:srgbClr val="ABFE86"/>
                </a:solidFill>
              </a:rPr>
              <a:t>// </a:t>
            </a:r>
            <a:r>
              <a:rPr lang="ru-RU" i="1">
                <a:solidFill>
                  <a:srgbClr val="ABFE86"/>
                </a:solidFill>
              </a:rPr>
              <a:t>вывод</a:t>
            </a:r>
            <a:r>
              <a:rPr lang="en-US" i="1">
                <a:solidFill>
                  <a:srgbClr val="ABFE86"/>
                </a:solidFill>
              </a:rPr>
              <a:t> </a:t>
            </a:r>
            <a:r>
              <a:rPr lang="ru-RU" i="1">
                <a:solidFill>
                  <a:srgbClr val="ABFE86"/>
                </a:solidFill>
              </a:rPr>
              <a:t>сообщения</a:t>
            </a:r>
            <a:r>
              <a:rPr lang="en-US" i="1">
                <a:solidFill>
                  <a:srgbClr val="ABFE86"/>
                </a:solidFill>
              </a:rPr>
              <a:t> </a:t>
            </a:r>
            <a:r>
              <a:rPr lang="ru-RU" i="1">
                <a:solidFill>
                  <a:srgbClr val="ABFE86"/>
                </a:solidFill>
              </a:rPr>
              <a:t>при</a:t>
            </a:r>
          </a:p>
          <a:p>
            <a:r>
              <a:rPr lang="ru-RU" i="1">
                <a:solidFill>
                  <a:srgbClr val="ABFE86"/>
                </a:solidFill>
              </a:rPr>
              <a:t>				</a:t>
            </a:r>
            <a:r>
              <a:rPr lang="ru-RU">
                <a:solidFill>
                  <a:srgbClr val="ABFE86"/>
                </a:solidFill>
              </a:rPr>
              <a:t>//</a:t>
            </a:r>
            <a:r>
              <a:rPr lang="en-US" i="1">
                <a:solidFill>
                  <a:srgbClr val="ABFE86"/>
                </a:solidFill>
              </a:rPr>
              <a:t> </a:t>
            </a:r>
            <a:r>
              <a:rPr lang="ru-RU" i="1">
                <a:solidFill>
                  <a:srgbClr val="ABFE86"/>
                </a:solidFill>
              </a:rPr>
              <a:t>пробуждении:</a:t>
            </a:r>
            <a:endParaRPr lang="en-US">
              <a:solidFill>
                <a:srgbClr val="ABFE86"/>
              </a:solidFill>
            </a:endParaRPr>
          </a:p>
          <a:p>
            <a:r>
              <a:rPr lang="en-US"/>
              <a:t>				System.out.println(</a:t>
            </a:r>
            <a:endParaRPr lang="ru-RU"/>
          </a:p>
          <a:p>
            <a:r>
              <a:rPr lang="ru-RU"/>
              <a:t>					</a:t>
            </a:r>
            <a:r>
              <a:rPr lang="en-US"/>
              <a:t>"thread has been notified");</a:t>
            </a:r>
          </a:p>
          <a:p>
            <a:r>
              <a:rPr lang="en-US"/>
              <a:t>			}</a:t>
            </a:r>
            <a:r>
              <a:rPr lang="ru-RU"/>
              <a:t> </a:t>
            </a:r>
            <a:r>
              <a:rPr lang="en-US"/>
              <a:t>catch (Exception e) {</a:t>
            </a:r>
            <a:endParaRPr lang="ru-RU"/>
          </a:p>
          <a:p>
            <a:r>
              <a:rPr lang="ru-RU"/>
              <a:t>				</a:t>
            </a:r>
            <a:r>
              <a:rPr lang="en-US"/>
              <a:t>e.printStackTrace();</a:t>
            </a:r>
            <a:endParaRPr lang="ru-RU"/>
          </a:p>
          <a:p>
            <a:r>
              <a:rPr lang="ru-RU"/>
              <a:t>			</a:t>
            </a:r>
            <a:r>
              <a:rPr lang="en-US"/>
              <a:t>}</a:t>
            </a:r>
          </a:p>
          <a:p>
            <a:r>
              <a:rPr lang="ru-RU"/>
              <a:t>		</a:t>
            </a:r>
            <a:r>
              <a:rPr lang="en-US"/>
              <a:t>}</a:t>
            </a:r>
          </a:p>
          <a:p>
            <a:r>
              <a:rPr lang="en-US"/>
              <a:t>	}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9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2700" algn="just"/>
            <a:r>
              <a:rPr lang="en-US"/>
              <a:t>	public static void main(String[] argv)</a:t>
            </a:r>
            <a:endParaRPr lang="ru-RU"/>
          </a:p>
          <a:p>
            <a:pPr indent="12700"/>
            <a:r>
              <a:rPr lang="ru-RU"/>
              <a:t>				</a:t>
            </a:r>
            <a:r>
              <a:rPr lang="en-US"/>
              <a:t>throws Exception {</a:t>
            </a:r>
            <a:endParaRPr lang="ru-RU"/>
          </a:p>
          <a:p>
            <a:pPr indent="12700"/>
            <a:r>
              <a:rPr lang="en-US"/>
              <a:t>		test t = new test();</a:t>
            </a:r>
          </a:p>
          <a:p>
            <a:pPr indent="12700"/>
            <a:r>
              <a:rPr lang="en-US"/>
              <a:t>		t.start();</a:t>
            </a:r>
          </a:p>
          <a:p>
            <a:pPr indent="12700"/>
            <a:r>
              <a:rPr lang="en-US"/>
              <a:t>		Thread.sleep(500);</a:t>
            </a:r>
            <a:endParaRPr lang="ru-RU"/>
          </a:p>
          <a:p>
            <a:pPr indent="12700"/>
            <a:endParaRPr lang="ru-RU"/>
          </a:p>
          <a:p>
            <a:pPr indent="12700"/>
            <a:r>
              <a:rPr lang="ru-RU">
                <a:solidFill>
                  <a:srgbClr val="ABFE86"/>
                </a:solidFill>
              </a:rPr>
              <a:t>		// </a:t>
            </a:r>
            <a:r>
              <a:rPr lang="ru-RU" i="1">
                <a:solidFill>
                  <a:srgbClr val="ABFE86"/>
                </a:solidFill>
              </a:rPr>
              <a:t>главный поток входит в монитор </a:t>
            </a:r>
            <a:r>
              <a:rPr lang="en-US" i="1">
                <a:solidFill>
                  <a:srgbClr val="ABFE86"/>
                </a:solidFill>
              </a:rPr>
              <a:t>t</a:t>
            </a:r>
            <a:endParaRPr lang="ru-RU" i="1">
              <a:solidFill>
                <a:srgbClr val="ABFE86"/>
              </a:solidFill>
            </a:endParaRPr>
          </a:p>
          <a:p>
            <a:pPr indent="12700"/>
            <a:r>
              <a:rPr lang="ru-RU" i="1">
                <a:solidFill>
                  <a:srgbClr val="ABFE86"/>
                </a:solidFill>
              </a:rPr>
              <a:t>		</a:t>
            </a:r>
            <a:r>
              <a:rPr lang="ru-RU">
                <a:solidFill>
                  <a:srgbClr val="ABFE86"/>
                </a:solidFill>
              </a:rPr>
              <a:t>// (</a:t>
            </a:r>
            <a:r>
              <a:rPr lang="ru-RU" i="1">
                <a:solidFill>
                  <a:srgbClr val="ABFE86"/>
                </a:solidFill>
              </a:rPr>
              <a:t>= </a:t>
            </a:r>
            <a:r>
              <a:rPr lang="en-US" i="1">
                <a:solidFill>
                  <a:srgbClr val="ABFE86"/>
                </a:solidFill>
              </a:rPr>
              <a:t>this</a:t>
            </a:r>
            <a:r>
              <a:rPr lang="ru-RU" i="1">
                <a:solidFill>
                  <a:srgbClr val="ABFE86"/>
                </a:solidFill>
              </a:rPr>
              <a:t> в строке /*1*/</a:t>
            </a:r>
            <a:r>
              <a:rPr lang="ru-RU">
                <a:solidFill>
                  <a:srgbClr val="ABFE86"/>
                </a:solidFill>
              </a:rPr>
              <a:t>)</a:t>
            </a:r>
            <a:endParaRPr lang="en-US">
              <a:solidFill>
                <a:srgbClr val="ABFE86"/>
              </a:solidFill>
            </a:endParaRPr>
          </a:p>
          <a:p>
            <a:pPr indent="12700"/>
            <a:r>
              <a:rPr lang="en-US"/>
              <a:t>		synchronized</a:t>
            </a:r>
            <a:r>
              <a:rPr lang="ru-RU"/>
              <a:t> (</a:t>
            </a:r>
            <a:r>
              <a:rPr lang="en-US"/>
              <a:t>t</a:t>
            </a:r>
            <a:r>
              <a:rPr lang="ru-RU"/>
              <a:t>) {</a:t>
            </a:r>
          </a:p>
          <a:p>
            <a:pPr indent="12700"/>
            <a:r>
              <a:rPr lang="ru-RU">
                <a:solidFill>
                  <a:srgbClr val="ABFE86"/>
                </a:solidFill>
              </a:rPr>
              <a:t>			// </a:t>
            </a:r>
            <a:r>
              <a:rPr lang="ru-RU" i="1">
                <a:solidFill>
                  <a:srgbClr val="ABFE86"/>
                </a:solidFill>
              </a:rPr>
              <a:t>и выполняет вызов </a:t>
            </a:r>
            <a:r>
              <a:rPr lang="en-US" i="1">
                <a:solidFill>
                  <a:srgbClr val="ABFE86"/>
                </a:solidFill>
              </a:rPr>
              <a:t>notify</a:t>
            </a:r>
            <a:r>
              <a:rPr lang="ru-RU" i="1">
                <a:solidFill>
                  <a:srgbClr val="ABFE86"/>
                </a:solidFill>
              </a:rPr>
              <a:t> на</a:t>
            </a:r>
            <a:r>
              <a:rPr lang="ru-RU">
                <a:solidFill>
                  <a:srgbClr val="ABFE86"/>
                </a:solidFill>
              </a:rPr>
              <a:t> </a:t>
            </a:r>
            <a:r>
              <a:rPr lang="ru-RU" i="1">
                <a:solidFill>
                  <a:srgbClr val="ABFE86"/>
                </a:solidFill>
              </a:rPr>
              <a:t>мониторе</a:t>
            </a:r>
          </a:p>
          <a:p>
            <a:pPr indent="12700"/>
            <a:r>
              <a:rPr lang="ru-RU" i="1">
                <a:solidFill>
                  <a:srgbClr val="ABFE86"/>
                </a:solidFill>
              </a:rPr>
              <a:t>			</a:t>
            </a:r>
            <a:r>
              <a:rPr lang="ru-RU">
                <a:solidFill>
                  <a:srgbClr val="ABFE86"/>
                </a:solidFill>
              </a:rPr>
              <a:t>// </a:t>
            </a:r>
            <a:r>
              <a:rPr lang="ru-RU" i="1">
                <a:solidFill>
                  <a:srgbClr val="ABFE86"/>
                </a:solidFill>
              </a:rPr>
              <a:t>которым владеет главный поток</a:t>
            </a:r>
            <a:endParaRPr lang="ru-RU">
              <a:solidFill>
                <a:srgbClr val="ABFE86"/>
              </a:solidFill>
            </a:endParaRPr>
          </a:p>
          <a:p>
            <a:pPr indent="12700"/>
            <a:r>
              <a:rPr lang="ru-RU"/>
              <a:t>			</a:t>
            </a:r>
            <a:r>
              <a:rPr lang="en-US"/>
              <a:t>t</a:t>
            </a:r>
            <a:r>
              <a:rPr lang="ru-RU"/>
              <a:t>.</a:t>
            </a:r>
            <a:r>
              <a:rPr lang="en-US"/>
              <a:t>notify</a:t>
            </a:r>
            <a:r>
              <a:rPr lang="ru-RU"/>
              <a:t>();</a:t>
            </a:r>
          </a:p>
          <a:p>
            <a:pPr indent="12700"/>
            <a:r>
              <a:rPr lang="ru-RU"/>
              <a:t>		</a:t>
            </a:r>
            <a:r>
              <a:rPr lang="en-US"/>
              <a:t>}</a:t>
            </a:r>
          </a:p>
          <a:p>
            <a:pPr indent="12700"/>
            <a:r>
              <a:rPr lang="en-US"/>
              <a:t>	}</a:t>
            </a:r>
          </a:p>
          <a:p>
            <a:pPr indent="12700"/>
            <a:r>
              <a:rPr lang="en-US"/>
              <a:t>}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 smtClean="0"/>
              <a:t>23</a:t>
            </a:r>
            <a:r>
              <a:rPr lang="ru-RU" sz="3200" b="1" dirty="0"/>
              <a:t>. Блокированное состояние</a:t>
            </a:r>
          </a:p>
          <a:p>
            <a:pPr algn="ctr">
              <a:defRPr/>
            </a:pPr>
            <a:r>
              <a:rPr lang="ru-RU" sz="3200" b="1" dirty="0"/>
              <a:t>пробужденного потока</a:t>
            </a:r>
            <a:endParaRPr lang="ru-RU" sz="3200" b="1" u="sng" dirty="0"/>
          </a:p>
          <a:p>
            <a:pPr>
              <a:defRPr/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ru-RU" sz="3200" dirty="0"/>
              <a:t>Если поток находился в состоянии ожидания, выполняя метод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hlink"/>
                </a:solidFill>
              </a:rPr>
              <a:t>wait</a:t>
            </a:r>
            <a:r>
              <a:rPr lang="ru-RU" sz="3200" dirty="0"/>
              <a:t> и был пробужден методом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hlink"/>
                </a:solidFill>
              </a:rPr>
              <a:t>notify</a:t>
            </a:r>
            <a:r>
              <a:rPr lang="ru-RU" sz="3200" dirty="0">
                <a:solidFill>
                  <a:schemeClr val="hlink"/>
                </a:solidFill>
              </a:rPr>
              <a:t>/</a:t>
            </a:r>
            <a:r>
              <a:rPr lang="en-US" sz="3200" dirty="0" err="1">
                <a:solidFill>
                  <a:schemeClr val="hlink"/>
                </a:solidFill>
              </a:rPr>
              <a:t>notifyAll</a:t>
            </a:r>
            <a:r>
              <a:rPr lang="en-US" sz="3200" dirty="0">
                <a:solidFill>
                  <a:schemeClr val="hlink"/>
                </a:solidFill>
              </a:rPr>
              <a:t> </a:t>
            </a:r>
            <a:r>
              <a:rPr lang="ru-RU" sz="3200" dirty="0"/>
              <a:t>то он </a:t>
            </a:r>
            <a:r>
              <a:rPr lang="ru-RU" sz="3200" dirty="0">
                <a:solidFill>
                  <a:srgbClr val="FF0000"/>
                </a:solidFill>
              </a:rPr>
              <a:t>находиться в блокированном состоянии</a:t>
            </a:r>
            <a:r>
              <a:rPr lang="ru-RU" sz="3200" dirty="0"/>
              <a:t> до тех пор, пока не освободиться монитор и только после этого продолжает выполнять </a:t>
            </a:r>
            <a:r>
              <a:rPr lang="ru-RU" sz="3200" dirty="0">
                <a:solidFill>
                  <a:srgbClr val="FF0000"/>
                </a:solidFill>
              </a:rPr>
              <a:t>первую инструкцию за методом </a:t>
            </a:r>
            <a:r>
              <a:rPr lang="en-US" sz="3200" dirty="0">
                <a:solidFill>
                  <a:srgbClr val="FF0000"/>
                </a:solidFill>
              </a:rPr>
              <a:t>wait</a:t>
            </a:r>
            <a:r>
              <a:rPr lang="ru-RU" sz="3200" dirty="0"/>
              <a:t>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2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public class test extends Thread {</a:t>
            </a:r>
          </a:p>
          <a:p>
            <a:r>
              <a:rPr lang="en-US"/>
              <a:t>	public void run() {</a:t>
            </a:r>
          </a:p>
          <a:p>
            <a:r>
              <a:rPr lang="en-US">
                <a:solidFill>
                  <a:srgbClr val="ABFE86"/>
                </a:solidFill>
              </a:rPr>
              <a:t>		</a:t>
            </a:r>
            <a:r>
              <a:rPr lang="ru-RU">
                <a:solidFill>
                  <a:srgbClr val="ABFE86"/>
                </a:solidFill>
              </a:rPr>
              <a:t>// </a:t>
            </a:r>
            <a:r>
              <a:rPr lang="ru-RU" i="1">
                <a:solidFill>
                  <a:srgbClr val="ABFE86"/>
                </a:solidFill>
              </a:rPr>
              <a:t>"</a:t>
            </a:r>
            <a:r>
              <a:rPr lang="en-US" i="1">
                <a:solidFill>
                  <a:srgbClr val="ABFE86"/>
                </a:solidFill>
              </a:rPr>
              <a:t>abc</a:t>
            </a:r>
            <a:r>
              <a:rPr lang="ru-RU" i="1">
                <a:solidFill>
                  <a:srgbClr val="ABFE86"/>
                </a:solidFill>
              </a:rPr>
              <a:t>" – уникальный строковый литерал</a:t>
            </a:r>
            <a:endParaRPr lang="en-US">
              <a:solidFill>
                <a:srgbClr val="ABFE86"/>
              </a:solidFill>
            </a:endParaRPr>
          </a:p>
          <a:p>
            <a:r>
              <a:rPr lang="en-US"/>
              <a:t>		synchronized</a:t>
            </a:r>
            <a:r>
              <a:rPr lang="ru-RU"/>
              <a:t> ("</a:t>
            </a:r>
            <a:r>
              <a:rPr lang="en-US"/>
              <a:t>abc</a:t>
            </a:r>
            <a:r>
              <a:rPr lang="ru-RU"/>
              <a:t>") {</a:t>
            </a:r>
          </a:p>
          <a:p>
            <a:r>
              <a:rPr lang="ru-RU"/>
              <a:t>			</a:t>
            </a:r>
            <a:r>
              <a:rPr lang="en-US"/>
              <a:t>try {</a:t>
            </a:r>
          </a:p>
          <a:p>
            <a:r>
              <a:rPr lang="en-US">
                <a:solidFill>
                  <a:srgbClr val="ABFE86"/>
                </a:solidFill>
              </a:rPr>
              <a:t>				</a:t>
            </a:r>
            <a:r>
              <a:rPr lang="ru-RU">
                <a:solidFill>
                  <a:srgbClr val="ABFE86"/>
                </a:solidFill>
              </a:rPr>
              <a:t>// </a:t>
            </a:r>
            <a:r>
              <a:rPr lang="ru-RU" i="1">
                <a:solidFill>
                  <a:srgbClr val="ABFE86"/>
                </a:solidFill>
              </a:rPr>
              <a:t>поток вызывает на мониторе</a:t>
            </a:r>
            <a:endParaRPr lang="en-US" i="1">
              <a:solidFill>
                <a:srgbClr val="ABFE86"/>
              </a:solidFill>
            </a:endParaRPr>
          </a:p>
          <a:p>
            <a:r>
              <a:rPr lang="en-US" i="1">
                <a:solidFill>
                  <a:srgbClr val="ABFE86"/>
                </a:solidFill>
              </a:rPr>
              <a:t>				</a:t>
            </a:r>
            <a:r>
              <a:rPr lang="en-US">
                <a:solidFill>
                  <a:srgbClr val="ABFE86"/>
                </a:solidFill>
              </a:rPr>
              <a:t>// </a:t>
            </a:r>
            <a:r>
              <a:rPr lang="ru-RU" i="1">
                <a:solidFill>
                  <a:srgbClr val="ABFE86"/>
                </a:solidFill>
              </a:rPr>
              <a:t>"</a:t>
            </a:r>
            <a:r>
              <a:rPr lang="en-US" i="1">
                <a:solidFill>
                  <a:srgbClr val="ABFE86"/>
                </a:solidFill>
              </a:rPr>
              <a:t>abc</a:t>
            </a:r>
            <a:r>
              <a:rPr lang="ru-RU" i="1">
                <a:solidFill>
                  <a:srgbClr val="ABFE86"/>
                </a:solidFill>
              </a:rPr>
              <a:t>" метод </a:t>
            </a:r>
            <a:r>
              <a:rPr lang="en-US" i="1">
                <a:solidFill>
                  <a:srgbClr val="ABFE86"/>
                </a:solidFill>
              </a:rPr>
              <a:t>wait</a:t>
            </a:r>
            <a:endParaRPr lang="en-US">
              <a:solidFill>
                <a:srgbClr val="ABFE86"/>
              </a:solidFill>
            </a:endParaRPr>
          </a:p>
          <a:p>
            <a:r>
              <a:rPr lang="en-US"/>
              <a:t>				</a:t>
            </a:r>
            <a:r>
              <a:rPr lang="ru-RU"/>
              <a:t>"</a:t>
            </a:r>
            <a:r>
              <a:rPr lang="en-US"/>
              <a:t>abc</a:t>
            </a:r>
            <a:r>
              <a:rPr lang="ru-RU"/>
              <a:t>".</a:t>
            </a:r>
            <a:r>
              <a:rPr lang="en-US"/>
              <a:t>wait</a:t>
            </a:r>
            <a:r>
              <a:rPr lang="ru-RU"/>
              <a:t>();</a:t>
            </a:r>
            <a:endParaRPr lang="en-US"/>
          </a:p>
          <a:p>
            <a:r>
              <a:rPr lang="en-US">
                <a:solidFill>
                  <a:srgbClr val="ABFE86"/>
                </a:solidFill>
              </a:rPr>
              <a:t>				</a:t>
            </a:r>
            <a:r>
              <a:rPr lang="ru-RU">
                <a:solidFill>
                  <a:srgbClr val="ABFE86"/>
                </a:solidFill>
              </a:rPr>
              <a:t>// </a:t>
            </a:r>
            <a:r>
              <a:rPr lang="ru-RU" i="1">
                <a:solidFill>
                  <a:srgbClr val="ABFE86"/>
                </a:solidFill>
              </a:rPr>
              <a:t>вывод на экран после</a:t>
            </a:r>
            <a:endParaRPr lang="en-US" i="1">
              <a:solidFill>
                <a:srgbClr val="ABFE86"/>
              </a:solidFill>
            </a:endParaRPr>
          </a:p>
          <a:p>
            <a:r>
              <a:rPr lang="en-US" i="1">
                <a:solidFill>
                  <a:srgbClr val="ABFE86"/>
                </a:solidFill>
              </a:rPr>
              <a:t>				</a:t>
            </a:r>
            <a:r>
              <a:rPr lang="en-US">
                <a:solidFill>
                  <a:srgbClr val="ABFE86"/>
                </a:solidFill>
              </a:rPr>
              <a:t>// </a:t>
            </a:r>
            <a:r>
              <a:rPr lang="ru-RU" i="1">
                <a:solidFill>
                  <a:srgbClr val="ABFE86"/>
                </a:solidFill>
              </a:rPr>
              <a:t>выполнения строки /*1*/</a:t>
            </a:r>
            <a:endParaRPr lang="ru-RU">
              <a:solidFill>
                <a:srgbClr val="ABFE86"/>
              </a:solidFill>
            </a:endParaRPr>
          </a:p>
          <a:p>
            <a:r>
              <a:rPr lang="ru-RU"/>
              <a:t>				</a:t>
            </a:r>
            <a:r>
              <a:rPr lang="en-US"/>
              <a:t>System</a:t>
            </a:r>
            <a:r>
              <a:rPr lang="ru-RU"/>
              <a:t>.</a:t>
            </a:r>
            <a:r>
              <a:rPr lang="en-US"/>
              <a:t>out</a:t>
            </a:r>
            <a:r>
              <a:rPr lang="ru-RU"/>
              <a:t>.</a:t>
            </a:r>
            <a:r>
              <a:rPr lang="en-US"/>
              <a:t>println</a:t>
            </a:r>
            <a:r>
              <a:rPr lang="ru-RU"/>
              <a:t>(</a:t>
            </a:r>
            <a:endParaRPr lang="en-US"/>
          </a:p>
          <a:p>
            <a:r>
              <a:rPr lang="en-US"/>
              <a:t>					</a:t>
            </a:r>
            <a:r>
              <a:rPr lang="ru-RU"/>
              <a:t>"</a:t>
            </a:r>
            <a:r>
              <a:rPr lang="en-US"/>
              <a:t>thread has been notified</a:t>
            </a:r>
            <a:r>
              <a:rPr lang="ru-RU"/>
              <a:t>"); </a:t>
            </a:r>
          </a:p>
          <a:p>
            <a:r>
              <a:rPr lang="ru-RU"/>
              <a:t>			</a:t>
            </a:r>
            <a:r>
              <a:rPr lang="en-US"/>
              <a:t>}</a:t>
            </a:r>
          </a:p>
          <a:p>
            <a:r>
              <a:rPr lang="en-US"/>
              <a:t>			catch (Exception e) {e.printStackTrace();}</a:t>
            </a:r>
          </a:p>
          <a:p>
            <a:r>
              <a:rPr lang="en-US"/>
              <a:t>		}</a:t>
            </a:r>
          </a:p>
          <a:p>
            <a:r>
              <a:rPr lang="en-US"/>
              <a:t>	}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9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	public static void main(String[] argv)</a:t>
            </a:r>
          </a:p>
          <a:p>
            <a:r>
              <a:rPr lang="en-US"/>
              <a:t>				throws Exception {</a:t>
            </a:r>
          </a:p>
          <a:p>
            <a:r>
              <a:rPr lang="en-US"/>
              <a:t>		new test().start();</a:t>
            </a:r>
          </a:p>
          <a:p>
            <a:r>
              <a:rPr lang="en-US"/>
              <a:t>		Thread.sleep(500);</a:t>
            </a:r>
          </a:p>
          <a:p>
            <a:r>
              <a:rPr lang="en-US"/>
              <a:t>		synchronized</a:t>
            </a:r>
            <a:r>
              <a:rPr lang="ru-RU"/>
              <a:t> ("</a:t>
            </a:r>
            <a:r>
              <a:rPr lang="en-US"/>
              <a:t>abc</a:t>
            </a:r>
            <a:r>
              <a:rPr lang="ru-RU"/>
              <a:t>") {</a:t>
            </a:r>
            <a:endParaRPr lang="en-US"/>
          </a:p>
          <a:p>
            <a:r>
              <a:rPr lang="en-US">
                <a:solidFill>
                  <a:srgbClr val="ABFE86"/>
                </a:solidFill>
              </a:rPr>
              <a:t>			</a:t>
            </a:r>
            <a:r>
              <a:rPr lang="ru-RU">
                <a:solidFill>
                  <a:srgbClr val="ABFE86"/>
                </a:solidFill>
              </a:rPr>
              <a:t>// </a:t>
            </a:r>
            <a:r>
              <a:rPr lang="ru-RU" i="1">
                <a:solidFill>
                  <a:srgbClr val="ABFE86"/>
                </a:solidFill>
              </a:rPr>
              <a:t>главный поток вызывает на</a:t>
            </a:r>
            <a:endParaRPr lang="en-US" i="1">
              <a:solidFill>
                <a:srgbClr val="ABFE86"/>
              </a:solidFill>
            </a:endParaRPr>
          </a:p>
          <a:p>
            <a:r>
              <a:rPr lang="en-US" i="1">
                <a:solidFill>
                  <a:srgbClr val="ABFE86"/>
                </a:solidFill>
              </a:rPr>
              <a:t>			</a:t>
            </a:r>
            <a:r>
              <a:rPr lang="en-US">
                <a:solidFill>
                  <a:srgbClr val="ABFE86"/>
                </a:solidFill>
              </a:rPr>
              <a:t>// </a:t>
            </a:r>
            <a:r>
              <a:rPr lang="ru-RU" i="1">
                <a:solidFill>
                  <a:srgbClr val="ABFE86"/>
                </a:solidFill>
              </a:rPr>
              <a:t>мониторе "</a:t>
            </a:r>
            <a:r>
              <a:rPr lang="en-US" i="1">
                <a:solidFill>
                  <a:srgbClr val="ABFE86"/>
                </a:solidFill>
              </a:rPr>
              <a:t>abc</a:t>
            </a:r>
            <a:r>
              <a:rPr lang="ru-RU" i="1">
                <a:solidFill>
                  <a:srgbClr val="ABFE86"/>
                </a:solidFill>
              </a:rPr>
              <a:t>" метод </a:t>
            </a:r>
            <a:r>
              <a:rPr lang="en-US" i="1">
                <a:solidFill>
                  <a:srgbClr val="ABFE86"/>
                </a:solidFill>
              </a:rPr>
              <a:t>notifyAll</a:t>
            </a:r>
            <a:endParaRPr lang="ru-RU">
              <a:solidFill>
                <a:srgbClr val="ABFE86"/>
              </a:solidFill>
            </a:endParaRPr>
          </a:p>
          <a:p>
            <a:r>
              <a:rPr lang="ru-RU"/>
              <a:t>			"</a:t>
            </a:r>
            <a:r>
              <a:rPr lang="en-US"/>
              <a:t>abc</a:t>
            </a:r>
            <a:r>
              <a:rPr lang="ru-RU"/>
              <a:t>".</a:t>
            </a:r>
            <a:r>
              <a:rPr lang="en-US"/>
              <a:t>notifyAll</a:t>
            </a:r>
            <a:r>
              <a:rPr lang="ru-RU"/>
              <a:t>();</a:t>
            </a:r>
            <a:endParaRPr lang="en-US"/>
          </a:p>
          <a:p>
            <a:endParaRPr lang="en-US"/>
          </a:p>
          <a:p>
            <a:r>
              <a:rPr lang="en-US">
                <a:solidFill>
                  <a:srgbClr val="ABFE86"/>
                </a:solidFill>
              </a:rPr>
              <a:t>			</a:t>
            </a:r>
            <a:r>
              <a:rPr lang="ru-RU">
                <a:solidFill>
                  <a:srgbClr val="ABFE86"/>
                </a:solidFill>
              </a:rPr>
              <a:t>// </a:t>
            </a:r>
            <a:r>
              <a:rPr lang="ru-RU" i="1">
                <a:solidFill>
                  <a:srgbClr val="ABFE86"/>
                </a:solidFill>
              </a:rPr>
              <a:t>главный поток переводится в режим</a:t>
            </a:r>
            <a:endParaRPr lang="en-US" i="1">
              <a:solidFill>
                <a:srgbClr val="ABFE86"/>
              </a:solidFill>
            </a:endParaRPr>
          </a:p>
          <a:p>
            <a:r>
              <a:rPr lang="en-US" i="1">
                <a:solidFill>
                  <a:srgbClr val="ABFE86"/>
                </a:solidFill>
              </a:rPr>
              <a:t>			</a:t>
            </a:r>
            <a:r>
              <a:rPr lang="en-US">
                <a:solidFill>
                  <a:srgbClr val="ABFE86"/>
                </a:solidFill>
              </a:rPr>
              <a:t>//</a:t>
            </a:r>
            <a:r>
              <a:rPr lang="ru-RU" i="1">
                <a:solidFill>
                  <a:srgbClr val="ABFE86"/>
                </a:solidFill>
              </a:rPr>
              <a:t> паузы на примерно на 10 с. /*1*/</a:t>
            </a:r>
            <a:endParaRPr lang="ru-RU">
              <a:solidFill>
                <a:srgbClr val="ABFE86"/>
              </a:solidFill>
            </a:endParaRPr>
          </a:p>
          <a:p>
            <a:r>
              <a:rPr lang="ru-RU"/>
              <a:t>			</a:t>
            </a:r>
            <a:r>
              <a:rPr lang="en-US"/>
              <a:t>Thread</a:t>
            </a:r>
            <a:r>
              <a:rPr lang="ru-RU"/>
              <a:t>.</a:t>
            </a:r>
            <a:r>
              <a:rPr lang="en-US"/>
              <a:t>sleep</a:t>
            </a:r>
            <a:r>
              <a:rPr lang="ru-RU"/>
              <a:t>(10000);</a:t>
            </a:r>
          </a:p>
          <a:p>
            <a:r>
              <a:rPr lang="ru-RU"/>
              <a:t>		</a:t>
            </a:r>
            <a:r>
              <a:rPr lang="en-US"/>
              <a:t>}</a:t>
            </a:r>
          </a:p>
          <a:p>
            <a:r>
              <a:rPr lang="en-US"/>
              <a:t>	}</a:t>
            </a:r>
          </a:p>
          <a:p>
            <a:r>
              <a:rPr lang="en-US"/>
              <a:t>}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dirty="0" smtClean="0"/>
              <a:t>24</a:t>
            </a:r>
            <a:r>
              <a:rPr lang="ru-RU" sz="3200" b="1" dirty="0"/>
              <a:t>. Совместное использование методов</a:t>
            </a:r>
            <a:endParaRPr lang="en-US" sz="3200" b="1" dirty="0"/>
          </a:p>
          <a:p>
            <a:pPr algn="ctr"/>
            <a:r>
              <a:rPr lang="en-US" sz="3200" b="1" dirty="0"/>
              <a:t>wait </a:t>
            </a:r>
            <a:r>
              <a:rPr lang="ru-RU" sz="3200" b="1" dirty="0"/>
              <a:t>и </a:t>
            </a:r>
            <a:r>
              <a:rPr lang="en-US" sz="3200" b="1" dirty="0"/>
              <a:t>notify/</a:t>
            </a:r>
            <a:r>
              <a:rPr lang="en-US" sz="3200" b="1" dirty="0" err="1"/>
              <a:t>notifyAll</a:t>
            </a:r>
            <a:endParaRPr lang="ru-RU" sz="3200" b="1" dirty="0"/>
          </a:p>
          <a:p>
            <a:pPr algn="ctr"/>
            <a:endParaRPr lang="ru-RU" sz="3200" b="1" dirty="0"/>
          </a:p>
          <a:p>
            <a:r>
              <a:rPr lang="ru-RU" sz="3200" dirty="0"/>
              <a:t>Совместное использование методов </a:t>
            </a:r>
            <a:r>
              <a:rPr lang="en-US" sz="3200" dirty="0">
                <a:solidFill>
                  <a:srgbClr val="FFC000"/>
                </a:solidFill>
              </a:rPr>
              <a:t>notify</a:t>
            </a:r>
            <a:r>
              <a:rPr lang="ru-RU" sz="3200" dirty="0"/>
              <a:t>/</a:t>
            </a:r>
            <a:r>
              <a:rPr lang="en-US" sz="3200" dirty="0" err="1">
                <a:solidFill>
                  <a:srgbClr val="FFC000"/>
                </a:solidFill>
              </a:rPr>
              <a:t>notifyAll</a:t>
            </a:r>
            <a:r>
              <a:rPr lang="ru-RU" sz="3200" dirty="0"/>
              <a:t>  и </a:t>
            </a:r>
            <a:r>
              <a:rPr lang="en-US" sz="3200" dirty="0"/>
              <a:t>wait</a:t>
            </a:r>
            <a:r>
              <a:rPr lang="ru-RU" sz="3200" dirty="0"/>
              <a:t> дает возможность потокам синхронизировать свое выполнение.</a:t>
            </a:r>
          </a:p>
          <a:p>
            <a:endParaRPr lang="ru-RU" sz="3200" dirty="0"/>
          </a:p>
          <a:p>
            <a:r>
              <a:rPr lang="ru-RU" sz="3200" dirty="0">
                <a:solidFill>
                  <a:srgbClr val="00B0F0"/>
                </a:solidFill>
              </a:rPr>
              <a:t>Замечание</a:t>
            </a:r>
            <a:r>
              <a:rPr lang="ru-RU" sz="3200" dirty="0"/>
              <a:t>.</a:t>
            </a:r>
            <a:r>
              <a:rPr lang="ru-RU" sz="3200" b="1" dirty="0"/>
              <a:t> </a:t>
            </a:r>
            <a:r>
              <a:rPr lang="ru-RU" sz="3200" dirty="0"/>
              <a:t>Если на мониторе нет ожидающих потоков, то вызов методов </a:t>
            </a:r>
            <a:r>
              <a:rPr lang="en-US" sz="3200" dirty="0">
                <a:solidFill>
                  <a:srgbClr val="FFC000"/>
                </a:solidFill>
              </a:rPr>
              <a:t>notify</a:t>
            </a:r>
            <a:r>
              <a:rPr lang="ru-RU" sz="3200" dirty="0"/>
              <a:t>/</a:t>
            </a:r>
            <a:r>
              <a:rPr lang="en-US" sz="3200" dirty="0" err="1">
                <a:solidFill>
                  <a:srgbClr val="FFC000"/>
                </a:solidFill>
              </a:rPr>
              <a:t>notifyAll</a:t>
            </a:r>
            <a:r>
              <a:rPr lang="ru-RU" sz="3200" dirty="0">
                <a:solidFill>
                  <a:srgbClr val="FFC000"/>
                </a:solidFill>
              </a:rPr>
              <a:t> </a:t>
            </a:r>
            <a:r>
              <a:rPr lang="ru-RU" sz="3200" dirty="0"/>
              <a:t>не генерирует никаких исключительных ситуаций.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2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public class test extends Thread {</a:t>
            </a:r>
          </a:p>
          <a:p>
            <a:r>
              <a:rPr lang="en-US"/>
              <a:t>	public static Object lock = new Object();</a:t>
            </a:r>
          </a:p>
          <a:p>
            <a:r>
              <a:rPr lang="en-US"/>
              <a:t>	private String mes;</a:t>
            </a:r>
          </a:p>
          <a:p>
            <a:r>
              <a:rPr lang="en-US"/>
              <a:t>	public test(String mes) {this.mes = mes;}</a:t>
            </a:r>
          </a:p>
          <a:p>
            <a:r>
              <a:rPr lang="en-US"/>
              <a:t>	public void run() {</a:t>
            </a:r>
          </a:p>
          <a:p>
            <a:r>
              <a:rPr lang="en-US"/>
              <a:t>		synchronized</a:t>
            </a:r>
            <a:r>
              <a:rPr lang="ru-RU"/>
              <a:t> (</a:t>
            </a:r>
            <a:r>
              <a:rPr lang="en-US"/>
              <a:t>test</a:t>
            </a:r>
            <a:r>
              <a:rPr lang="ru-RU"/>
              <a:t>.</a:t>
            </a:r>
            <a:r>
              <a:rPr lang="en-US"/>
              <a:t>lock</a:t>
            </a:r>
            <a:r>
              <a:rPr lang="ru-RU"/>
              <a:t>) {</a:t>
            </a:r>
          </a:p>
          <a:p>
            <a:r>
              <a:rPr lang="ru-RU"/>
              <a:t>			</a:t>
            </a:r>
            <a:r>
              <a:rPr lang="en-US"/>
              <a:t>try {</a:t>
            </a:r>
          </a:p>
          <a:p>
            <a:r>
              <a:rPr lang="en-US"/>
              <a:t>				while (true) {</a:t>
            </a:r>
          </a:p>
          <a:p>
            <a:r>
              <a:rPr lang="en-US"/>
              <a:t>					test</a:t>
            </a:r>
            <a:r>
              <a:rPr lang="ru-RU"/>
              <a:t>.</a:t>
            </a:r>
            <a:r>
              <a:rPr lang="en-US"/>
              <a:t>lock</a:t>
            </a:r>
            <a:r>
              <a:rPr lang="ru-RU"/>
              <a:t>.</a:t>
            </a:r>
            <a:r>
              <a:rPr lang="en-US"/>
              <a:t>wait</a:t>
            </a:r>
            <a:r>
              <a:rPr lang="ru-RU"/>
              <a:t>();</a:t>
            </a:r>
          </a:p>
          <a:p>
            <a:r>
              <a:rPr lang="ru-RU"/>
              <a:t>					</a:t>
            </a:r>
            <a:r>
              <a:rPr lang="en-US"/>
              <a:t>test.lock.notify();</a:t>
            </a:r>
          </a:p>
          <a:p>
            <a:r>
              <a:rPr lang="en-US"/>
              <a:t>					System.out.println(this.mes);</a:t>
            </a:r>
          </a:p>
          <a:p>
            <a:r>
              <a:rPr lang="en-US"/>
              <a:t>				}</a:t>
            </a:r>
          </a:p>
          <a:p>
            <a:r>
              <a:rPr lang="en-US"/>
              <a:t>			}</a:t>
            </a:r>
          </a:p>
          <a:p>
            <a:r>
              <a:rPr lang="en-US"/>
              <a:t>			catch (Exception e) {e.printStackTrace();}</a:t>
            </a:r>
          </a:p>
          <a:p>
            <a:r>
              <a:rPr lang="en-US"/>
              <a:t>		}</a:t>
            </a:r>
          </a:p>
          <a:p>
            <a:r>
              <a:rPr lang="en-US"/>
              <a:t>	}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2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	public static void main(String[] argv)</a:t>
            </a:r>
          </a:p>
          <a:p>
            <a:r>
              <a:rPr lang="en-US"/>
              <a:t>				throws Exception {</a:t>
            </a:r>
          </a:p>
          <a:p>
            <a:r>
              <a:rPr lang="en-US">
                <a:solidFill>
                  <a:srgbClr val="ABFE86"/>
                </a:solidFill>
              </a:rPr>
              <a:t>		</a:t>
            </a:r>
            <a:r>
              <a:rPr lang="ru-RU">
                <a:solidFill>
                  <a:srgbClr val="ABFE86"/>
                </a:solidFill>
              </a:rPr>
              <a:t>// </a:t>
            </a:r>
            <a:r>
              <a:rPr lang="ru-RU" i="1">
                <a:solidFill>
                  <a:srgbClr val="ABFE86"/>
                </a:solidFill>
              </a:rPr>
              <a:t>после запуска оба потока переходят в</a:t>
            </a:r>
            <a:endParaRPr lang="en-US" i="1">
              <a:solidFill>
                <a:srgbClr val="ABFE86"/>
              </a:solidFill>
            </a:endParaRPr>
          </a:p>
          <a:p>
            <a:r>
              <a:rPr lang="en-US" i="1">
                <a:solidFill>
                  <a:srgbClr val="ABFE86"/>
                </a:solidFill>
              </a:rPr>
              <a:t>		</a:t>
            </a:r>
            <a:r>
              <a:rPr lang="en-US">
                <a:solidFill>
                  <a:srgbClr val="ABFE86"/>
                </a:solidFill>
              </a:rPr>
              <a:t>// </a:t>
            </a:r>
            <a:r>
              <a:rPr lang="ru-RU" i="1">
                <a:solidFill>
                  <a:srgbClr val="ABFE86"/>
                </a:solidFill>
              </a:rPr>
              <a:t>режим ожидания, выполняя </a:t>
            </a:r>
            <a:r>
              <a:rPr lang="en-US" i="1">
                <a:solidFill>
                  <a:srgbClr val="ABFE86"/>
                </a:solidFill>
              </a:rPr>
              <a:t>wait</a:t>
            </a:r>
            <a:endParaRPr lang="en-US">
              <a:solidFill>
                <a:srgbClr val="ABFE86"/>
              </a:solidFill>
            </a:endParaRPr>
          </a:p>
          <a:p>
            <a:r>
              <a:rPr lang="en-US"/>
              <a:t>		new test</a:t>
            </a:r>
            <a:r>
              <a:rPr lang="ru-RU"/>
              <a:t>("</a:t>
            </a:r>
            <a:r>
              <a:rPr lang="en-US"/>
              <a:t>A</a:t>
            </a:r>
            <a:r>
              <a:rPr lang="ru-RU"/>
              <a:t>").</a:t>
            </a:r>
            <a:r>
              <a:rPr lang="en-US"/>
              <a:t>start</a:t>
            </a:r>
            <a:r>
              <a:rPr lang="ru-RU"/>
              <a:t>();</a:t>
            </a:r>
            <a:r>
              <a:rPr lang="en-US"/>
              <a:t>     new test("B").start();</a:t>
            </a:r>
          </a:p>
          <a:p>
            <a:r>
              <a:rPr lang="en-US">
                <a:solidFill>
                  <a:srgbClr val="ABFE86"/>
                </a:solidFill>
              </a:rPr>
              <a:t>		</a:t>
            </a:r>
            <a:r>
              <a:rPr lang="ru-RU">
                <a:solidFill>
                  <a:srgbClr val="ABFE86"/>
                </a:solidFill>
              </a:rPr>
              <a:t>// </a:t>
            </a:r>
            <a:r>
              <a:rPr lang="ru-RU" i="1">
                <a:solidFill>
                  <a:srgbClr val="ABFE86"/>
                </a:solidFill>
              </a:rPr>
              <a:t>пауза,</a:t>
            </a:r>
            <a:r>
              <a:rPr lang="ru-RU">
                <a:solidFill>
                  <a:srgbClr val="ABFE86"/>
                </a:solidFill>
              </a:rPr>
              <a:t> </a:t>
            </a:r>
            <a:r>
              <a:rPr lang="ru-RU" i="1">
                <a:solidFill>
                  <a:srgbClr val="ABFE86"/>
                </a:solidFill>
              </a:rPr>
              <a:t>чтобы запущенные потоки успели</a:t>
            </a:r>
            <a:endParaRPr lang="en-US" i="1">
              <a:solidFill>
                <a:srgbClr val="ABFE86"/>
              </a:solidFill>
            </a:endParaRPr>
          </a:p>
          <a:p>
            <a:r>
              <a:rPr lang="en-US" i="1">
                <a:solidFill>
                  <a:srgbClr val="ABFE86"/>
                </a:solidFill>
              </a:rPr>
              <a:t>		</a:t>
            </a:r>
            <a:r>
              <a:rPr lang="en-US">
                <a:solidFill>
                  <a:srgbClr val="ABFE86"/>
                </a:solidFill>
              </a:rPr>
              <a:t>//</a:t>
            </a:r>
            <a:r>
              <a:rPr lang="ru-RU">
                <a:solidFill>
                  <a:srgbClr val="ABFE86"/>
                </a:solidFill>
              </a:rPr>
              <a:t> </a:t>
            </a:r>
            <a:r>
              <a:rPr lang="ru-RU" i="1">
                <a:solidFill>
                  <a:srgbClr val="ABFE86"/>
                </a:solidFill>
              </a:rPr>
              <a:t>начать выполнение </a:t>
            </a:r>
            <a:r>
              <a:rPr lang="en-US" i="1">
                <a:solidFill>
                  <a:srgbClr val="ABFE86"/>
                </a:solidFill>
              </a:rPr>
              <a:t>wait</a:t>
            </a:r>
            <a:endParaRPr lang="en-US">
              <a:solidFill>
                <a:srgbClr val="ABFE86"/>
              </a:solidFill>
            </a:endParaRPr>
          </a:p>
          <a:p>
            <a:r>
              <a:rPr lang="en-US"/>
              <a:t>		Thread</a:t>
            </a:r>
            <a:r>
              <a:rPr lang="ru-RU"/>
              <a:t>.</a:t>
            </a:r>
            <a:r>
              <a:rPr lang="en-US"/>
              <a:t>sleep</a:t>
            </a:r>
            <a:r>
              <a:rPr lang="ru-RU"/>
              <a:t>(500);</a:t>
            </a:r>
          </a:p>
          <a:p>
            <a:r>
              <a:rPr lang="ru-RU"/>
              <a:t>		</a:t>
            </a:r>
            <a:r>
              <a:rPr lang="en-US"/>
              <a:t>synchronized</a:t>
            </a:r>
            <a:r>
              <a:rPr lang="ru-RU"/>
              <a:t> (</a:t>
            </a:r>
            <a:r>
              <a:rPr lang="en-US"/>
              <a:t>test</a:t>
            </a:r>
            <a:r>
              <a:rPr lang="ru-RU"/>
              <a:t>.</a:t>
            </a:r>
            <a:r>
              <a:rPr lang="en-US"/>
              <a:t>lock</a:t>
            </a:r>
            <a:r>
              <a:rPr lang="ru-RU"/>
              <a:t>) {</a:t>
            </a:r>
            <a:endParaRPr lang="en-US"/>
          </a:p>
          <a:p>
            <a:r>
              <a:rPr lang="en-US">
                <a:solidFill>
                  <a:srgbClr val="ABFE86"/>
                </a:solidFill>
              </a:rPr>
              <a:t>			</a:t>
            </a:r>
            <a:r>
              <a:rPr lang="ru-RU">
                <a:solidFill>
                  <a:srgbClr val="ABFE86"/>
                </a:solidFill>
              </a:rPr>
              <a:t>// </a:t>
            </a:r>
            <a:r>
              <a:rPr lang="ru-RU" i="1">
                <a:solidFill>
                  <a:srgbClr val="ABFE86"/>
                </a:solidFill>
              </a:rPr>
              <a:t>для оповещения всех ждущих на</a:t>
            </a:r>
            <a:endParaRPr lang="en-US" i="1">
              <a:solidFill>
                <a:srgbClr val="ABFE86"/>
              </a:solidFill>
            </a:endParaRPr>
          </a:p>
          <a:p>
            <a:r>
              <a:rPr lang="en-US" i="1">
                <a:solidFill>
                  <a:srgbClr val="ABFE86"/>
                </a:solidFill>
              </a:rPr>
              <a:t>			</a:t>
            </a:r>
            <a:r>
              <a:rPr lang="en-US">
                <a:solidFill>
                  <a:srgbClr val="ABFE86"/>
                </a:solidFill>
              </a:rPr>
              <a:t>//</a:t>
            </a:r>
            <a:r>
              <a:rPr lang="en-US" i="1">
                <a:solidFill>
                  <a:srgbClr val="ABFE86"/>
                </a:solidFill>
              </a:rPr>
              <a:t> </a:t>
            </a:r>
            <a:r>
              <a:rPr lang="ru-RU" i="1">
                <a:solidFill>
                  <a:srgbClr val="ABFE86"/>
                </a:solidFill>
              </a:rPr>
              <a:t> мониторе потоков</a:t>
            </a:r>
            <a:r>
              <a:rPr lang="en-US" i="1">
                <a:solidFill>
                  <a:srgbClr val="ABFE86"/>
                </a:solidFill>
              </a:rPr>
              <a:t> </a:t>
            </a:r>
            <a:r>
              <a:rPr lang="ru-RU" i="1">
                <a:solidFill>
                  <a:srgbClr val="ABFE86"/>
                </a:solidFill>
              </a:rPr>
              <a:t>нужно вызвать на</a:t>
            </a:r>
            <a:endParaRPr lang="en-US" i="1">
              <a:solidFill>
                <a:srgbClr val="ABFE86"/>
              </a:solidFill>
            </a:endParaRPr>
          </a:p>
          <a:p>
            <a:r>
              <a:rPr lang="en-US">
                <a:solidFill>
                  <a:srgbClr val="ABFE86"/>
                </a:solidFill>
              </a:rPr>
              <a:t>			// </a:t>
            </a:r>
            <a:r>
              <a:rPr lang="ru-RU" i="1">
                <a:solidFill>
                  <a:srgbClr val="ABFE86"/>
                </a:solidFill>
              </a:rPr>
              <a:t>нем метод </a:t>
            </a:r>
            <a:r>
              <a:rPr lang="en-US" i="1">
                <a:solidFill>
                  <a:srgbClr val="ABFE86"/>
                </a:solidFill>
              </a:rPr>
              <a:t>notifyAll</a:t>
            </a:r>
            <a:endParaRPr lang="ru-RU">
              <a:solidFill>
                <a:srgbClr val="ABFE86"/>
              </a:solidFill>
            </a:endParaRPr>
          </a:p>
          <a:p>
            <a:r>
              <a:rPr lang="ru-RU"/>
              <a:t>			</a:t>
            </a:r>
            <a:r>
              <a:rPr lang="en-US"/>
              <a:t>test</a:t>
            </a:r>
            <a:r>
              <a:rPr lang="ru-RU"/>
              <a:t>.</a:t>
            </a:r>
            <a:r>
              <a:rPr lang="en-US"/>
              <a:t>lock</a:t>
            </a:r>
            <a:r>
              <a:rPr lang="ru-RU"/>
              <a:t>.</a:t>
            </a:r>
            <a:r>
              <a:rPr lang="en-US"/>
              <a:t>notifyAll</a:t>
            </a:r>
            <a:r>
              <a:rPr lang="ru-RU"/>
              <a:t>(); //</a:t>
            </a:r>
          </a:p>
          <a:p>
            <a:r>
              <a:rPr lang="ru-RU"/>
              <a:t>		</a:t>
            </a:r>
            <a:r>
              <a:rPr lang="en-US"/>
              <a:t>}</a:t>
            </a:r>
          </a:p>
          <a:p>
            <a:r>
              <a:rPr lang="en-US"/>
              <a:t>	}</a:t>
            </a:r>
          </a:p>
          <a:p>
            <a:r>
              <a:rPr lang="en-US"/>
              <a:t>}</a:t>
            </a:r>
            <a:r>
              <a:rPr lang="ru-RU"/>
              <a:t> </a:t>
            </a:r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b="1" dirty="0"/>
          </a:p>
          <a:p>
            <a:r>
              <a:rPr lang="ru-RU" dirty="0">
                <a:solidFill>
                  <a:srgbClr val="00B0F0"/>
                </a:solidFill>
              </a:rPr>
              <a:t>Замечание</a:t>
            </a:r>
            <a:r>
              <a:rPr lang="ru-RU" dirty="0"/>
              <a:t>. Потоки могут синхронизировать свое выполнение без участия третьего (главного) потока.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en-US" dirty="0"/>
              <a:t>public class test extends Thread {</a:t>
            </a:r>
          </a:p>
          <a:p>
            <a:r>
              <a:rPr lang="en-US" dirty="0"/>
              <a:t>	private String </a:t>
            </a:r>
            <a:r>
              <a:rPr lang="en-US" dirty="0" err="1"/>
              <a:t>mes</a:t>
            </a:r>
            <a:r>
              <a:rPr lang="en-US" dirty="0"/>
              <a:t>;</a:t>
            </a:r>
          </a:p>
          <a:p>
            <a:r>
              <a:rPr lang="en-US" dirty="0"/>
              <a:t>	public test(String </a:t>
            </a:r>
            <a:r>
              <a:rPr lang="en-US" dirty="0" err="1"/>
              <a:t>mes</a:t>
            </a:r>
            <a:r>
              <a:rPr lang="en-US" dirty="0"/>
              <a:t>) {this.mes = </a:t>
            </a:r>
            <a:r>
              <a:rPr lang="en-US" dirty="0" err="1"/>
              <a:t>mes</a:t>
            </a:r>
            <a:r>
              <a:rPr lang="en-US" dirty="0"/>
              <a:t>;}</a:t>
            </a:r>
            <a:endParaRPr lang="ru-RU" dirty="0"/>
          </a:p>
          <a:p>
            <a:endParaRPr lang="en-US" dirty="0"/>
          </a:p>
          <a:p>
            <a:r>
              <a:rPr lang="en-US" dirty="0"/>
              <a:t>	public static void main(String[] </a:t>
            </a:r>
            <a:r>
              <a:rPr lang="en-US" dirty="0" err="1"/>
              <a:t>argv</a:t>
            </a:r>
            <a:r>
              <a:rPr lang="en-US" dirty="0"/>
              <a:t>)</a:t>
            </a:r>
          </a:p>
          <a:p>
            <a:r>
              <a:rPr lang="en-US" dirty="0"/>
              <a:t>				throws Exception {</a:t>
            </a:r>
          </a:p>
          <a:p>
            <a:r>
              <a:rPr lang="en-US" dirty="0"/>
              <a:t>		new test("A").start();</a:t>
            </a:r>
          </a:p>
          <a:p>
            <a:r>
              <a:rPr lang="en-US" dirty="0"/>
              <a:t>		new test("B").start();</a:t>
            </a:r>
          </a:p>
          <a:p>
            <a:r>
              <a:rPr lang="en-US" dirty="0"/>
              <a:t>	}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9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public void run() {</a:t>
            </a:r>
          </a:p>
          <a:p>
            <a:r>
              <a:rPr lang="en-US">
                <a:solidFill>
                  <a:srgbClr val="ABFE86"/>
                </a:solidFill>
              </a:rPr>
              <a:t>		 // </a:t>
            </a:r>
            <a:r>
              <a:rPr lang="ru-RU" i="1">
                <a:solidFill>
                  <a:srgbClr val="ABFE86"/>
                </a:solidFill>
              </a:rPr>
              <a:t>монитор</a:t>
            </a:r>
            <a:r>
              <a:rPr lang="en-US" i="1">
                <a:solidFill>
                  <a:srgbClr val="ABFE86"/>
                </a:solidFill>
              </a:rPr>
              <a:t> - </a:t>
            </a:r>
            <a:r>
              <a:rPr lang="ru-RU" i="1">
                <a:solidFill>
                  <a:srgbClr val="ABFE86"/>
                </a:solidFill>
              </a:rPr>
              <a:t>объект</a:t>
            </a:r>
            <a:r>
              <a:rPr lang="en-US" i="1">
                <a:solidFill>
                  <a:srgbClr val="ABFE86"/>
                </a:solidFill>
              </a:rPr>
              <a:t> </a:t>
            </a:r>
            <a:r>
              <a:rPr lang="ru-RU" i="1">
                <a:solidFill>
                  <a:srgbClr val="ABFE86"/>
                </a:solidFill>
              </a:rPr>
              <a:t>класса</a:t>
            </a:r>
            <a:r>
              <a:rPr lang="en-US" i="1">
                <a:solidFill>
                  <a:srgbClr val="ABFE86"/>
                </a:solidFill>
              </a:rPr>
              <a:t> Class,</a:t>
            </a:r>
          </a:p>
          <a:p>
            <a:r>
              <a:rPr lang="en-US">
                <a:solidFill>
                  <a:srgbClr val="ABFE86"/>
                </a:solidFill>
              </a:rPr>
              <a:t>		// </a:t>
            </a:r>
            <a:r>
              <a:rPr lang="ru-RU" i="1">
                <a:solidFill>
                  <a:srgbClr val="ABFE86"/>
                </a:solidFill>
              </a:rPr>
              <a:t>соответствующий</a:t>
            </a:r>
            <a:r>
              <a:rPr lang="en-US" i="1">
                <a:solidFill>
                  <a:srgbClr val="ABFE86"/>
                </a:solidFill>
              </a:rPr>
              <a:t> </a:t>
            </a:r>
            <a:r>
              <a:rPr lang="ru-RU" i="1">
                <a:solidFill>
                  <a:srgbClr val="ABFE86"/>
                </a:solidFill>
              </a:rPr>
              <a:t>классу</a:t>
            </a:r>
            <a:r>
              <a:rPr lang="en-US" i="1">
                <a:solidFill>
                  <a:srgbClr val="ABFE86"/>
                </a:solidFill>
              </a:rPr>
              <a:t> test</a:t>
            </a:r>
            <a:endParaRPr lang="en-US">
              <a:solidFill>
                <a:srgbClr val="ABFE86"/>
              </a:solidFill>
            </a:endParaRPr>
          </a:p>
          <a:p>
            <a:r>
              <a:rPr lang="en-US"/>
              <a:t>		synchronized (test.class) {</a:t>
            </a:r>
          </a:p>
          <a:p>
            <a:r>
              <a:rPr lang="en-US"/>
              <a:t>			try {</a:t>
            </a:r>
          </a:p>
          <a:p>
            <a:r>
              <a:rPr lang="en-US"/>
              <a:t>				while (true) {</a:t>
            </a:r>
          </a:p>
          <a:p>
            <a:r>
              <a:rPr lang="en-US"/>
              <a:t>					test.class.notify();</a:t>
            </a:r>
          </a:p>
          <a:p>
            <a:r>
              <a:rPr lang="en-US"/>
              <a:t>					test.class.wait();</a:t>
            </a:r>
          </a:p>
          <a:p>
            <a:r>
              <a:rPr lang="en-US"/>
              <a:t>					System.out.println(this.mes);</a:t>
            </a:r>
          </a:p>
          <a:p>
            <a:r>
              <a:rPr lang="en-US"/>
              <a:t>				}</a:t>
            </a:r>
          </a:p>
          <a:p>
            <a:r>
              <a:rPr lang="en-US"/>
              <a:t>			}</a:t>
            </a:r>
          </a:p>
          <a:p>
            <a:r>
              <a:rPr lang="en-US"/>
              <a:t>			catch (Exception e) {e.printStackTrace();}</a:t>
            </a:r>
          </a:p>
          <a:p>
            <a:r>
              <a:rPr lang="en-US"/>
              <a:t>		}</a:t>
            </a:r>
          </a:p>
          <a:p>
            <a:r>
              <a:rPr lang="en-US"/>
              <a:t>	}</a:t>
            </a:r>
          </a:p>
          <a:p>
            <a:r>
              <a:rPr lang="en-US"/>
              <a:t>}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67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/>
              <a:t>5</a:t>
            </a:r>
            <a:r>
              <a:rPr lang="ru-RU" sz="3200" b="1" dirty="0"/>
              <a:t>. Имя потока</a:t>
            </a:r>
            <a:endParaRPr lang="ru-RU" sz="3200" b="1" u="sng" dirty="0"/>
          </a:p>
          <a:p>
            <a:pPr algn="ctr"/>
            <a:endParaRPr lang="ru-RU" b="1" dirty="0"/>
          </a:p>
          <a:p>
            <a:r>
              <a:rPr lang="ru-RU" dirty="0"/>
              <a:t>Любому потоку можно присвоить имя – либо с помощью конструктора, либо с помощью метода </a:t>
            </a:r>
            <a:r>
              <a:rPr lang="en-US" dirty="0" err="1"/>
              <a:t>setName</a:t>
            </a:r>
            <a:r>
              <a:rPr lang="ru-RU" dirty="0"/>
              <a:t>. Имя потока возвращает метод </a:t>
            </a:r>
            <a:r>
              <a:rPr lang="en-US" dirty="0" err="1"/>
              <a:t>getName</a:t>
            </a:r>
            <a:r>
              <a:rPr lang="ru-RU" dirty="0"/>
              <a:t> (оба метода </a:t>
            </a:r>
            <a:r>
              <a:rPr lang="en-US" dirty="0" err="1"/>
              <a:t>setName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getName</a:t>
            </a:r>
            <a:r>
              <a:rPr lang="en-US" dirty="0"/>
              <a:t> </a:t>
            </a:r>
            <a:r>
              <a:rPr lang="ru-RU" dirty="0"/>
              <a:t>определены в классе </a:t>
            </a:r>
            <a:r>
              <a:rPr lang="en-US" dirty="0"/>
              <a:t>Thread</a:t>
            </a:r>
            <a:r>
              <a:rPr lang="ru-RU" dirty="0"/>
              <a:t>).</a:t>
            </a:r>
          </a:p>
          <a:p>
            <a:endParaRPr lang="ru-RU" dirty="0"/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public static void main(String[]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 {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  <a:p>
            <a:r>
              <a:rPr lang="ru-R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Thread.currentThread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("main");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  <a:p>
            <a:r>
              <a:rPr lang="ru-RU" sz="2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Thread.currentThread</a:t>
            </a:r>
            <a:r>
              <a:rPr lang="en-US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en-US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getName</a:t>
            </a:r>
            <a:r>
              <a:rPr lang="en-US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()); </a:t>
            </a:r>
            <a:r>
              <a:rPr lang="en-US" sz="2400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main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r>
              <a:rPr lang="ru-RU" dirty="0">
                <a:solidFill>
                  <a:srgbClr val="00B0F0"/>
                </a:solidFill>
              </a:rPr>
              <a:t>Замечание</a:t>
            </a:r>
            <a:r>
              <a:rPr lang="ru-RU" dirty="0"/>
              <a:t>. </a:t>
            </a:r>
            <a:r>
              <a:rPr lang="en-US" dirty="0"/>
              <a:t>JVM </a:t>
            </a:r>
            <a:r>
              <a:rPr lang="ru-RU" dirty="0"/>
              <a:t>не использует</a:t>
            </a:r>
            <a:r>
              <a:rPr lang="en-US" dirty="0"/>
              <a:t> </a:t>
            </a:r>
            <a:r>
              <a:rPr lang="ru-RU" dirty="0"/>
              <a:t>имена потоков, они служат только для </a:t>
            </a:r>
            <a:r>
              <a:rPr lang="ru-RU" dirty="0" smtClean="0"/>
              <a:t>удобства. </a:t>
            </a:r>
            <a:r>
              <a:rPr lang="ru-RU" dirty="0">
                <a:solidFill>
                  <a:srgbClr val="FF0000"/>
                </a:solidFill>
              </a:rPr>
              <a:t>Двум разным потокам можно присвоить одно и то же имя</a:t>
            </a:r>
            <a:r>
              <a:rPr lang="ru-RU" dirty="0"/>
              <a:t>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dirty="0" smtClean="0"/>
              <a:t>25</a:t>
            </a:r>
            <a:r>
              <a:rPr lang="ru-RU" sz="3200" b="1" dirty="0"/>
              <a:t>. Взаимная блокировка</a:t>
            </a:r>
          </a:p>
          <a:p>
            <a:pPr algn="just"/>
            <a:endParaRPr lang="ru-RU" sz="3200" b="1" dirty="0"/>
          </a:p>
          <a:p>
            <a:r>
              <a:rPr lang="ru-RU" sz="3200" dirty="0"/>
              <a:t>Потоки могут входить в состояние взаимной блокировки. </a:t>
            </a:r>
            <a:endParaRPr lang="en-US" sz="32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9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public class test extends Thread {</a:t>
            </a:r>
          </a:p>
          <a:p>
            <a:r>
              <a:rPr lang="en-US"/>
              <a:t>	public static Object lockA = new Object();</a:t>
            </a:r>
          </a:p>
          <a:p>
            <a:r>
              <a:rPr lang="en-US"/>
              <a:t>	public static Object lockB = new Object();</a:t>
            </a:r>
            <a:endParaRPr lang="ru-RU"/>
          </a:p>
          <a:p>
            <a:endParaRPr lang="en-US"/>
          </a:p>
          <a:p>
            <a:r>
              <a:rPr lang="en-US"/>
              <a:t>	public void run() {</a:t>
            </a:r>
          </a:p>
          <a:p>
            <a:r>
              <a:rPr lang="en-US"/>
              <a:t>		try {</a:t>
            </a:r>
          </a:p>
          <a:p>
            <a:r>
              <a:rPr lang="en-US"/>
              <a:t>			synchronized (test.lockA) {</a:t>
            </a:r>
            <a:endParaRPr lang="ru-RU"/>
          </a:p>
          <a:p>
            <a:r>
              <a:rPr lang="ru-RU">
                <a:solidFill>
                  <a:srgbClr val="ABFE86"/>
                </a:solidFill>
              </a:rPr>
              <a:t>				// </a:t>
            </a:r>
            <a:r>
              <a:rPr lang="ru-RU" i="1">
                <a:solidFill>
                  <a:srgbClr val="ABFE86"/>
                </a:solidFill>
              </a:rPr>
              <a:t>после паузы поток ждет, пока</a:t>
            </a:r>
          </a:p>
          <a:p>
            <a:r>
              <a:rPr lang="ru-RU" i="1">
                <a:solidFill>
                  <a:srgbClr val="ABFE86"/>
                </a:solidFill>
              </a:rPr>
              <a:t>				</a:t>
            </a:r>
            <a:r>
              <a:rPr lang="ru-RU">
                <a:solidFill>
                  <a:srgbClr val="ABFE86"/>
                </a:solidFill>
              </a:rPr>
              <a:t>//</a:t>
            </a:r>
            <a:r>
              <a:rPr lang="ru-RU" i="1">
                <a:solidFill>
                  <a:srgbClr val="ABFE86"/>
                </a:solidFill>
              </a:rPr>
              <a:t> будет снята блокировка с</a:t>
            </a:r>
          </a:p>
          <a:p>
            <a:r>
              <a:rPr lang="ru-RU" i="1">
                <a:solidFill>
                  <a:srgbClr val="ABFE86"/>
                </a:solidFill>
              </a:rPr>
              <a:t>				</a:t>
            </a:r>
            <a:r>
              <a:rPr lang="ru-RU">
                <a:solidFill>
                  <a:srgbClr val="ABFE86"/>
                </a:solidFill>
              </a:rPr>
              <a:t>//</a:t>
            </a:r>
            <a:r>
              <a:rPr lang="ru-RU" i="1">
                <a:solidFill>
                  <a:srgbClr val="ABFE86"/>
                </a:solidFill>
              </a:rPr>
              <a:t> монитора </a:t>
            </a:r>
            <a:r>
              <a:rPr lang="en-US" i="1">
                <a:solidFill>
                  <a:srgbClr val="ABFE86"/>
                </a:solidFill>
              </a:rPr>
              <a:t>test</a:t>
            </a:r>
            <a:r>
              <a:rPr lang="ru-RU" i="1">
                <a:solidFill>
                  <a:srgbClr val="ABFE86"/>
                </a:solidFill>
              </a:rPr>
              <a:t>.</a:t>
            </a:r>
            <a:r>
              <a:rPr lang="en-US" i="1">
                <a:solidFill>
                  <a:srgbClr val="ABFE86"/>
                </a:solidFill>
              </a:rPr>
              <a:t>lockB</a:t>
            </a:r>
            <a:endParaRPr lang="en-US">
              <a:solidFill>
                <a:srgbClr val="ABFE86"/>
              </a:solidFill>
            </a:endParaRPr>
          </a:p>
          <a:p>
            <a:r>
              <a:rPr lang="en-US"/>
              <a:t>				sleep</a:t>
            </a:r>
            <a:r>
              <a:rPr lang="ru-RU"/>
              <a:t>(500);</a:t>
            </a:r>
          </a:p>
          <a:p>
            <a:r>
              <a:rPr lang="ru-RU"/>
              <a:t>				</a:t>
            </a:r>
            <a:r>
              <a:rPr lang="en-US"/>
              <a:t>synchronized (test.lockB) {}</a:t>
            </a:r>
          </a:p>
          <a:p>
            <a:r>
              <a:rPr lang="en-US"/>
              <a:t>			}</a:t>
            </a:r>
          </a:p>
          <a:p>
            <a:r>
              <a:rPr lang="en-US"/>
              <a:t>		} catch (Exception e) {e.printStackTrace();}</a:t>
            </a:r>
          </a:p>
          <a:p>
            <a:r>
              <a:rPr lang="en-US"/>
              <a:t>	}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  <a:p>
            <a:r>
              <a:rPr lang="en-US"/>
              <a:t>	public static void main(String[] argv)</a:t>
            </a:r>
            <a:endParaRPr lang="ru-RU"/>
          </a:p>
          <a:p>
            <a:r>
              <a:rPr lang="ru-RU"/>
              <a:t>				</a:t>
            </a:r>
            <a:r>
              <a:rPr lang="en-US"/>
              <a:t>throws Exception {</a:t>
            </a:r>
          </a:p>
          <a:p>
            <a:r>
              <a:rPr lang="en-US"/>
              <a:t>		new test().start();</a:t>
            </a:r>
          </a:p>
          <a:p>
            <a:r>
              <a:rPr lang="en-US"/>
              <a:t>		synchronized (test.lockB) {</a:t>
            </a:r>
            <a:endParaRPr lang="ru-RU"/>
          </a:p>
          <a:p>
            <a:r>
              <a:rPr lang="ru-RU">
                <a:solidFill>
                  <a:srgbClr val="ABFE86"/>
                </a:solidFill>
              </a:rPr>
              <a:t>			// </a:t>
            </a:r>
            <a:r>
              <a:rPr lang="ru-RU" i="1">
                <a:solidFill>
                  <a:srgbClr val="ABFE86"/>
                </a:solidFill>
              </a:rPr>
              <a:t>после паузы поток ждет, пока будет</a:t>
            </a:r>
          </a:p>
          <a:p>
            <a:r>
              <a:rPr lang="ru-RU" i="1">
                <a:solidFill>
                  <a:srgbClr val="ABFE86"/>
                </a:solidFill>
              </a:rPr>
              <a:t>			</a:t>
            </a:r>
            <a:r>
              <a:rPr lang="ru-RU">
                <a:solidFill>
                  <a:srgbClr val="ABFE86"/>
                </a:solidFill>
              </a:rPr>
              <a:t>//</a:t>
            </a:r>
            <a:r>
              <a:rPr lang="ru-RU" i="1">
                <a:solidFill>
                  <a:srgbClr val="ABFE86"/>
                </a:solidFill>
              </a:rPr>
              <a:t> снята блокировка с монитора</a:t>
            </a:r>
          </a:p>
          <a:p>
            <a:r>
              <a:rPr lang="ru-RU" i="1">
                <a:solidFill>
                  <a:srgbClr val="ABFE86"/>
                </a:solidFill>
              </a:rPr>
              <a:t>			</a:t>
            </a:r>
            <a:r>
              <a:rPr lang="ru-RU">
                <a:solidFill>
                  <a:srgbClr val="ABFE86"/>
                </a:solidFill>
              </a:rPr>
              <a:t>//</a:t>
            </a:r>
            <a:r>
              <a:rPr lang="ru-RU" i="1">
                <a:solidFill>
                  <a:srgbClr val="ABFE86"/>
                </a:solidFill>
              </a:rPr>
              <a:t> </a:t>
            </a:r>
            <a:r>
              <a:rPr lang="en-US" i="1">
                <a:solidFill>
                  <a:srgbClr val="ABFE86"/>
                </a:solidFill>
              </a:rPr>
              <a:t>test</a:t>
            </a:r>
            <a:r>
              <a:rPr lang="ru-RU" i="1">
                <a:solidFill>
                  <a:srgbClr val="ABFE86"/>
                </a:solidFill>
              </a:rPr>
              <a:t>.</a:t>
            </a:r>
            <a:r>
              <a:rPr lang="en-US" i="1">
                <a:solidFill>
                  <a:srgbClr val="ABFE86"/>
                </a:solidFill>
              </a:rPr>
              <a:t>lockA</a:t>
            </a:r>
            <a:endParaRPr lang="en-US">
              <a:solidFill>
                <a:srgbClr val="ABFE86"/>
              </a:solidFill>
            </a:endParaRPr>
          </a:p>
          <a:p>
            <a:r>
              <a:rPr lang="en-US"/>
              <a:t>			sleep</a:t>
            </a:r>
            <a:r>
              <a:rPr lang="ru-RU"/>
              <a:t>(300);</a:t>
            </a:r>
          </a:p>
          <a:p>
            <a:r>
              <a:rPr lang="ru-RU"/>
              <a:t>			</a:t>
            </a:r>
            <a:r>
              <a:rPr lang="en-US"/>
              <a:t>synchronized (test.lockA) {}</a:t>
            </a:r>
          </a:p>
          <a:p>
            <a:r>
              <a:rPr lang="en-US"/>
              <a:t>		}</a:t>
            </a:r>
          </a:p>
          <a:p>
            <a:r>
              <a:rPr lang="en-US"/>
              <a:t>	}</a:t>
            </a:r>
          </a:p>
          <a:p>
            <a:r>
              <a:rPr lang="en-US"/>
              <a:t>}</a:t>
            </a:r>
            <a:r>
              <a:rPr lang="ru-RU"/>
              <a:t>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dirty="0" smtClean="0"/>
              <a:t>26</a:t>
            </a:r>
            <a:r>
              <a:rPr lang="ru-RU" sz="3200" b="1" dirty="0"/>
              <a:t>. Состояния потоков</a:t>
            </a:r>
            <a:endParaRPr lang="ru-RU" sz="3200" b="1" u="sng" dirty="0"/>
          </a:p>
          <a:p>
            <a:endParaRPr lang="ru-RU" sz="3200" dirty="0" smtClean="0"/>
          </a:p>
          <a:p>
            <a:r>
              <a:rPr lang="ru-RU" sz="3200" dirty="0" smtClean="0"/>
              <a:t>Класс </a:t>
            </a:r>
            <a:r>
              <a:rPr lang="en-US" sz="3200" dirty="0" smtClean="0"/>
              <a:t>Thread </a:t>
            </a:r>
            <a:r>
              <a:rPr lang="ru-RU" sz="3200" dirty="0" smtClean="0"/>
              <a:t>содержит статический </a:t>
            </a:r>
            <a:r>
              <a:rPr lang="en-US" sz="3200" dirty="0" err="1" smtClean="0"/>
              <a:t>enum</a:t>
            </a:r>
            <a:r>
              <a:rPr lang="en-US" sz="3200" dirty="0" smtClean="0"/>
              <a:t> State</a:t>
            </a:r>
            <a:r>
              <a:rPr lang="ru-RU" sz="3200" dirty="0" smtClean="0"/>
              <a:t>, элементы которого представляют уникальные состояния потока. Состояние потока возвращает </a:t>
            </a:r>
            <a:r>
              <a:rPr lang="en-US" sz="3200" dirty="0" err="1" smtClean="0">
                <a:solidFill>
                  <a:srgbClr val="FF0000"/>
                </a:solidFill>
              </a:rPr>
              <a:t>Thread#getState</a:t>
            </a:r>
            <a:endParaRPr lang="ru-RU" sz="3200" dirty="0" smtClean="0">
              <a:solidFill>
                <a:srgbClr val="FF0000"/>
              </a:solidFill>
            </a:endParaRPr>
          </a:p>
          <a:p>
            <a:endParaRPr lang="ru-RU" sz="3200" dirty="0"/>
          </a:p>
          <a:p>
            <a:pPr>
              <a:buFont typeface="Arial" pitchFamily="34" charset="0"/>
              <a:buChar char="•"/>
            </a:pPr>
            <a:r>
              <a:rPr lang="ru-RU" sz="3200" i="1" dirty="0" smtClean="0">
                <a:solidFill>
                  <a:srgbClr val="FFC000"/>
                </a:solidFill>
              </a:rPr>
              <a:t> </a:t>
            </a:r>
            <a:r>
              <a:rPr lang="en-US" sz="3200" i="1" dirty="0" smtClean="0">
                <a:solidFill>
                  <a:srgbClr val="FFC000"/>
                </a:solidFill>
              </a:rPr>
              <a:t>NEW</a:t>
            </a:r>
            <a:endParaRPr lang="ru-RU" sz="3200" i="1" dirty="0" smtClean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sz="3200" i="1" dirty="0" smtClean="0">
                <a:solidFill>
                  <a:srgbClr val="FFC000"/>
                </a:solidFill>
              </a:rPr>
              <a:t> </a:t>
            </a:r>
            <a:r>
              <a:rPr lang="en-US" sz="3200" i="1" dirty="0" smtClean="0">
                <a:solidFill>
                  <a:srgbClr val="FFC000"/>
                </a:solidFill>
              </a:rPr>
              <a:t>RUNNABLE</a:t>
            </a:r>
            <a:endParaRPr lang="ru-RU" sz="3200" i="1" dirty="0" smtClean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sz="3200" i="1" dirty="0" smtClean="0">
                <a:solidFill>
                  <a:srgbClr val="FFC000"/>
                </a:solidFill>
              </a:rPr>
              <a:t> </a:t>
            </a:r>
            <a:r>
              <a:rPr lang="en-US" sz="3200" i="1" dirty="0" smtClean="0">
                <a:solidFill>
                  <a:srgbClr val="FFC000"/>
                </a:solidFill>
              </a:rPr>
              <a:t>BLOCKED</a:t>
            </a:r>
            <a:endParaRPr lang="ru-RU" sz="3200" i="1" dirty="0" smtClean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sz="3200" i="1" dirty="0" smtClean="0">
                <a:solidFill>
                  <a:srgbClr val="FFC000"/>
                </a:solidFill>
              </a:rPr>
              <a:t> </a:t>
            </a:r>
            <a:r>
              <a:rPr lang="en-US" sz="3200" i="1" dirty="0" smtClean="0">
                <a:solidFill>
                  <a:srgbClr val="FFC000"/>
                </a:solidFill>
              </a:rPr>
              <a:t>TERMINATED</a:t>
            </a:r>
            <a:endParaRPr lang="ru-RU" sz="3200" i="1" dirty="0" smtClean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sz="3200" i="1" dirty="0" smtClean="0">
                <a:solidFill>
                  <a:srgbClr val="FFC000"/>
                </a:solidFill>
              </a:rPr>
              <a:t> </a:t>
            </a:r>
            <a:r>
              <a:rPr lang="en-US" sz="3200" i="1" dirty="0" smtClean="0">
                <a:solidFill>
                  <a:srgbClr val="FFC000"/>
                </a:solidFill>
              </a:rPr>
              <a:t>WAITING</a:t>
            </a:r>
            <a:endParaRPr lang="ru-RU" sz="3200" i="1" dirty="0" smtClean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sz="3200" i="1" dirty="0" smtClean="0">
                <a:solidFill>
                  <a:srgbClr val="FFC000"/>
                </a:solidFill>
              </a:rPr>
              <a:t> </a:t>
            </a:r>
            <a:r>
              <a:rPr lang="en-US" sz="3200" i="1" dirty="0" smtClean="0">
                <a:solidFill>
                  <a:srgbClr val="FFC000"/>
                </a:solidFill>
              </a:rPr>
              <a:t>TIMED_WAITING</a:t>
            </a:r>
            <a:endParaRPr lang="ru-RU" sz="32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3200" b="1" dirty="0"/>
          </a:p>
          <a:p>
            <a:r>
              <a:rPr lang="ru-RU" sz="3200" dirty="0" smtClean="0"/>
              <a:t>Состояние "новый":</a:t>
            </a:r>
          </a:p>
          <a:p>
            <a:r>
              <a:rPr lang="en-US" sz="3200" i="1" dirty="0" smtClean="0">
                <a:solidFill>
                  <a:srgbClr val="FFC000"/>
                </a:solidFill>
              </a:rPr>
              <a:t>NEW</a:t>
            </a:r>
            <a:endParaRPr lang="ru-RU" sz="3200" i="1" dirty="0" smtClean="0">
              <a:solidFill>
                <a:srgbClr val="FFC000"/>
              </a:solidFill>
            </a:endParaRPr>
          </a:p>
          <a:p>
            <a:r>
              <a:rPr lang="ru-RU" sz="3200" dirty="0" smtClean="0"/>
              <a:t>Поток создан, но еще не запущен.</a:t>
            </a:r>
          </a:p>
          <a:p>
            <a:endParaRPr lang="ru-RU" sz="3200" dirty="0"/>
          </a:p>
          <a:p>
            <a:r>
              <a:rPr lang="ru-RU" sz="3200" dirty="0" smtClean="0"/>
              <a:t>Состояние "работоспособный":</a:t>
            </a:r>
          </a:p>
          <a:p>
            <a:r>
              <a:rPr lang="en-US" sz="3200" i="1" dirty="0" smtClean="0">
                <a:solidFill>
                  <a:srgbClr val="FFC000"/>
                </a:solidFill>
              </a:rPr>
              <a:t>RUNNABLE</a:t>
            </a:r>
            <a:endParaRPr lang="ru-RU" sz="3200" dirty="0" smtClean="0">
              <a:solidFill>
                <a:srgbClr val="FFC000"/>
              </a:solidFill>
            </a:endParaRPr>
          </a:p>
          <a:p>
            <a:r>
              <a:rPr lang="ru-RU" sz="3200" dirty="0" smtClean="0"/>
              <a:t>Поток выполняется в </a:t>
            </a:r>
            <a:r>
              <a:rPr lang="en-US" sz="3200" dirty="0" smtClean="0"/>
              <a:t>JVM</a:t>
            </a:r>
            <a:r>
              <a:rPr lang="ru-RU" sz="3200" dirty="0" smtClean="0"/>
              <a:t>.</a:t>
            </a:r>
          </a:p>
          <a:p>
            <a:endParaRPr lang="en-US" sz="3200" dirty="0" smtClean="0"/>
          </a:p>
          <a:p>
            <a:r>
              <a:rPr lang="ru-RU" sz="3200" dirty="0" smtClean="0"/>
              <a:t>Состояние "блокированный":</a:t>
            </a:r>
          </a:p>
          <a:p>
            <a:r>
              <a:rPr lang="en-US" sz="3200" i="1" dirty="0" smtClean="0">
                <a:solidFill>
                  <a:srgbClr val="FFC000"/>
                </a:solidFill>
              </a:rPr>
              <a:t>BLOCKED</a:t>
            </a:r>
            <a:endParaRPr lang="ru-RU" sz="3200" dirty="0" smtClean="0">
              <a:solidFill>
                <a:srgbClr val="FFC000"/>
              </a:solidFill>
            </a:endParaRPr>
          </a:p>
          <a:p>
            <a:r>
              <a:rPr lang="ru-RU" sz="3200" dirty="0" smtClean="0"/>
              <a:t>Поток заблокирован на мониторе.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200" dirty="0" smtClean="0"/>
          </a:p>
          <a:p>
            <a:r>
              <a:rPr lang="ru-RU" sz="3200" dirty="0" smtClean="0"/>
              <a:t>Состояние "остановленный":</a:t>
            </a:r>
          </a:p>
          <a:p>
            <a:r>
              <a:rPr lang="en-US" sz="3200" i="1" dirty="0" smtClean="0">
                <a:solidFill>
                  <a:srgbClr val="FFC000"/>
                </a:solidFill>
              </a:rPr>
              <a:t>TERMINATED</a:t>
            </a:r>
            <a:endParaRPr lang="ru-RU" sz="3200" dirty="0" smtClean="0"/>
          </a:p>
          <a:p>
            <a:r>
              <a:rPr lang="ru-RU" sz="3200" dirty="0" smtClean="0"/>
              <a:t>Поток завершил выполнение.</a:t>
            </a:r>
          </a:p>
          <a:p>
            <a:endParaRPr lang="ru-RU" sz="3200" dirty="0" smtClean="0"/>
          </a:p>
          <a:p>
            <a:r>
              <a:rPr lang="ru-RU" sz="3200" dirty="0" smtClean="0"/>
              <a:t>Состояние "ожидающий":</a:t>
            </a:r>
          </a:p>
          <a:p>
            <a:r>
              <a:rPr lang="en-US" sz="3200" i="1" dirty="0" smtClean="0">
                <a:solidFill>
                  <a:srgbClr val="FFC000"/>
                </a:solidFill>
              </a:rPr>
              <a:t>WAITING</a:t>
            </a:r>
            <a:endParaRPr lang="ru-RU" sz="3200" i="1" dirty="0" smtClean="0">
              <a:solidFill>
                <a:srgbClr val="FFC000"/>
              </a:solidFill>
            </a:endParaRPr>
          </a:p>
          <a:p>
            <a:r>
              <a:rPr lang="ru-RU" sz="3200" dirty="0" smtClean="0"/>
              <a:t>Поток выполняет </a:t>
            </a:r>
            <a:r>
              <a:rPr lang="en-US" sz="3200" dirty="0" smtClean="0">
                <a:solidFill>
                  <a:srgbClr val="FF0000"/>
                </a:solidFill>
              </a:rPr>
              <a:t>wait</a:t>
            </a:r>
            <a:r>
              <a:rPr lang="en-US" sz="3200" dirty="0" smtClean="0"/>
              <a:t>/</a:t>
            </a:r>
            <a:r>
              <a:rPr lang="en-US" sz="3200" dirty="0" smtClean="0">
                <a:solidFill>
                  <a:srgbClr val="FF0000"/>
                </a:solidFill>
              </a:rPr>
              <a:t>join</a:t>
            </a:r>
            <a:r>
              <a:rPr lang="en-US" sz="3200" dirty="0" smtClean="0"/>
              <a:t> (</a:t>
            </a:r>
            <a:r>
              <a:rPr lang="ru-RU" sz="3200" dirty="0" smtClean="0"/>
              <a:t>без параметров).</a:t>
            </a:r>
          </a:p>
          <a:p>
            <a:endParaRPr lang="ru-RU" sz="3200" dirty="0" smtClean="0"/>
          </a:p>
          <a:p>
            <a:r>
              <a:rPr lang="ru-RU" sz="3200" dirty="0" smtClean="0"/>
              <a:t>Состояние "Ожидающий установленное время</a:t>
            </a:r>
            <a:r>
              <a:rPr lang="en-US" sz="3200" dirty="0"/>
              <a:t>"</a:t>
            </a:r>
            <a:r>
              <a:rPr lang="ru-RU" sz="3200" dirty="0" smtClean="0"/>
              <a:t>:</a:t>
            </a:r>
          </a:p>
          <a:p>
            <a:r>
              <a:rPr lang="en-US" sz="3200" i="1" dirty="0" smtClean="0">
                <a:solidFill>
                  <a:srgbClr val="FFC000"/>
                </a:solidFill>
              </a:rPr>
              <a:t>TIMED_WAITING</a:t>
            </a:r>
            <a:endParaRPr lang="ru-RU" sz="3200" i="1" dirty="0" smtClean="0">
              <a:solidFill>
                <a:srgbClr val="FFC000"/>
              </a:solidFill>
            </a:endParaRPr>
          </a:p>
          <a:p>
            <a:r>
              <a:rPr lang="ru-RU" sz="3200" dirty="0" smtClean="0"/>
              <a:t>Поток выполняет </a:t>
            </a:r>
            <a:r>
              <a:rPr lang="en-US" sz="3200" dirty="0" smtClean="0">
                <a:solidFill>
                  <a:srgbClr val="FF0000"/>
                </a:solidFill>
              </a:rPr>
              <a:t>wait</a:t>
            </a:r>
            <a:r>
              <a:rPr lang="en-US" sz="3200" dirty="0" smtClean="0"/>
              <a:t>/</a:t>
            </a:r>
            <a:r>
              <a:rPr lang="en-US" sz="3200" dirty="0" smtClean="0">
                <a:solidFill>
                  <a:srgbClr val="FF0000"/>
                </a:solidFill>
              </a:rPr>
              <a:t>join</a:t>
            </a:r>
            <a:r>
              <a:rPr lang="en-US" sz="3200" dirty="0" smtClean="0"/>
              <a:t>/</a:t>
            </a:r>
            <a:r>
              <a:rPr lang="en-US" sz="3200" dirty="0" smtClean="0">
                <a:solidFill>
                  <a:srgbClr val="FF0000"/>
                </a:solidFill>
              </a:rPr>
              <a:t>sleep</a:t>
            </a:r>
            <a:r>
              <a:rPr lang="en-US" sz="3200" dirty="0" smtClean="0"/>
              <a:t> (c</a:t>
            </a:r>
            <a:r>
              <a:rPr lang="ru-RU" sz="3200" dirty="0" smtClean="0"/>
              <a:t> параметрами)</a:t>
            </a:r>
          </a:p>
          <a:p>
            <a:endParaRPr lang="en-US" sz="3200" i="1" dirty="0" smtClean="0">
              <a:solidFill>
                <a:srgbClr val="FFC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dirty="0" smtClean="0"/>
              <a:t>28</a:t>
            </a:r>
            <a:r>
              <a:rPr lang="ru-RU" sz="3200" b="1" dirty="0"/>
              <a:t>. Метод </a:t>
            </a:r>
            <a:r>
              <a:rPr lang="en-US" sz="3200" b="1" dirty="0"/>
              <a:t>interrupt </a:t>
            </a:r>
            <a:r>
              <a:rPr lang="ru-RU" sz="3200" b="1" dirty="0"/>
              <a:t>класса </a:t>
            </a:r>
            <a:r>
              <a:rPr lang="en-US" sz="3200" b="1" dirty="0"/>
              <a:t>Thread</a:t>
            </a:r>
            <a:endParaRPr lang="ru-RU" sz="3200" b="1" u="sng" dirty="0"/>
          </a:p>
          <a:p>
            <a:pPr>
              <a:defRPr/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ru-RU" sz="3200" dirty="0" smtClean="0"/>
              <a:t>Если поток </a:t>
            </a:r>
            <a:r>
              <a:rPr lang="ru-RU" sz="3200" dirty="0"/>
              <a:t>находится в </a:t>
            </a:r>
            <a:r>
              <a:rPr lang="ru-RU" sz="3200" dirty="0" smtClean="0"/>
              <a:t>состоянии </a:t>
            </a:r>
          </a:p>
          <a:p>
            <a:pPr>
              <a:defRPr/>
            </a:pPr>
            <a:r>
              <a:rPr lang="en-US" sz="3200" i="1" dirty="0" smtClean="0">
                <a:solidFill>
                  <a:srgbClr val="FFC000"/>
                </a:solidFill>
              </a:rPr>
              <a:t>WAITING</a:t>
            </a:r>
            <a:r>
              <a:rPr lang="en-US" sz="3200" dirty="0" smtClean="0"/>
              <a:t>/</a:t>
            </a:r>
            <a:r>
              <a:rPr lang="en-US" sz="3200" i="1" dirty="0" smtClean="0">
                <a:solidFill>
                  <a:srgbClr val="FFC000"/>
                </a:solidFill>
              </a:rPr>
              <a:t>TIMED_WAITING </a:t>
            </a:r>
          </a:p>
          <a:p>
            <a:pPr>
              <a:defRPr/>
            </a:pPr>
            <a:r>
              <a:rPr lang="ru-RU" sz="3200" dirty="0" smtClean="0"/>
              <a:t>выполняя методы </a:t>
            </a:r>
            <a:r>
              <a:rPr lang="en-US" sz="3200" dirty="0" smtClean="0">
                <a:solidFill>
                  <a:srgbClr val="FF0000"/>
                </a:solidFill>
              </a:rPr>
              <a:t>sleep</a:t>
            </a:r>
            <a:r>
              <a:rPr lang="en-US" sz="3200" dirty="0" smtClean="0"/>
              <a:t>/</a:t>
            </a:r>
            <a:r>
              <a:rPr lang="en-US" sz="3200" dirty="0" smtClean="0">
                <a:solidFill>
                  <a:srgbClr val="FF0000"/>
                </a:solidFill>
              </a:rPr>
              <a:t>join</a:t>
            </a:r>
            <a:r>
              <a:rPr lang="en-US" sz="3200" dirty="0" smtClean="0"/>
              <a:t>/</a:t>
            </a:r>
            <a:r>
              <a:rPr lang="en-US" sz="3200" dirty="0" smtClean="0">
                <a:solidFill>
                  <a:srgbClr val="FF0000"/>
                </a:solidFill>
              </a:rPr>
              <a:t>wait</a:t>
            </a:r>
            <a:r>
              <a:rPr lang="ru-RU" sz="3200" dirty="0"/>
              <a:t>, а другой поток вызывает на </a:t>
            </a:r>
            <a:r>
              <a:rPr lang="ru-RU" sz="3200" dirty="0" smtClean="0"/>
              <a:t>этом </a:t>
            </a:r>
            <a:r>
              <a:rPr lang="ru-RU" sz="3200" dirty="0"/>
              <a:t>потоке </a:t>
            </a:r>
            <a:r>
              <a:rPr lang="ru-RU" sz="3200" dirty="0" smtClean="0"/>
              <a:t>метод </a:t>
            </a:r>
            <a:r>
              <a:rPr lang="en-US" sz="3200" dirty="0">
                <a:solidFill>
                  <a:srgbClr val="FFC000"/>
                </a:solidFill>
              </a:rPr>
              <a:t>interrupt</a:t>
            </a:r>
            <a:r>
              <a:rPr lang="ru-RU" sz="3200" dirty="0"/>
              <a:t>, то соответствующие методы прекращают свое выполнение и выбрасывают исключение </a:t>
            </a:r>
            <a:r>
              <a:rPr lang="en-US" sz="3200" dirty="0" err="1">
                <a:solidFill>
                  <a:srgbClr val="FF0000"/>
                </a:solidFill>
              </a:rPr>
              <a:t>InterruptedException</a:t>
            </a:r>
            <a:r>
              <a:rPr lang="ru-RU" sz="3200" dirty="0" smtClean="0"/>
              <a:t>.</a:t>
            </a:r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ru-RU" sz="3200" dirty="0" smtClean="0">
                <a:solidFill>
                  <a:srgbClr val="00B0F0"/>
                </a:solidFill>
              </a:rPr>
              <a:t>Замечание</a:t>
            </a:r>
            <a:r>
              <a:rPr lang="ru-RU" sz="3200" dirty="0" smtClean="0"/>
              <a:t>. Внутренний флаг прерывания потока в данном случае установлен не будет.</a:t>
            </a:r>
            <a:endParaRPr lang="ru-RU" sz="32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r>
              <a:rPr lang="en-US"/>
              <a:t>public class test extends Thread {</a:t>
            </a:r>
          </a:p>
          <a:p>
            <a:r>
              <a:rPr lang="en-US"/>
              <a:t>	public void run() {</a:t>
            </a:r>
          </a:p>
          <a:p>
            <a:r>
              <a:rPr lang="en-US"/>
              <a:t>		try {</a:t>
            </a:r>
          </a:p>
          <a:p>
            <a:r>
              <a:rPr lang="en-US"/>
              <a:t>			sleep(10000); </a:t>
            </a:r>
            <a:r>
              <a:rPr lang="en-US">
                <a:solidFill>
                  <a:srgbClr val="ABFE86"/>
                </a:solidFill>
              </a:rPr>
              <a:t>// InterruptedException</a:t>
            </a:r>
          </a:p>
          <a:p>
            <a:r>
              <a:rPr lang="en-US"/>
              <a:t>			this.join(); </a:t>
            </a:r>
            <a:r>
              <a:rPr lang="en-US">
                <a:solidFill>
                  <a:srgbClr val="ABFE86"/>
                </a:solidFill>
              </a:rPr>
              <a:t>// InterruptedException</a:t>
            </a:r>
          </a:p>
          <a:p>
            <a:r>
              <a:rPr lang="en-US"/>
              <a:t>			synchronized (test.class) {</a:t>
            </a:r>
          </a:p>
          <a:p>
            <a:r>
              <a:rPr lang="en-US"/>
              <a:t>				</a:t>
            </a:r>
            <a:r>
              <a:rPr lang="en-US">
                <a:solidFill>
                  <a:srgbClr val="ABFE86"/>
                </a:solidFill>
              </a:rPr>
              <a:t>// InterruptedException:</a:t>
            </a:r>
          </a:p>
          <a:p>
            <a:r>
              <a:rPr lang="en-US"/>
              <a:t>				test.class.wait();</a:t>
            </a:r>
          </a:p>
          <a:p>
            <a:r>
              <a:rPr lang="en-US"/>
              <a:t>			}</a:t>
            </a:r>
          </a:p>
          <a:p>
            <a:r>
              <a:rPr lang="en-US"/>
              <a:t>		} catch (Exception e) {</a:t>
            </a:r>
          </a:p>
          <a:p>
            <a:r>
              <a:rPr lang="en-US"/>
              <a:t>			e.printStackTrace();</a:t>
            </a:r>
          </a:p>
          <a:p>
            <a:r>
              <a:rPr lang="en-US"/>
              <a:t>		}</a:t>
            </a:r>
          </a:p>
          <a:p>
            <a:r>
              <a:rPr lang="en-US"/>
              <a:t>	}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r>
              <a:rPr lang="en-US"/>
              <a:t>	public static void main(String[] argv)</a:t>
            </a:r>
          </a:p>
          <a:p>
            <a:r>
              <a:rPr lang="en-US"/>
              <a:t>				throws Exception {</a:t>
            </a:r>
          </a:p>
          <a:p>
            <a:r>
              <a:rPr lang="en-US"/>
              <a:t>		test t = new test();</a:t>
            </a:r>
          </a:p>
          <a:p>
            <a:r>
              <a:rPr lang="en-US"/>
              <a:t>		t.start();</a:t>
            </a:r>
          </a:p>
          <a:p>
            <a:r>
              <a:rPr lang="en-US"/>
              <a:t>		t.interrupt();</a:t>
            </a:r>
          </a:p>
          <a:p>
            <a:r>
              <a:rPr lang="en-US"/>
              <a:t>	}</a:t>
            </a:r>
          </a:p>
          <a:p>
            <a:r>
              <a:rPr lang="en-US"/>
              <a:t>}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dirty="0" smtClean="0"/>
              <a:t>29</a:t>
            </a:r>
            <a:r>
              <a:rPr lang="ru-RU" sz="3200" b="1" dirty="0"/>
              <a:t>. Методы </a:t>
            </a:r>
            <a:r>
              <a:rPr lang="en-US" sz="3200" b="1" dirty="0"/>
              <a:t>interrupted </a:t>
            </a:r>
            <a:r>
              <a:rPr lang="ru-RU" sz="3200" b="1" dirty="0"/>
              <a:t>и </a:t>
            </a:r>
            <a:r>
              <a:rPr lang="en-US" sz="3200" b="1" dirty="0" err="1"/>
              <a:t>isInterrupted</a:t>
            </a:r>
            <a:endParaRPr lang="ru-RU" sz="3200" b="1" dirty="0"/>
          </a:p>
          <a:p>
            <a:pPr algn="ctr"/>
            <a:r>
              <a:rPr lang="ru-RU" sz="3200" b="1" dirty="0"/>
              <a:t>класса </a:t>
            </a:r>
            <a:r>
              <a:rPr lang="en-US" sz="3200" b="1" dirty="0"/>
              <a:t>Thread</a:t>
            </a:r>
            <a:endParaRPr lang="ru-RU" sz="3200" b="1" u="sng" dirty="0"/>
          </a:p>
          <a:p>
            <a:pPr algn="ctr"/>
            <a:endParaRPr lang="ru-RU" sz="3200" b="1" dirty="0"/>
          </a:p>
          <a:p>
            <a:r>
              <a:rPr lang="ru-RU" sz="3200" dirty="0"/>
              <a:t>Потоки имеют внутренний флаг, который определяет, был ли прерван поток методом </a:t>
            </a:r>
            <a:r>
              <a:rPr lang="en-US" sz="3200" dirty="0">
                <a:solidFill>
                  <a:srgbClr val="FFC000"/>
                </a:solidFill>
              </a:rPr>
              <a:t>interrupt</a:t>
            </a:r>
            <a:r>
              <a:rPr lang="ru-RU" sz="3200" dirty="0"/>
              <a:t>. Для проверки этого флага применяются методы </a:t>
            </a:r>
            <a:r>
              <a:rPr lang="en-US" sz="3200" dirty="0">
                <a:solidFill>
                  <a:srgbClr val="FFC000"/>
                </a:solidFill>
              </a:rPr>
              <a:t>interrupted</a:t>
            </a:r>
            <a:r>
              <a:rPr lang="ru-RU" sz="3200" dirty="0"/>
              <a:t> и </a:t>
            </a:r>
            <a:r>
              <a:rPr lang="en-US" sz="3200" dirty="0" err="1">
                <a:solidFill>
                  <a:srgbClr val="FFC000"/>
                </a:solidFill>
              </a:rPr>
              <a:t>isInterrupted</a:t>
            </a:r>
            <a:r>
              <a:rPr lang="ru-RU" sz="3200" dirty="0" smtClean="0"/>
              <a:t>.</a:t>
            </a:r>
          </a:p>
          <a:p>
            <a:endParaRPr lang="ru-RU" sz="3200" dirty="0"/>
          </a:p>
          <a:p>
            <a:r>
              <a:rPr lang="ru-RU" sz="3200" dirty="0" smtClean="0">
                <a:solidFill>
                  <a:srgbClr val="00B0F0"/>
                </a:solidFill>
              </a:rPr>
              <a:t>Замечание</a:t>
            </a:r>
            <a:r>
              <a:rPr lang="ru-RU" sz="3200" dirty="0" smtClean="0"/>
              <a:t>. Если во время вызова метода </a:t>
            </a:r>
            <a:r>
              <a:rPr lang="en-US" sz="3200" dirty="0" smtClean="0">
                <a:solidFill>
                  <a:srgbClr val="FFC000"/>
                </a:solidFill>
              </a:rPr>
              <a:t>interrupt </a:t>
            </a:r>
            <a:r>
              <a:rPr lang="ru-RU" sz="3200" dirty="0" smtClean="0"/>
              <a:t>поток выполняет метод </a:t>
            </a:r>
            <a:r>
              <a:rPr lang="en-US" sz="3200" dirty="0" smtClean="0">
                <a:solidFill>
                  <a:srgbClr val="FF0000"/>
                </a:solidFill>
              </a:rPr>
              <a:t>sleep</a:t>
            </a:r>
            <a:r>
              <a:rPr lang="en-US" sz="3200" dirty="0" smtClean="0"/>
              <a:t>/</a:t>
            </a:r>
            <a:r>
              <a:rPr lang="en-US" sz="3200" dirty="0" smtClean="0">
                <a:solidFill>
                  <a:srgbClr val="FF0000"/>
                </a:solidFill>
              </a:rPr>
              <a:t>join</a:t>
            </a:r>
            <a:r>
              <a:rPr lang="en-US" sz="3200" dirty="0" smtClean="0"/>
              <a:t>/</a:t>
            </a:r>
            <a:r>
              <a:rPr lang="en-US" sz="3200" dirty="0" smtClean="0">
                <a:solidFill>
                  <a:srgbClr val="FF0000"/>
                </a:solidFill>
              </a:rPr>
              <a:t>wait</a:t>
            </a:r>
            <a:r>
              <a:rPr lang="ru-RU" sz="3200" dirty="0" smtClean="0"/>
              <a:t>, то соответствующий метод выбросит исключение </a:t>
            </a:r>
            <a:r>
              <a:rPr lang="en-US" sz="3200" dirty="0" err="1" smtClean="0">
                <a:solidFill>
                  <a:srgbClr val="FFC000"/>
                </a:solidFill>
              </a:rPr>
              <a:t>InterruptedException</a:t>
            </a:r>
            <a:r>
              <a:rPr lang="ru-RU" sz="3200" dirty="0" smtClean="0"/>
              <a:t>, при этом флаг прерывания </a:t>
            </a:r>
            <a:r>
              <a:rPr lang="ru-RU" sz="3200" i="1" u="sng" dirty="0" smtClean="0"/>
              <a:t>будет сброшен в </a:t>
            </a:r>
            <a:r>
              <a:rPr lang="en-US" sz="3200" i="1" u="sng" dirty="0" smtClean="0">
                <a:solidFill>
                  <a:schemeClr val="hlink"/>
                </a:solidFill>
              </a:rPr>
              <a:t>false</a:t>
            </a:r>
            <a:r>
              <a:rPr lang="en-US" sz="3200" i="1" u="sng" dirty="0" smtClean="0"/>
              <a:t>.</a:t>
            </a:r>
            <a:endParaRPr lang="ru-RU" sz="3200" i="1" u="sng" dirty="0" smtClean="0"/>
          </a:p>
          <a:p>
            <a:endParaRPr lang="en-US" sz="32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dirty="0" smtClean="0"/>
              <a:t>6</a:t>
            </a:r>
            <a:r>
              <a:rPr lang="ru-RU" sz="3200" b="1" dirty="0"/>
              <a:t>. Создание и запуск дочернего потока</a:t>
            </a:r>
            <a:endParaRPr lang="en-US" sz="3200" b="1" dirty="0"/>
          </a:p>
          <a:p>
            <a:pPr algn="ctr"/>
            <a:r>
              <a:rPr lang="en-US" sz="3200" dirty="0"/>
              <a:t>(</a:t>
            </a:r>
            <a:r>
              <a:rPr lang="en-US" sz="3200" b="1" dirty="0">
                <a:solidFill>
                  <a:srgbClr val="FFC000"/>
                </a:solidFill>
              </a:rPr>
              <a:t>extends Thread</a:t>
            </a:r>
            <a:r>
              <a:rPr lang="en-US" sz="3200" dirty="0"/>
              <a:t>)</a:t>
            </a:r>
            <a:endParaRPr lang="ru-RU" sz="3200" dirty="0"/>
          </a:p>
          <a:p>
            <a:pPr algn="ctr"/>
            <a:endParaRPr lang="ru-RU" b="1" dirty="0"/>
          </a:p>
          <a:p>
            <a:r>
              <a:rPr lang="ru-RU" sz="3200" dirty="0"/>
              <a:t>Чтобы создать поток нужно расширить класс </a:t>
            </a:r>
            <a:r>
              <a:rPr lang="en-US" sz="3200" dirty="0"/>
              <a:t>Thread</a:t>
            </a:r>
            <a:r>
              <a:rPr lang="ru-RU" sz="3200" dirty="0"/>
              <a:t>, перекрыв его метод </a:t>
            </a:r>
            <a:r>
              <a:rPr lang="en-US" sz="3200" dirty="0"/>
              <a:t>run</a:t>
            </a:r>
            <a:endParaRPr lang="ru-RU" sz="3200" dirty="0"/>
          </a:p>
          <a:p>
            <a:endParaRPr lang="ru-RU" dirty="0"/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class B 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extends Thread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public void </a:t>
            </a:r>
            <a:r>
              <a:rPr lang="en-US" b="1" dirty="0">
                <a:solidFill>
                  <a:srgbClr val="FF0000"/>
                </a:solidFill>
              </a:rPr>
              <a:t>run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		// </a:t>
            </a:r>
            <a:r>
              <a:rPr lang="en-US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do something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200" dirty="0"/>
          </a:p>
          <a:p>
            <a:r>
              <a:rPr lang="ru-RU" sz="3200" dirty="0" smtClean="0"/>
              <a:t>	</a:t>
            </a:r>
            <a:r>
              <a:rPr lang="en-US" sz="3200" dirty="0" smtClean="0"/>
              <a:t>public </a:t>
            </a:r>
            <a:r>
              <a:rPr lang="en-US" sz="3200" b="1" dirty="0">
                <a:solidFill>
                  <a:srgbClr val="FF0000"/>
                </a:solidFill>
              </a:rPr>
              <a:t>static</a:t>
            </a:r>
            <a:r>
              <a:rPr lang="en-US" sz="3200" dirty="0"/>
              <a:t> </a:t>
            </a:r>
            <a:r>
              <a:rPr lang="en-US" sz="3200" dirty="0" err="1"/>
              <a:t>boolean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C000"/>
                </a:solidFill>
              </a:rPr>
              <a:t>interrupted</a:t>
            </a:r>
            <a:r>
              <a:rPr lang="en-US" sz="3200" dirty="0" smtClean="0"/>
              <a:t>()</a:t>
            </a:r>
            <a:endParaRPr lang="ru-RU" sz="3200" dirty="0" smtClean="0"/>
          </a:p>
          <a:p>
            <a:endParaRPr lang="en-US" sz="3200" dirty="0"/>
          </a:p>
          <a:p>
            <a:r>
              <a:rPr lang="ru-RU" sz="3200" dirty="0"/>
              <a:t>проверяет был ли </a:t>
            </a:r>
            <a:r>
              <a:rPr lang="ru-RU" sz="3200" dirty="0">
                <a:solidFill>
                  <a:srgbClr val="FF0000"/>
                </a:solidFill>
              </a:rPr>
              <a:t>текущий</a:t>
            </a:r>
            <a:r>
              <a:rPr lang="ru-RU" sz="3200" dirty="0"/>
              <a:t> поток прерван и </a:t>
            </a:r>
            <a:r>
              <a:rPr lang="ru-RU" sz="3200" u="sng" dirty="0">
                <a:solidFill>
                  <a:srgbClr val="FF0000"/>
                </a:solidFill>
              </a:rPr>
              <a:t>сбрасывает внутренний флаг в </a:t>
            </a:r>
            <a:r>
              <a:rPr lang="en-US" sz="3200" u="sng" dirty="0" smtClean="0">
                <a:solidFill>
                  <a:srgbClr val="FF0000"/>
                </a:solidFill>
              </a:rPr>
              <a:t>false</a:t>
            </a:r>
            <a:r>
              <a:rPr lang="ru-RU" sz="3200" dirty="0" smtClean="0">
                <a:solidFill>
                  <a:srgbClr val="FF0000"/>
                </a:solidFill>
              </a:rPr>
              <a:t>.</a:t>
            </a:r>
            <a:endParaRPr lang="ru-RU" sz="3200" dirty="0" smtClean="0"/>
          </a:p>
          <a:p>
            <a:endParaRPr lang="en-US" sz="3200" dirty="0"/>
          </a:p>
          <a:p>
            <a:r>
              <a:rPr lang="ru-RU" sz="3200" dirty="0" smtClean="0"/>
              <a:t>	</a:t>
            </a:r>
            <a:r>
              <a:rPr lang="en-US" sz="3200" dirty="0" smtClean="0"/>
              <a:t>public </a:t>
            </a:r>
            <a:r>
              <a:rPr lang="en-US" sz="3200" dirty="0" err="1"/>
              <a:t>boolean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C000"/>
                </a:solidFill>
              </a:rPr>
              <a:t>isInterrupted</a:t>
            </a:r>
            <a:r>
              <a:rPr lang="en-US" sz="3200" dirty="0"/>
              <a:t>()</a:t>
            </a:r>
            <a:endParaRPr lang="ru-RU" sz="3200" dirty="0"/>
          </a:p>
          <a:p>
            <a:endParaRPr lang="ru-RU" sz="3200" dirty="0" smtClean="0"/>
          </a:p>
          <a:p>
            <a:r>
              <a:rPr lang="ru-RU" sz="3200" dirty="0" smtClean="0"/>
              <a:t>проверяет </a:t>
            </a:r>
            <a:r>
              <a:rPr lang="ru-RU" sz="3200" dirty="0"/>
              <a:t>был ли поток </a:t>
            </a:r>
            <a:r>
              <a:rPr lang="en-US" sz="3200" dirty="0"/>
              <a:t>(</a:t>
            </a:r>
            <a:r>
              <a:rPr lang="ru-RU" sz="3200" dirty="0"/>
              <a:t>на котором данный метод вызван) прерван, </a:t>
            </a:r>
            <a:r>
              <a:rPr lang="ru-RU" sz="3200" u="sng" dirty="0">
                <a:solidFill>
                  <a:srgbClr val="FF0000"/>
                </a:solidFill>
              </a:rPr>
              <a:t>внутренний флаг при этом остается без изменений</a:t>
            </a:r>
            <a:r>
              <a:rPr lang="en-US" sz="3200" u="sng" dirty="0">
                <a:solidFill>
                  <a:srgbClr val="FF0000"/>
                </a:solidFill>
              </a:rPr>
              <a:t>.</a:t>
            </a:r>
            <a:endParaRPr lang="ru-RU" sz="3200" u="sng" dirty="0">
              <a:solidFill>
                <a:srgbClr val="FF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Thread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Thread.currentThread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t.interrupt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dirty="0" smtClean="0">
              <a:solidFill>
                <a:srgbClr val="ABFE8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// true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t.isInterrupted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());</a:t>
            </a:r>
            <a:endParaRPr lang="en-US" dirty="0">
              <a:solidFill>
                <a:srgbClr val="ABFE86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// true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t.isInterrupted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endParaRPr lang="en-US" dirty="0">
              <a:solidFill>
                <a:srgbClr val="ABFE8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// true</a:t>
            </a:r>
            <a:endParaRPr lang="en-US" dirty="0">
              <a:solidFill>
                <a:srgbClr val="ABFE8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Thread.interrupted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endParaRPr lang="en-US" dirty="0" smtClean="0">
              <a:solidFill>
                <a:srgbClr val="ABFE8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// false</a:t>
            </a:r>
            <a:endParaRPr lang="en-US" dirty="0">
              <a:solidFill>
                <a:srgbClr val="ABFE8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Thread.interrupted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());</a:t>
            </a:r>
            <a:endParaRPr lang="en-US" dirty="0">
              <a:solidFill>
                <a:srgbClr val="ABFE8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0" y="104775"/>
            <a:ext cx="91440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dirty="0" smtClean="0"/>
              <a:t>30</a:t>
            </a:r>
            <a:r>
              <a:rPr lang="ru-RU" sz="3200" b="1" dirty="0"/>
              <a:t>. Изменение значения аргумента</a:t>
            </a:r>
          </a:p>
          <a:p>
            <a:pPr algn="ctr"/>
            <a:r>
              <a:rPr lang="ru-RU" sz="3200" b="1" dirty="0"/>
              <a:t>блока синхронизации</a:t>
            </a:r>
            <a:endParaRPr lang="ru-RU" sz="3200" b="1" u="sng" dirty="0"/>
          </a:p>
          <a:p>
            <a:pPr algn="ctr"/>
            <a:endParaRPr lang="ru-RU" sz="3200" dirty="0"/>
          </a:p>
          <a:p>
            <a:r>
              <a:rPr lang="ru-RU" sz="3200" dirty="0" smtClean="0"/>
              <a:t>Присваивание аргументу блока синхронизации кода нового значения не приводит к смене монитора в нем.</a:t>
            </a:r>
            <a:endParaRPr lang="en-US" sz="3200" dirty="0" smtClean="0"/>
          </a:p>
          <a:p>
            <a:pPr algn="just"/>
            <a:endParaRPr lang="ru-RU" sz="3200" dirty="0"/>
          </a:p>
          <a:p>
            <a:r>
              <a:rPr lang="ru-RU" sz="3200" dirty="0" smtClean="0"/>
              <a:t>Если </a:t>
            </a:r>
            <a:r>
              <a:rPr lang="ru-RU" sz="3200" dirty="0"/>
              <a:t>в качестве аргумента </a:t>
            </a:r>
            <a:r>
              <a:rPr lang="ru-RU" sz="3200" dirty="0" smtClean="0"/>
              <a:t>синхронизированных </a:t>
            </a:r>
            <a:r>
              <a:rPr lang="ru-RU" sz="3200" dirty="0"/>
              <a:t>блоков предполагается использовать специально созданное для этих целей поле, то целесообразно объявлять его с модификатором </a:t>
            </a:r>
            <a:r>
              <a:rPr lang="en-US" sz="3200" dirty="0">
                <a:solidFill>
                  <a:srgbClr val="FFC000"/>
                </a:solidFill>
              </a:rPr>
              <a:t>final</a:t>
            </a:r>
            <a:r>
              <a:rPr lang="en-US" sz="3200" dirty="0"/>
              <a:t>.</a:t>
            </a:r>
            <a:endParaRPr lang="ru-RU" sz="32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class test extends Thread {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 Object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mon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"123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void m() throws Exception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synchronized (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mon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("mon1="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mon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mon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= "</a:t>
            </a:r>
            <a:r>
              <a:rPr lang="en-US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abc</a:t>
            </a:r>
            <a:r>
              <a:rPr 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Thread.sleep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(5000);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("mon2="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mon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void run()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try {m();}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catch (Exception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ex)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static void main(String[]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ru-RU" dirty="0"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throws Exception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test t = new test();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t.start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Thread.sleep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(1000);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synchronized (</a:t>
            </a:r>
            <a:r>
              <a:rPr 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"123"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("mon3="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t.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mon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2700" algn="just"/>
            <a:endParaRPr lang="ru-RU" sz="3200" dirty="0"/>
          </a:p>
          <a:p>
            <a:pPr indent="12700"/>
            <a:r>
              <a:rPr lang="ru-RU" sz="3200" dirty="0"/>
              <a:t>Программа выведет в стандартный поток вывода следующие </a:t>
            </a:r>
            <a:r>
              <a:rPr lang="ru-RU" sz="3200" dirty="0" smtClean="0"/>
              <a:t>строки</a:t>
            </a:r>
            <a:r>
              <a:rPr lang="en-US" sz="3200" dirty="0" smtClean="0"/>
              <a:t> (</a:t>
            </a:r>
            <a:r>
              <a:rPr lang="ru-RU" sz="3200" dirty="0" smtClean="0"/>
              <a:t>с паузой после первой строки в 5 секунд):</a:t>
            </a:r>
            <a:endParaRPr lang="ru-RU" sz="3200" dirty="0"/>
          </a:p>
          <a:p>
            <a:pPr indent="12700" algn="just"/>
            <a:endParaRPr lang="ru-RU" sz="3200" dirty="0"/>
          </a:p>
          <a:p>
            <a:pPr indent="12700"/>
            <a:r>
              <a:rPr lang="en-US" sz="3200" dirty="0" smtClean="0"/>
              <a:t>mon1=123</a:t>
            </a:r>
            <a:endParaRPr lang="en-US" sz="3200" dirty="0"/>
          </a:p>
          <a:p>
            <a:pPr indent="12700"/>
            <a:r>
              <a:rPr lang="en-US" sz="3200" dirty="0" smtClean="0"/>
              <a:t>mon2=</a:t>
            </a:r>
            <a:r>
              <a:rPr lang="en-US" sz="3200" dirty="0" err="1" smtClean="0"/>
              <a:t>abc</a:t>
            </a:r>
            <a:endParaRPr lang="en-US" sz="3200" dirty="0"/>
          </a:p>
          <a:p>
            <a:pPr indent="12700"/>
            <a:r>
              <a:rPr lang="en-US" sz="3200" dirty="0" smtClean="0"/>
              <a:t>mon3=</a:t>
            </a:r>
            <a:r>
              <a:rPr lang="en-US" sz="3200" dirty="0" err="1" smtClean="0"/>
              <a:t>abc</a:t>
            </a:r>
            <a:endParaRPr lang="en-US" sz="3200" dirty="0"/>
          </a:p>
          <a:p>
            <a:pPr indent="12700"/>
            <a:endParaRPr lang="en-US" sz="3200" dirty="0"/>
          </a:p>
          <a:p>
            <a:pPr indent="12700"/>
            <a:r>
              <a:rPr lang="ru-RU" sz="3200" dirty="0"/>
              <a:t>т.е., блокировка с объекта </a:t>
            </a:r>
            <a:r>
              <a:rPr lang="en-US" sz="3200" dirty="0"/>
              <a:t>"123"</a:t>
            </a:r>
            <a:r>
              <a:rPr lang="ru-RU" sz="3200" dirty="0"/>
              <a:t> не снимается.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3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dirty="0"/>
          </a:p>
          <a:p>
            <a:r>
              <a:rPr lang="ru-RU" sz="3200" dirty="0"/>
              <a:t>После создания поток можно запустить на выполнения с помощью метода </a:t>
            </a:r>
            <a:r>
              <a:rPr lang="en-US" sz="3200" dirty="0"/>
              <a:t>start </a:t>
            </a:r>
            <a:r>
              <a:rPr lang="ru-RU" sz="3200" dirty="0"/>
              <a:t>класса </a:t>
            </a:r>
            <a:r>
              <a:rPr lang="en-US" sz="3200" dirty="0"/>
              <a:t>Thread</a:t>
            </a:r>
            <a:r>
              <a:rPr lang="ru-RU" sz="3200" dirty="0"/>
              <a:t>.</a:t>
            </a:r>
          </a:p>
          <a:p>
            <a:endParaRPr lang="ru-RU" sz="3200" dirty="0"/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B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= new B();</a:t>
            </a:r>
          </a:p>
          <a:p>
            <a:r>
              <a:rPr lang="en-US" sz="3200" dirty="0" err="1">
                <a:latin typeface="Consolas" pitchFamily="49" charset="0"/>
                <a:cs typeface="Consolas" pitchFamily="49" charset="0"/>
              </a:rPr>
              <a:t>b.start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3200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sz="3200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или</a:t>
            </a:r>
            <a:endParaRPr lang="en-US" sz="3200" i="1" dirty="0">
              <a:solidFill>
                <a:srgbClr val="ABFE8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new B().start();</a:t>
            </a:r>
            <a:r>
              <a:rPr lang="ru-RU" sz="32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ru-RU" sz="3200" dirty="0"/>
          </a:p>
          <a:p>
            <a:r>
              <a:rPr lang="ru-RU" sz="3200" dirty="0" smtClean="0">
                <a:solidFill>
                  <a:srgbClr val="00B0F0"/>
                </a:solidFill>
              </a:rPr>
              <a:t>Замечание</a:t>
            </a:r>
            <a:r>
              <a:rPr lang="ru-RU" sz="3200" dirty="0" smtClean="0"/>
              <a:t>: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run</a:t>
            </a:r>
            <a:r>
              <a:rPr lang="ru-RU" sz="3200" b="1" dirty="0" smtClean="0">
                <a:solidFill>
                  <a:srgbClr val="FF0000"/>
                </a:solidFill>
              </a:rPr>
              <a:t> - точка </a:t>
            </a:r>
            <a:r>
              <a:rPr lang="ru-RU" sz="3200" b="1" dirty="0">
                <a:solidFill>
                  <a:srgbClr val="FF0000"/>
                </a:solidFill>
              </a:rPr>
              <a:t>входа в </a:t>
            </a:r>
            <a:r>
              <a:rPr lang="ru-RU" sz="3200" b="1" dirty="0" smtClean="0">
                <a:solidFill>
                  <a:srgbClr val="FF0000"/>
                </a:solidFill>
              </a:rPr>
              <a:t>поток</a:t>
            </a:r>
            <a:endParaRPr lang="ru-RU" sz="3200" dirty="0"/>
          </a:p>
          <a:p>
            <a:r>
              <a:rPr lang="en-US" sz="3200" dirty="0" smtClean="0">
                <a:solidFill>
                  <a:srgbClr val="FFC000"/>
                </a:solidFill>
              </a:rPr>
              <a:t>main </a:t>
            </a:r>
            <a:r>
              <a:rPr lang="ru-RU" sz="3200" dirty="0" smtClean="0">
                <a:solidFill>
                  <a:srgbClr val="FFC000"/>
                </a:solidFill>
              </a:rPr>
              <a:t>- </a:t>
            </a:r>
            <a:r>
              <a:rPr lang="ru-RU" sz="3200" b="1" dirty="0" smtClean="0">
                <a:solidFill>
                  <a:srgbClr val="FFC000"/>
                </a:solidFill>
              </a:rPr>
              <a:t>точка </a:t>
            </a:r>
            <a:r>
              <a:rPr lang="ru-RU" sz="3200" b="1" dirty="0">
                <a:solidFill>
                  <a:srgbClr val="FFC000"/>
                </a:solidFill>
              </a:rPr>
              <a:t>входа в главный </a:t>
            </a:r>
            <a:r>
              <a:rPr lang="ru-RU" sz="3200" b="1" dirty="0" smtClean="0">
                <a:solidFill>
                  <a:srgbClr val="FFC000"/>
                </a:solidFill>
              </a:rPr>
              <a:t>поток</a:t>
            </a:r>
          </a:p>
          <a:p>
            <a:r>
              <a:rPr lang="ru-RU" sz="3200" dirty="0" smtClean="0"/>
              <a:t>(главный поток запускает </a:t>
            </a:r>
            <a:r>
              <a:rPr lang="en-US" sz="3200" dirty="0"/>
              <a:t>JVM)</a:t>
            </a:r>
            <a:r>
              <a:rPr lang="ru-RU" sz="3200" dirty="0"/>
              <a:t>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104775"/>
            <a:ext cx="9144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/>
              <a:t>7</a:t>
            </a:r>
            <a:r>
              <a:rPr lang="ru-RU" sz="3200" b="1" dirty="0"/>
              <a:t>. Создание и запуск дочернего потока</a:t>
            </a:r>
          </a:p>
          <a:p>
            <a:pPr algn="ctr"/>
            <a:r>
              <a:rPr lang="ru-RU" sz="3200" dirty="0"/>
              <a:t>(</a:t>
            </a:r>
            <a:r>
              <a:rPr lang="en-US" sz="3200" b="1" dirty="0">
                <a:solidFill>
                  <a:srgbClr val="FFC000"/>
                </a:solidFill>
              </a:rPr>
              <a:t>implements </a:t>
            </a:r>
            <a:r>
              <a:rPr lang="en-US" sz="3200" b="1" dirty="0" err="1">
                <a:solidFill>
                  <a:srgbClr val="FFC000"/>
                </a:solidFill>
              </a:rPr>
              <a:t>Runnable</a:t>
            </a:r>
            <a:r>
              <a:rPr lang="en-US" sz="3200" dirty="0"/>
              <a:t>)</a:t>
            </a:r>
            <a:endParaRPr lang="ru-RU" sz="3200" dirty="0"/>
          </a:p>
          <a:p>
            <a:pPr algn="ctr"/>
            <a:endParaRPr lang="ru-RU" sz="3200" b="1" dirty="0"/>
          </a:p>
          <a:p>
            <a:r>
              <a:rPr lang="ru-RU" sz="3200" dirty="0"/>
              <a:t>Другой способ создания потока заключается в реализации интерфейса </a:t>
            </a:r>
            <a:r>
              <a:rPr lang="en-US" sz="3200" b="1" dirty="0" err="1">
                <a:solidFill>
                  <a:srgbClr val="FF0000"/>
                </a:solidFill>
              </a:rPr>
              <a:t>Runnable</a:t>
            </a:r>
            <a:r>
              <a:rPr lang="ru-RU" sz="3200" dirty="0"/>
              <a:t>, который имеет </a:t>
            </a:r>
            <a:r>
              <a:rPr lang="ru-RU" sz="3200" dirty="0" smtClean="0"/>
              <a:t>единственный </a:t>
            </a:r>
            <a:r>
              <a:rPr lang="ru-RU" sz="3200" dirty="0"/>
              <a:t>метод </a:t>
            </a:r>
            <a:r>
              <a:rPr lang="en-US" sz="3200" dirty="0"/>
              <a:t>run</a:t>
            </a:r>
            <a:r>
              <a:rPr lang="ru-RU" sz="3200" dirty="0"/>
              <a:t>.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class B </a:t>
            </a:r>
            <a:r>
              <a:rPr lang="en-US" sz="3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implements </a:t>
            </a:r>
            <a:r>
              <a:rPr lang="en-US" sz="32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Runnable</a:t>
            </a:r>
            <a:r>
              <a:rPr lang="en-US" sz="3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	public void </a:t>
            </a:r>
            <a:r>
              <a:rPr lang="en-US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3200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3200" i="1" dirty="0">
                <a:solidFill>
                  <a:srgbClr val="ABFE86"/>
                </a:solidFill>
                <a:latin typeface="Consolas" pitchFamily="49" charset="0"/>
                <a:cs typeface="Consolas" pitchFamily="49" charset="0"/>
              </a:rPr>
              <a:t>do something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}</a:t>
            </a:r>
            <a:endParaRPr lang="ru-RU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1338</TotalTime>
  <Words>2578</Words>
  <Application>Microsoft Office PowerPoint</Application>
  <PresentationFormat>Экран (4:3)</PresentationFormat>
  <Paragraphs>871</Paragraphs>
  <Slides>75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75</vt:i4>
      </vt:variant>
    </vt:vector>
  </HeadingPairs>
  <TitlesOfParts>
    <vt:vector size="76" baseType="lpstr">
      <vt:lpstr>Техническая</vt:lpstr>
      <vt:lpstr>Threads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  <vt:lpstr>Слайд 67</vt:lpstr>
      <vt:lpstr>Слайд 68</vt:lpstr>
      <vt:lpstr>Слайд 69</vt:lpstr>
      <vt:lpstr>Слайд 70</vt:lpstr>
      <vt:lpstr>Слайд 71</vt:lpstr>
      <vt:lpstr>Слайд 72</vt:lpstr>
      <vt:lpstr>Слайд 73</vt:lpstr>
      <vt:lpstr>Слайд 74</vt:lpstr>
      <vt:lpstr>Слайд 75</vt:lpstr>
    </vt:vector>
  </TitlesOfParts>
  <Company>self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кросс-платформенного программирования  Лекция №2 Операции и операторы</dc:title>
  <dc:creator>flier</dc:creator>
  <cp:lastModifiedBy>Dmitry Kolesnikov</cp:lastModifiedBy>
  <cp:revision>110</cp:revision>
  <cp:lastPrinted>2011-03-23T07:08:36Z</cp:lastPrinted>
  <dcterms:created xsi:type="dcterms:W3CDTF">2006-09-14T16:44:55Z</dcterms:created>
  <dcterms:modified xsi:type="dcterms:W3CDTF">2013-03-24T10:44:46Z</dcterms:modified>
</cp:coreProperties>
</file>