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7" r:id="rId1"/>
  </p:sldMasterIdLst>
  <p:notesMasterIdLst>
    <p:notesMasterId r:id="rId30"/>
  </p:notesMasterIdLst>
  <p:sldIdLst>
    <p:sldId id="601" r:id="rId2"/>
    <p:sldId id="603" r:id="rId3"/>
    <p:sldId id="725" r:id="rId4"/>
    <p:sldId id="604" r:id="rId5"/>
    <p:sldId id="605" r:id="rId6"/>
    <p:sldId id="760" r:id="rId7"/>
    <p:sldId id="761" r:id="rId8"/>
    <p:sldId id="762" r:id="rId9"/>
    <p:sldId id="609" r:id="rId10"/>
    <p:sldId id="792" r:id="rId11"/>
    <p:sldId id="791" r:id="rId12"/>
    <p:sldId id="610" r:id="rId13"/>
    <p:sldId id="611" r:id="rId14"/>
    <p:sldId id="613" r:id="rId15"/>
    <p:sldId id="763" r:id="rId16"/>
    <p:sldId id="735" r:id="rId17"/>
    <p:sldId id="764" r:id="rId18"/>
    <p:sldId id="765" r:id="rId19"/>
    <p:sldId id="736" r:id="rId20"/>
    <p:sldId id="786" r:id="rId21"/>
    <p:sldId id="771" r:id="rId22"/>
    <p:sldId id="759" r:id="rId23"/>
    <p:sldId id="772" r:id="rId24"/>
    <p:sldId id="773" r:id="rId25"/>
    <p:sldId id="774" r:id="rId26"/>
    <p:sldId id="775" r:id="rId27"/>
    <p:sldId id="793" r:id="rId28"/>
    <p:sldId id="812" r:id="rId2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00FF00"/>
    <a:srgbClr val="FF0000"/>
    <a:srgbClr val="009900"/>
    <a:srgbClr val="CC00CC"/>
    <a:srgbClr val="FF9900"/>
    <a:srgbClr val="FFFF00"/>
    <a:srgbClr val="33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9497B-DC32-4D8E-B174-6E62330D67C3}" type="datetimeFigureOut">
              <a:rPr lang="ru-RU" smtClean="0"/>
              <a:pPr/>
              <a:t>02.04.2013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25123-DB39-49CA-B53B-840BD07A5B9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0740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89CAC-25C9-4BD2-BC94-F2CCB67A90B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89CAC-25C9-4BD2-BC94-F2CCB67A90B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89CAC-25C9-4BD2-BC94-F2CCB67A90B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274639"/>
            <a:ext cx="8229600" cy="5851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31379-EA7A-4252-9D66-26F56F2E186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89CAC-25C9-4BD2-BC94-F2CCB67A90B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89CAC-25C9-4BD2-BC94-F2CCB67A90B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89CAC-25C9-4BD2-BC94-F2CCB67A90B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89CAC-25C9-4BD2-BC94-F2CCB67A90B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589CAC-25C9-4BD2-BC94-F2CCB67A90B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89CAC-25C9-4BD2-BC94-F2CCB67A90B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pPr>
              <a:defRPr/>
            </a:pPr>
            <a:fld id="{2E589CAC-25C9-4BD2-BC94-F2CCB67A90B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89CAC-25C9-4BD2-BC94-F2CCB67A90B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2E589CAC-25C9-4BD2-BC94-F2CCB67A90B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6281738"/>
            <a:ext cx="8569325" cy="576262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sz="1800" dirty="0" smtClean="0"/>
              <a:t>	</a:t>
            </a:r>
            <a:endParaRPr lang="ru-RU" sz="1800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xml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0" y="104775"/>
            <a:ext cx="9144000" cy="569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endParaRPr lang="en-US"/>
          </a:p>
          <a:p>
            <a:pPr algn="just"/>
            <a:r>
              <a:rPr lang="ru-RU"/>
              <a:t>В отличие от версии 1.0 стандарт </a:t>
            </a:r>
            <a:r>
              <a:rPr lang="en-US"/>
              <a:t>XML </a:t>
            </a:r>
            <a:r>
              <a:rPr lang="ru-RU"/>
              <a:t>1.1. в качестве символов, из которых составляются имена элементов и атрибутов </a:t>
            </a:r>
            <a:r>
              <a:rPr lang="ru-RU">
                <a:solidFill>
                  <a:srgbClr val="00FF00"/>
                </a:solidFill>
              </a:rPr>
              <a:t>допускает любые символы </a:t>
            </a:r>
            <a:r>
              <a:rPr lang="ru-RU"/>
              <a:t>(даже еще не определенные в текущем стандарте </a:t>
            </a:r>
            <a:r>
              <a:rPr lang="en-US"/>
              <a:t>Unicode)</a:t>
            </a:r>
            <a:r>
              <a:rPr lang="ru-RU"/>
              <a:t>, </a:t>
            </a:r>
            <a:r>
              <a:rPr lang="ru-RU">
                <a:solidFill>
                  <a:srgbClr val="FF0000"/>
                </a:solidFill>
              </a:rPr>
              <a:t>за исключением определенного набора символов, которые запрещены</a:t>
            </a:r>
            <a:r>
              <a:rPr lang="en-US">
                <a:solidFill>
                  <a:srgbClr val="FF0000"/>
                </a:solidFill>
              </a:rPr>
              <a:t>.</a:t>
            </a:r>
          </a:p>
          <a:p>
            <a:pPr algn="just"/>
            <a:endParaRPr lang="en-US"/>
          </a:p>
          <a:p>
            <a:pPr algn="just"/>
            <a:r>
              <a:rPr lang="en-US"/>
              <a:t>XML 1.1 </a:t>
            </a:r>
            <a:r>
              <a:rPr lang="ru-RU"/>
              <a:t>разработан таким образом, чтобы была совместимость снизу-вверх в смысле способности взаимодействовать с будущими стандартами </a:t>
            </a:r>
            <a:r>
              <a:rPr lang="en-US"/>
              <a:t>Unicode.</a:t>
            </a:r>
          </a:p>
          <a:p>
            <a:pPr algn="just"/>
            <a:endParaRPr lang="en-US"/>
          </a:p>
          <a:p>
            <a:pPr algn="just"/>
            <a:r>
              <a:rPr lang="ru-RU"/>
              <a:t>На практике используют оба стандарта.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104775"/>
            <a:ext cx="9144000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/>
              <a:t>Объявление </a:t>
            </a:r>
            <a:r>
              <a:rPr lang="en-US" dirty="0"/>
              <a:t>XML</a:t>
            </a:r>
            <a:endParaRPr lang="ru-RU" dirty="0"/>
          </a:p>
          <a:p>
            <a:pPr algn="ctr"/>
            <a:endParaRPr lang="ru-RU" b="1" dirty="0"/>
          </a:p>
          <a:p>
            <a:r>
              <a:rPr lang="ru-RU" dirty="0"/>
              <a:t>Первая строка XML документа (XML </a:t>
            </a:r>
            <a:r>
              <a:rPr lang="ru-RU" dirty="0" err="1"/>
              <a:t>declaration</a:t>
            </a:r>
            <a:r>
              <a:rPr lang="ru-RU" dirty="0"/>
              <a:t>) - строка, указывающая версию XML.</a:t>
            </a:r>
          </a:p>
          <a:p>
            <a:endParaRPr lang="ru-RU" dirty="0"/>
          </a:p>
          <a:p>
            <a:pPr algn="just"/>
            <a:r>
              <a:rPr lang="ru-RU" dirty="0"/>
              <a:t>В версии 1.0 объявление XML может быть опущено, в версии 1.1 оно обязательно.</a:t>
            </a:r>
          </a:p>
          <a:p>
            <a:endParaRPr lang="ru-RU" dirty="0"/>
          </a:p>
          <a:p>
            <a:pPr algn="just"/>
            <a:r>
              <a:rPr lang="ru-RU" dirty="0"/>
              <a:t>Также здесь может быть указана кодировка символов и наличие внешних зависимостей.</a:t>
            </a:r>
          </a:p>
          <a:p>
            <a:endParaRPr lang="ru-RU" dirty="0"/>
          </a:p>
          <a:p>
            <a:r>
              <a:rPr lang="ru-RU" dirty="0">
                <a:solidFill>
                  <a:srgbClr val="FF0000"/>
                </a:solidFill>
              </a:rPr>
              <a:t>&lt;?</a:t>
            </a:r>
            <a:r>
              <a:rPr lang="ru-RU" dirty="0" err="1">
                <a:solidFill>
                  <a:srgbClr val="FF0000"/>
                </a:solidFill>
              </a:rPr>
              <a:t>xml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version=</a:t>
            </a:r>
            <a:r>
              <a:rPr lang="ru-RU" dirty="0">
                <a:solidFill>
                  <a:srgbClr val="FF0000"/>
                </a:solidFill>
              </a:rPr>
              <a:t>"1.0" </a:t>
            </a:r>
            <a:r>
              <a:rPr lang="ru-RU" dirty="0" err="1">
                <a:solidFill>
                  <a:srgbClr val="FF0000"/>
                </a:solidFill>
              </a:rPr>
              <a:t>encoding=</a:t>
            </a:r>
            <a:r>
              <a:rPr lang="ru-RU" dirty="0">
                <a:solidFill>
                  <a:srgbClr val="FF0000"/>
                </a:solidFill>
              </a:rPr>
              <a:t>"UTF-8"?&gt;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/>
              <a:t>Корневой </a:t>
            </a:r>
            <a:r>
              <a:rPr lang="ru-RU" dirty="0"/>
              <a:t>элемент</a:t>
            </a:r>
          </a:p>
          <a:p>
            <a:pPr algn="ctr"/>
            <a:endParaRPr lang="ru-RU" dirty="0"/>
          </a:p>
          <a:p>
            <a:pPr algn="just"/>
            <a:r>
              <a:rPr lang="ru-RU" dirty="0"/>
              <a:t>Документ имеет только один корневой элемент.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Текст и другие данные всего документа должны быть расположены между единственным начальным корневым тегом и соответствующим ему конечным тегом.</a:t>
            </a:r>
          </a:p>
          <a:p>
            <a:pPr algn="just"/>
            <a:endParaRPr lang="ru-RU" dirty="0"/>
          </a:p>
          <a:p>
            <a:pPr algn="just"/>
            <a:r>
              <a:rPr lang="en-US" dirty="0">
                <a:solidFill>
                  <a:srgbClr val="FF0000"/>
                </a:solidFill>
              </a:rPr>
              <a:t>&lt;recipe name="</a:t>
            </a:r>
            <a:r>
              <a:rPr lang="ru-RU" dirty="0">
                <a:solidFill>
                  <a:srgbClr val="FF0000"/>
                </a:solidFill>
              </a:rPr>
              <a:t>хлеб" </a:t>
            </a:r>
            <a:r>
              <a:rPr lang="en-US" dirty="0" err="1">
                <a:solidFill>
                  <a:srgbClr val="FF0000"/>
                </a:solidFill>
              </a:rPr>
              <a:t>preptime</a:t>
            </a:r>
            <a:r>
              <a:rPr lang="en-US" dirty="0">
                <a:solidFill>
                  <a:srgbClr val="FF0000"/>
                </a:solidFill>
              </a:rPr>
              <a:t>="5" </a:t>
            </a:r>
            <a:r>
              <a:rPr lang="en-US" dirty="0" err="1">
                <a:solidFill>
                  <a:srgbClr val="FF0000"/>
                </a:solidFill>
              </a:rPr>
              <a:t>cooktime</a:t>
            </a:r>
            <a:r>
              <a:rPr lang="en-US" dirty="0">
                <a:solidFill>
                  <a:srgbClr val="FF0000"/>
                </a:solidFill>
              </a:rPr>
              <a:t>="180"&gt;</a:t>
            </a:r>
          </a:p>
          <a:p>
            <a:pPr algn="just"/>
            <a:r>
              <a:rPr lang="ru-RU" dirty="0">
                <a:solidFill>
                  <a:srgbClr val="FF0000"/>
                </a:solidFill>
              </a:rPr>
              <a:t>    …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ru-RU" dirty="0">
                <a:solidFill>
                  <a:srgbClr val="FF0000"/>
                </a:solidFill>
              </a:rPr>
              <a:t>/</a:t>
            </a:r>
            <a:r>
              <a:rPr lang="en-US" dirty="0">
                <a:solidFill>
                  <a:srgbClr val="FF0000"/>
                </a:solidFill>
              </a:rPr>
              <a:t>recipe&gt;</a:t>
            </a:r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/>
              <a:t>Комментарий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ru-RU" dirty="0"/>
              <a:t>XML-комментарии размещают внутри специального тега, начинающегося с символов </a:t>
            </a:r>
            <a:r>
              <a:rPr lang="ru-RU" dirty="0">
                <a:solidFill>
                  <a:srgbClr val="FFC000"/>
                </a:solidFill>
              </a:rPr>
              <a:t>&lt;!--</a:t>
            </a:r>
            <a:r>
              <a:rPr lang="ru-RU" dirty="0"/>
              <a:t> и заканчивающегося символами </a:t>
            </a:r>
            <a:r>
              <a:rPr lang="ru-RU" dirty="0">
                <a:solidFill>
                  <a:srgbClr val="FFC000"/>
                </a:solidFill>
              </a:rPr>
              <a:t>--&gt;</a:t>
            </a:r>
            <a:r>
              <a:rPr lang="ru-RU" dirty="0"/>
              <a:t>. Два знака дефис (--) внутри комментария присутствовать не должны.</a:t>
            </a:r>
          </a:p>
          <a:p>
            <a:pPr algn="just"/>
            <a:endParaRPr lang="ru-RU" dirty="0"/>
          </a:p>
          <a:p>
            <a:pPr algn="just"/>
            <a:r>
              <a:rPr lang="ru-RU" dirty="0">
                <a:solidFill>
                  <a:srgbClr val="FF0000"/>
                </a:solidFill>
              </a:rPr>
              <a:t>&lt;!-- комментарий --&gt;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Теги внутри комментария обрабатываться не должны.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Допустимо использовать комментарии вне корневого элемента.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/>
              <a:t>Имена </a:t>
            </a:r>
            <a:r>
              <a:rPr lang="ru-RU" dirty="0"/>
              <a:t>тегов и атрибутов</a:t>
            </a:r>
          </a:p>
          <a:p>
            <a:pPr algn="just"/>
            <a:endParaRPr lang="ru-RU" u="sng" dirty="0"/>
          </a:p>
          <a:p>
            <a:pPr algn="just"/>
            <a:r>
              <a:rPr lang="ru-RU" dirty="0"/>
              <a:t>Имена тегов и атрибутов не должны содержать пробельные символы, могут быть записаны на любом языке, поддерживаемом кодировкой XML документа.</a:t>
            </a:r>
          </a:p>
          <a:p>
            <a:endParaRPr lang="ru-RU" dirty="0"/>
          </a:p>
          <a:p>
            <a:r>
              <a:rPr lang="ru-RU" dirty="0"/>
              <a:t>Имя может начинаться с:</a:t>
            </a:r>
          </a:p>
          <a:p>
            <a:r>
              <a:rPr lang="ru-RU" dirty="0">
                <a:solidFill>
                  <a:srgbClr val="FF9900"/>
                </a:solidFill>
              </a:rPr>
              <a:t>буквы</a:t>
            </a:r>
            <a:r>
              <a:rPr lang="en-US" dirty="0">
                <a:solidFill>
                  <a:srgbClr val="FF9900"/>
                </a:solidFill>
              </a:rPr>
              <a:t>		</a:t>
            </a:r>
            <a:r>
              <a:rPr lang="ru-RU" dirty="0">
                <a:solidFill>
                  <a:srgbClr val="FF9900"/>
                </a:solidFill>
              </a:rPr>
              <a:t>подчёркивания</a:t>
            </a:r>
            <a:r>
              <a:rPr lang="en-US" dirty="0">
                <a:solidFill>
                  <a:srgbClr val="FF9900"/>
                </a:solidFill>
              </a:rPr>
              <a:t>		</a:t>
            </a:r>
            <a:r>
              <a:rPr lang="ru-RU" dirty="0">
                <a:solidFill>
                  <a:srgbClr val="FF9900"/>
                </a:solidFill>
              </a:rPr>
              <a:t>двоеточия</a:t>
            </a:r>
          </a:p>
          <a:p>
            <a:endParaRPr lang="ru-RU" dirty="0"/>
          </a:p>
          <a:p>
            <a:r>
              <a:rPr lang="ru-RU" dirty="0"/>
              <a:t>остальными символами имен могут быть:</a:t>
            </a:r>
          </a:p>
          <a:p>
            <a:r>
              <a:rPr lang="ru-RU" dirty="0">
                <a:solidFill>
                  <a:srgbClr val="FF9900"/>
                </a:solidFill>
              </a:rPr>
              <a:t>буква			подчеркивание		двоеточие</a:t>
            </a:r>
          </a:p>
          <a:p>
            <a:r>
              <a:rPr lang="ru-RU" dirty="0">
                <a:solidFill>
                  <a:srgbClr val="FF9900"/>
                </a:solidFill>
              </a:rPr>
              <a:t>цифра		дефис			точка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/>
              <a:t>Содержимое </a:t>
            </a:r>
            <a:r>
              <a:rPr lang="ru-RU" dirty="0"/>
              <a:t>элементов</a:t>
            </a:r>
          </a:p>
          <a:p>
            <a:pPr algn="just"/>
            <a:endParaRPr lang="ru-RU" u="sng" dirty="0"/>
          </a:p>
          <a:p>
            <a:r>
              <a:rPr lang="ru-RU" dirty="0"/>
              <a:t>Содержимым элемента называется всё, что расположено между открывающим и закрывающим тегами, включая текст и другие (вложенные) элементы.</a:t>
            </a:r>
          </a:p>
          <a:p>
            <a:endParaRPr lang="ru-RU" dirty="0"/>
          </a:p>
          <a:p>
            <a:pPr algn="just"/>
            <a:r>
              <a:rPr lang="ru-RU" dirty="0"/>
              <a:t>Замечание. Не рекомендуется одновременно включать в содержимое дочерние элементы и текст. Т.е. следует избегать конструкций вида:</a:t>
            </a:r>
          </a:p>
          <a:p>
            <a:r>
              <a:rPr lang="en-US" dirty="0"/>
              <a:t>&lt;book&gt;</a:t>
            </a:r>
          </a:p>
          <a:p>
            <a:r>
              <a:rPr lang="en-US" dirty="0">
                <a:solidFill>
                  <a:srgbClr val="FF0000"/>
                </a:solidFill>
              </a:rPr>
              <a:t>	Some Text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&lt;author&gt;...&lt;/author&gt;</a:t>
            </a:r>
          </a:p>
          <a:p>
            <a:r>
              <a:rPr lang="en-US" dirty="0"/>
              <a:t>&lt;/book&gt;</a:t>
            </a:r>
            <a:endParaRPr lang="ru-R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/>
              <a:t>Атрибуты</a:t>
            </a:r>
            <a:endParaRPr lang="ru-RU" dirty="0"/>
          </a:p>
          <a:p>
            <a:pPr algn="ctr"/>
            <a:endParaRPr lang="ru-RU" dirty="0"/>
          </a:p>
          <a:p>
            <a:pPr algn="just"/>
            <a:r>
              <a:rPr lang="ru-RU" dirty="0"/>
              <a:t>Кроме содержания у элемента могут быть атрибуты - пары имя-значение, добавляемые в открывающий тег после названия элемента.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Значения атрибутов всегда заключаются в кавычки (одинарные или двойные)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Одно и то же имя атрибута не может встречаться дважды в одном элементе.</a:t>
            </a:r>
          </a:p>
          <a:p>
            <a:pPr algn="just"/>
            <a:endParaRPr lang="ru-RU" dirty="0"/>
          </a:p>
          <a:p>
            <a:pPr algn="just"/>
            <a:r>
              <a:rPr lang="en-US" dirty="0"/>
              <a:t> &lt;ingredient </a:t>
            </a:r>
            <a:r>
              <a:rPr lang="en-US" dirty="0">
                <a:solidFill>
                  <a:srgbClr val="FF0000"/>
                </a:solidFill>
              </a:rPr>
              <a:t>amount="3"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unit="</a:t>
            </a:r>
            <a:r>
              <a:rPr lang="ru-RU" dirty="0">
                <a:solidFill>
                  <a:srgbClr val="FF0000"/>
                </a:solidFill>
              </a:rPr>
              <a:t>стакан"</a:t>
            </a:r>
            <a:r>
              <a:rPr lang="ru-RU" dirty="0"/>
              <a:t>&gt;Мука&lt;/</a:t>
            </a:r>
            <a:r>
              <a:rPr lang="en-US" dirty="0"/>
              <a:t>ingredient&gt;</a:t>
            </a:r>
            <a:endParaRPr lang="ru-RU" dirty="0"/>
          </a:p>
          <a:p>
            <a:pPr algn="just"/>
            <a:endParaRPr lang="ru-R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/>
              <a:t>Использование </a:t>
            </a:r>
            <a:r>
              <a:rPr lang="ru-RU" dirty="0"/>
              <a:t>атрибутов</a:t>
            </a:r>
          </a:p>
          <a:p>
            <a:pPr algn="ctr"/>
            <a:endParaRPr lang="ru-RU" dirty="0"/>
          </a:p>
          <a:p>
            <a:pPr algn="just"/>
            <a:r>
              <a:rPr lang="ru-RU" dirty="0"/>
              <a:t>Э</a:t>
            </a:r>
            <a:r>
              <a:rPr lang="ru-RU" dirty="0" smtClean="0"/>
              <a:t>лемент </a:t>
            </a:r>
            <a:r>
              <a:rPr lang="en-US" dirty="0"/>
              <a:t>XML</a:t>
            </a:r>
            <a:r>
              <a:rPr lang="ru-RU" dirty="0"/>
              <a:t> можно переписать без применения атрибутов. Например элемент</a:t>
            </a:r>
          </a:p>
          <a:p>
            <a:pPr algn="just"/>
            <a:r>
              <a:rPr lang="en-US" dirty="0"/>
              <a:t>&lt;book </a:t>
            </a:r>
            <a:r>
              <a:rPr lang="en-US" dirty="0">
                <a:solidFill>
                  <a:srgbClr val="FF0000"/>
                </a:solidFill>
              </a:rPr>
              <a:t>name="</a:t>
            </a:r>
            <a:r>
              <a:rPr lang="en-US" dirty="0" err="1">
                <a:solidFill>
                  <a:srgbClr val="FF0000"/>
                </a:solidFill>
              </a:rPr>
              <a:t>BookName</a:t>
            </a:r>
            <a:r>
              <a:rPr lang="en-US" dirty="0">
                <a:solidFill>
                  <a:srgbClr val="FF0000"/>
                </a:solidFill>
              </a:rPr>
              <a:t>" author="</a:t>
            </a:r>
            <a:r>
              <a:rPr lang="en-US" dirty="0" err="1">
                <a:solidFill>
                  <a:srgbClr val="FF0000"/>
                </a:solidFill>
              </a:rPr>
              <a:t>AuthorName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/>
              <a:t>&gt;</a:t>
            </a:r>
          </a:p>
          <a:p>
            <a:pPr algn="just"/>
            <a:r>
              <a:rPr lang="en-US" dirty="0"/>
              <a:t>	&lt;description&gt;...&lt;/description&gt;</a:t>
            </a:r>
          </a:p>
          <a:p>
            <a:pPr algn="just"/>
            <a:r>
              <a:rPr lang="en-US" dirty="0"/>
              <a:t>&lt;/book&gt;</a:t>
            </a:r>
          </a:p>
          <a:p>
            <a:pPr algn="just"/>
            <a:endParaRPr lang="en-US" dirty="0"/>
          </a:p>
          <a:p>
            <a:pPr algn="just"/>
            <a:r>
              <a:rPr lang="ru-RU" dirty="0"/>
              <a:t>можно переписать так:</a:t>
            </a:r>
          </a:p>
          <a:p>
            <a:pPr algn="just"/>
            <a:r>
              <a:rPr lang="en-US" dirty="0"/>
              <a:t>&lt;book&gt;</a:t>
            </a:r>
          </a:p>
          <a:p>
            <a:pPr algn="just"/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&lt;name&gt;</a:t>
            </a:r>
            <a:r>
              <a:rPr lang="en-US" dirty="0" err="1">
                <a:solidFill>
                  <a:srgbClr val="FF0000"/>
                </a:solidFill>
              </a:rPr>
              <a:t>BookName</a:t>
            </a:r>
            <a:r>
              <a:rPr lang="en-US" dirty="0">
                <a:solidFill>
                  <a:srgbClr val="FF0000"/>
                </a:solidFill>
              </a:rPr>
              <a:t>&lt;/name&gt;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	&lt;author&gt;</a:t>
            </a:r>
            <a:r>
              <a:rPr lang="en-US" dirty="0" err="1">
                <a:solidFill>
                  <a:srgbClr val="FF0000"/>
                </a:solidFill>
              </a:rPr>
              <a:t>AuthorName</a:t>
            </a:r>
            <a:r>
              <a:rPr lang="en-US" dirty="0">
                <a:solidFill>
                  <a:srgbClr val="FF0000"/>
                </a:solidFill>
              </a:rPr>
              <a:t>&lt;/author&gt;</a:t>
            </a:r>
          </a:p>
          <a:p>
            <a:pPr algn="just"/>
            <a:r>
              <a:rPr lang="en-US" dirty="0"/>
              <a:t>	&lt;description&gt;...&lt;/description&gt;</a:t>
            </a:r>
          </a:p>
          <a:p>
            <a:pPr algn="just"/>
            <a:r>
              <a:rPr lang="en-US" dirty="0"/>
              <a:t>&lt;/book&gt;</a:t>
            </a:r>
            <a:endParaRPr lang="ru-R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/>
          </a:p>
          <a:p>
            <a:pPr algn="just"/>
            <a:r>
              <a:rPr lang="ru-RU"/>
              <a:t>Общепринятым является следующее правило.</a:t>
            </a:r>
          </a:p>
          <a:p>
            <a:pPr algn="just"/>
            <a:endParaRPr lang="ru-RU"/>
          </a:p>
          <a:p>
            <a:pPr algn="just"/>
            <a:r>
              <a:rPr lang="ru-RU"/>
              <a:t>Атрибуты следует использовать для возможности указать </a:t>
            </a:r>
            <a:r>
              <a:rPr lang="ru-RU">
                <a:solidFill>
                  <a:srgbClr val="FF0000"/>
                </a:solidFill>
              </a:rPr>
              <a:t>изменение интерпретации значения, но не для указания самого значения</a:t>
            </a:r>
            <a:r>
              <a:rPr lang="ru-RU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49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/>
              <a:t>Спецсимволы</a:t>
            </a:r>
            <a:endParaRPr lang="ru-RU" dirty="0"/>
          </a:p>
          <a:p>
            <a:pPr algn="ctr"/>
            <a:endParaRPr lang="ru-RU" dirty="0"/>
          </a:p>
          <a:p>
            <a:pPr algn="just"/>
            <a:r>
              <a:rPr lang="en-US" dirty="0">
                <a:solidFill>
                  <a:srgbClr val="FFC000"/>
                </a:solidFill>
              </a:rPr>
              <a:t>	&amp;</a:t>
            </a:r>
            <a:r>
              <a:rPr lang="ru-RU" dirty="0">
                <a:solidFill>
                  <a:srgbClr val="FFC000"/>
                </a:solidFill>
              </a:rPr>
              <a:t>		</a:t>
            </a:r>
            <a:r>
              <a:rPr lang="en-US" dirty="0">
                <a:solidFill>
                  <a:srgbClr val="FFC000"/>
                </a:solidFill>
              </a:rPr>
              <a:t>&amp;amp;</a:t>
            </a:r>
            <a:endParaRPr lang="ru-RU" dirty="0">
              <a:solidFill>
                <a:srgbClr val="FFC000"/>
              </a:solidFill>
            </a:endParaRPr>
          </a:p>
          <a:p>
            <a:pPr algn="just"/>
            <a:r>
              <a:rPr lang="en-US" dirty="0">
                <a:solidFill>
                  <a:srgbClr val="FFC000"/>
                </a:solidFill>
              </a:rPr>
              <a:t>	&lt;</a:t>
            </a:r>
            <a:r>
              <a:rPr lang="ru-RU" dirty="0">
                <a:solidFill>
                  <a:srgbClr val="FFC000"/>
                </a:solidFill>
              </a:rPr>
              <a:t>		</a:t>
            </a:r>
            <a:r>
              <a:rPr lang="en-US" dirty="0">
                <a:solidFill>
                  <a:srgbClr val="FFC000"/>
                </a:solidFill>
              </a:rPr>
              <a:t>&amp;</a:t>
            </a:r>
            <a:r>
              <a:rPr lang="en-US" dirty="0" err="1">
                <a:solidFill>
                  <a:srgbClr val="FFC000"/>
                </a:solidFill>
              </a:rPr>
              <a:t>lt</a:t>
            </a:r>
            <a:r>
              <a:rPr lang="en-US" dirty="0">
                <a:solidFill>
                  <a:srgbClr val="FFC000"/>
                </a:solidFill>
              </a:rPr>
              <a:t>;</a:t>
            </a:r>
            <a:r>
              <a:rPr lang="ru-RU" dirty="0">
                <a:solidFill>
                  <a:srgbClr val="FFC000"/>
                </a:solidFill>
              </a:rPr>
              <a:t>  		</a:t>
            </a:r>
            <a:r>
              <a:rPr lang="ru-RU" dirty="0"/>
              <a:t>(</a:t>
            </a:r>
            <a:r>
              <a:rPr lang="en-US" dirty="0"/>
              <a:t>less than)</a:t>
            </a:r>
            <a:endParaRPr lang="ru-RU" dirty="0"/>
          </a:p>
          <a:p>
            <a:pPr algn="just"/>
            <a:r>
              <a:rPr lang="en-US" dirty="0">
                <a:solidFill>
                  <a:srgbClr val="FFC000"/>
                </a:solidFill>
              </a:rPr>
              <a:t>	&gt;</a:t>
            </a:r>
            <a:r>
              <a:rPr lang="ru-RU" dirty="0">
                <a:solidFill>
                  <a:srgbClr val="FFC000"/>
                </a:solidFill>
              </a:rPr>
              <a:t>		</a:t>
            </a:r>
            <a:r>
              <a:rPr lang="en-US" dirty="0">
                <a:solidFill>
                  <a:srgbClr val="FFC000"/>
                </a:solidFill>
              </a:rPr>
              <a:t>&amp;</a:t>
            </a:r>
            <a:r>
              <a:rPr lang="en-US" dirty="0" err="1">
                <a:solidFill>
                  <a:srgbClr val="FFC000"/>
                </a:solidFill>
              </a:rPr>
              <a:t>gt</a:t>
            </a:r>
            <a:r>
              <a:rPr lang="en-US" dirty="0">
                <a:solidFill>
                  <a:srgbClr val="FFC000"/>
                </a:solidFill>
              </a:rPr>
              <a:t>;  </a:t>
            </a:r>
            <a:r>
              <a:rPr lang="ru-RU" dirty="0">
                <a:solidFill>
                  <a:srgbClr val="FFC000"/>
                </a:solidFill>
              </a:rPr>
              <a:t>		</a:t>
            </a:r>
            <a:r>
              <a:rPr lang="en-US" dirty="0"/>
              <a:t>(greater than)</a:t>
            </a:r>
            <a:endParaRPr lang="ru-RU" dirty="0"/>
          </a:p>
          <a:p>
            <a:pPr algn="just"/>
            <a:r>
              <a:rPr lang="en-US" dirty="0">
                <a:solidFill>
                  <a:srgbClr val="FFC000"/>
                </a:solidFill>
              </a:rPr>
              <a:t>	' </a:t>
            </a:r>
            <a:r>
              <a:rPr lang="ru-RU" dirty="0">
                <a:solidFill>
                  <a:srgbClr val="FFC000"/>
                </a:solidFill>
              </a:rPr>
              <a:t>		</a:t>
            </a:r>
            <a:r>
              <a:rPr lang="en-US" dirty="0">
                <a:solidFill>
                  <a:srgbClr val="FFC000"/>
                </a:solidFill>
              </a:rPr>
              <a:t>&amp;</a:t>
            </a:r>
            <a:r>
              <a:rPr lang="en-US" dirty="0" err="1">
                <a:solidFill>
                  <a:srgbClr val="FFC000"/>
                </a:solidFill>
              </a:rPr>
              <a:t>apos</a:t>
            </a:r>
            <a:r>
              <a:rPr lang="en-US" dirty="0">
                <a:solidFill>
                  <a:srgbClr val="FFC000"/>
                </a:solidFill>
              </a:rPr>
              <a:t>;</a:t>
            </a:r>
            <a:endParaRPr lang="ru-RU" dirty="0">
              <a:solidFill>
                <a:srgbClr val="FFC000"/>
              </a:solidFill>
            </a:endParaRPr>
          </a:p>
          <a:p>
            <a:pPr algn="just"/>
            <a:r>
              <a:rPr lang="en-US" dirty="0">
                <a:solidFill>
                  <a:srgbClr val="FFC000"/>
                </a:solidFill>
              </a:rPr>
              <a:t>	'' </a:t>
            </a:r>
            <a:r>
              <a:rPr lang="ru-RU" dirty="0">
                <a:solidFill>
                  <a:srgbClr val="FFC000"/>
                </a:solidFill>
              </a:rPr>
              <a:t>		&amp;</a:t>
            </a:r>
            <a:r>
              <a:rPr lang="en-US" dirty="0" err="1">
                <a:solidFill>
                  <a:srgbClr val="FFC000"/>
                </a:solidFill>
              </a:rPr>
              <a:t>quot</a:t>
            </a:r>
            <a:r>
              <a:rPr lang="en-US" dirty="0">
                <a:solidFill>
                  <a:srgbClr val="FFC000"/>
                </a:solidFill>
              </a:rPr>
              <a:t>;</a:t>
            </a:r>
            <a:r>
              <a:rPr lang="ru-RU" dirty="0">
                <a:solidFill>
                  <a:srgbClr val="FFC000"/>
                </a:solidFill>
              </a:rPr>
              <a:t>	</a:t>
            </a:r>
            <a:endParaRPr lang="en-US" dirty="0">
              <a:solidFill>
                <a:srgbClr val="FFC000"/>
              </a:solidFill>
            </a:endParaRPr>
          </a:p>
          <a:p>
            <a:pPr algn="just"/>
            <a:endParaRPr lang="en-US" dirty="0">
              <a:solidFill>
                <a:srgbClr val="FF9900"/>
              </a:solidFill>
            </a:endParaRPr>
          </a:p>
          <a:p>
            <a:pPr algn="just"/>
            <a:r>
              <a:rPr lang="ru-RU" dirty="0"/>
              <a:t>Любые символы могут быть представлены </a:t>
            </a:r>
            <a:r>
              <a:rPr lang="en-US" dirty="0" err="1"/>
              <a:t>esquape</a:t>
            </a:r>
            <a:r>
              <a:rPr lang="en-US" dirty="0"/>
              <a:t> </a:t>
            </a:r>
            <a:r>
              <a:rPr lang="ru-RU" dirty="0"/>
              <a:t>последовательностью, используя </a:t>
            </a:r>
            <a:r>
              <a:rPr lang="en-US" dirty="0"/>
              <a:t>Unicode </a:t>
            </a:r>
            <a:r>
              <a:rPr lang="ru-RU" dirty="0"/>
              <a:t>код символа. Два варианта: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&amp;#</a:t>
            </a:r>
            <a:r>
              <a:rPr lang="ru-RU" dirty="0">
                <a:solidFill>
                  <a:srgbClr val="FF9900"/>
                </a:solidFill>
              </a:rPr>
              <a:t>ДЕСЯТИЧНЫЙ_КОД</a:t>
            </a:r>
            <a:r>
              <a:rPr lang="en-US" dirty="0">
                <a:solidFill>
                  <a:srgbClr val="FF0000"/>
                </a:solidFill>
              </a:rPr>
              <a:t>;</a:t>
            </a:r>
            <a:endParaRPr lang="ru-RU" dirty="0">
              <a:solidFill>
                <a:srgbClr val="FF0000"/>
              </a:solidFill>
            </a:endParaRPr>
          </a:p>
          <a:p>
            <a:pPr algn="just"/>
            <a:r>
              <a:rPr lang="en-US" dirty="0">
                <a:solidFill>
                  <a:srgbClr val="FF0000"/>
                </a:solidFill>
              </a:rPr>
              <a:t>&amp;#x</a:t>
            </a:r>
            <a:r>
              <a:rPr lang="ru-RU" dirty="0">
                <a:solidFill>
                  <a:srgbClr val="FF9900"/>
                </a:solidFill>
              </a:rPr>
              <a:t>ШЕСТНАДЦАТЕРИЧНЫЙ_КОД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Ведущие нули при этом могут быть опущены.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smtClean="0"/>
              <a:t>XML</a:t>
            </a:r>
            <a:endParaRPr lang="ru-RU" u="sng" dirty="0"/>
          </a:p>
          <a:p>
            <a:endParaRPr lang="ru-RU" b="1" dirty="0"/>
          </a:p>
          <a:p>
            <a:pPr algn="just"/>
            <a:r>
              <a:rPr lang="ru-RU" dirty="0"/>
              <a:t>XML (</a:t>
            </a:r>
            <a:r>
              <a:rPr lang="ru-RU" dirty="0" err="1"/>
              <a:t>eXtensible</a:t>
            </a:r>
            <a:r>
              <a:rPr lang="ru-RU" dirty="0"/>
              <a:t> </a:t>
            </a:r>
            <a:r>
              <a:rPr lang="ru-RU" dirty="0" err="1"/>
              <a:t>Markup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en-US" dirty="0"/>
              <a:t>)</a:t>
            </a:r>
            <a:r>
              <a:rPr lang="ru-RU" dirty="0"/>
              <a:t> </a:t>
            </a:r>
            <a:r>
              <a:rPr lang="en-US" dirty="0"/>
              <a:t>-</a:t>
            </a:r>
            <a:r>
              <a:rPr lang="ru-RU" dirty="0"/>
              <a:t> расширяемый язык разметки.</a:t>
            </a:r>
            <a:endParaRPr lang="en-US" dirty="0"/>
          </a:p>
          <a:p>
            <a:endParaRPr lang="en-US" dirty="0"/>
          </a:p>
          <a:p>
            <a:pPr algn="just"/>
            <a:r>
              <a:rPr lang="ru-RU" dirty="0"/>
              <a:t>Язык </a:t>
            </a:r>
            <a:r>
              <a:rPr lang="en-US" dirty="0"/>
              <a:t>XML -</a:t>
            </a:r>
            <a:r>
              <a:rPr lang="ru-RU" dirty="0"/>
              <a:t> текстовый формат, предназначенный для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ru-RU" dirty="0"/>
              <a:t>хранения структурированных данных</a:t>
            </a:r>
            <a:r>
              <a:rPr lang="en-US" dirty="0"/>
              <a:t>;</a:t>
            </a:r>
          </a:p>
          <a:p>
            <a:pPr algn="just">
              <a:buFontTx/>
              <a:buChar char="-"/>
            </a:pPr>
            <a:r>
              <a:rPr lang="en-US" dirty="0"/>
              <a:t> </a:t>
            </a:r>
            <a:r>
              <a:rPr lang="ru-RU" dirty="0"/>
              <a:t>обмена информацией между программами</a:t>
            </a:r>
            <a:r>
              <a:rPr lang="en-US" dirty="0"/>
              <a:t>;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ru-RU" dirty="0"/>
              <a:t>для создания на его основе специфических языков разметки.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/>
          </a:p>
          <a:p>
            <a:r>
              <a:rPr lang="ru-RU"/>
              <a:t>Замечание. В </a:t>
            </a:r>
            <a:r>
              <a:rPr lang="en-US"/>
              <a:t>XML </a:t>
            </a:r>
            <a:r>
              <a:rPr lang="ru-RU"/>
              <a:t>запись неразрывного пробела в стиле </a:t>
            </a:r>
          </a:p>
          <a:p>
            <a:pPr algn="just"/>
            <a:r>
              <a:rPr lang="en-US"/>
              <a:t>HTML</a:t>
            </a:r>
            <a:r>
              <a:rPr lang="ru-RU"/>
              <a:t> </a:t>
            </a:r>
            <a:r>
              <a:rPr lang="en-US">
                <a:solidFill>
                  <a:srgbClr val="FF9900"/>
                </a:solidFill>
              </a:rPr>
              <a:t>&amp;nbsp;</a:t>
            </a:r>
            <a:r>
              <a:rPr lang="ru-RU">
                <a:solidFill>
                  <a:srgbClr val="FF9900"/>
                </a:solidFill>
              </a:rPr>
              <a:t> </a:t>
            </a:r>
            <a:r>
              <a:rPr lang="ru-RU"/>
              <a:t>вызовет ошибку</a:t>
            </a:r>
            <a:r>
              <a:rPr lang="en-US"/>
              <a:t>, </a:t>
            </a:r>
            <a:r>
              <a:rPr lang="ru-RU"/>
              <a:t>нужно писать через код:</a:t>
            </a:r>
          </a:p>
          <a:p>
            <a:r>
              <a:rPr lang="ru-RU">
                <a:solidFill>
                  <a:srgbClr val="FF9900"/>
                </a:solidFill>
              </a:rPr>
              <a:t>&amp;#160;</a:t>
            </a:r>
            <a:r>
              <a:rPr lang="ru-RU"/>
              <a:t> или </a:t>
            </a:r>
            <a:r>
              <a:rPr lang="en-US">
                <a:solidFill>
                  <a:srgbClr val="FF9900"/>
                </a:solidFill>
              </a:rPr>
              <a:t>&amp;#xA0;</a:t>
            </a:r>
            <a:endParaRPr lang="ru-R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49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/>
              <a:t>Пространство </a:t>
            </a:r>
            <a:r>
              <a:rPr lang="ru-RU" dirty="0"/>
              <a:t>имен</a:t>
            </a:r>
          </a:p>
          <a:p>
            <a:pPr algn="ctr"/>
            <a:endParaRPr lang="ru-RU" dirty="0"/>
          </a:p>
          <a:p>
            <a:pPr algn="just"/>
            <a:r>
              <a:rPr lang="ru-RU" dirty="0"/>
              <a:t>Пространство имен это именованная совокупность имен элементов (тегов) и атрибутов. В пределах любого пространства имен все имена являются уникальными.</a:t>
            </a:r>
          </a:p>
          <a:p>
            <a:endParaRPr lang="ru-RU" dirty="0"/>
          </a:p>
          <a:p>
            <a:pPr algn="just"/>
            <a:r>
              <a:rPr lang="ru-RU" dirty="0"/>
              <a:t>Аналогия в </a:t>
            </a:r>
            <a:r>
              <a:rPr lang="en-US" dirty="0"/>
              <a:t>Java – </a:t>
            </a:r>
            <a:r>
              <a:rPr lang="ru-RU" dirty="0"/>
              <a:t>пакеты. Каждый пакет определяет совокупность уникальных имен классов. Два одинаковых имени из разных пакетов могут быть использованы в одном коде с указанием пространства имен (т.е. пакета):</a:t>
            </a:r>
          </a:p>
          <a:p>
            <a:endParaRPr lang="en-US" dirty="0"/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rgbClr val="FFC000"/>
                </a:solidFill>
              </a:rPr>
              <a:t>java.awt.</a:t>
            </a:r>
            <a:r>
              <a:rPr lang="en-US" dirty="0" err="1">
                <a:solidFill>
                  <a:srgbClr val="FF0000"/>
                </a:solidFill>
              </a:rPr>
              <a:t>List</a:t>
            </a:r>
            <a:r>
              <a:rPr lang="en-US" dirty="0"/>
              <a:t> </a:t>
            </a:r>
            <a:r>
              <a:rPr lang="en-US" dirty="0" err="1"/>
              <a:t>awtList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rgbClr val="FFC000"/>
                </a:solidFill>
              </a:rPr>
              <a:t>java.util.</a:t>
            </a:r>
            <a:r>
              <a:rPr lang="en-US" dirty="0" err="1">
                <a:solidFill>
                  <a:srgbClr val="FF0000"/>
                </a:solidFill>
              </a:rPr>
              <a:t>List</a:t>
            </a:r>
            <a:r>
              <a:rPr lang="en-US" dirty="0"/>
              <a:t> </a:t>
            </a:r>
            <a:r>
              <a:rPr lang="en-US" dirty="0" err="1"/>
              <a:t>utilList</a:t>
            </a:r>
            <a:r>
              <a:rPr lang="en-US" dirty="0"/>
              <a:t>;</a:t>
            </a:r>
          </a:p>
          <a:p>
            <a:r>
              <a:rPr lang="ru-RU" dirty="0"/>
              <a:t>}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8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  <a:p>
            <a:pPr algn="just"/>
            <a:r>
              <a:rPr lang="ru-RU"/>
              <a:t>Пространство имен в </a:t>
            </a:r>
            <a:r>
              <a:rPr lang="en-US"/>
              <a:t>XML </a:t>
            </a:r>
            <a:r>
              <a:rPr lang="ru-RU"/>
              <a:t>объявляют с помощью атрибута xmlns того тега, внутри которого будут использованы соответствующие имена.</a:t>
            </a:r>
          </a:p>
          <a:p>
            <a:endParaRPr lang="ru-RU"/>
          </a:p>
          <a:p>
            <a:pPr algn="just"/>
            <a:r>
              <a:rPr lang="ru-RU"/>
              <a:t>Объявление в общем случае имеет две части: </a:t>
            </a:r>
            <a:r>
              <a:rPr lang="ru-RU">
                <a:solidFill>
                  <a:srgbClr val="FFC000"/>
                </a:solidFill>
              </a:rPr>
              <a:t>префикс</a:t>
            </a:r>
            <a:r>
              <a:rPr lang="ru-RU"/>
              <a:t> (краткое имя) и </a:t>
            </a:r>
            <a:r>
              <a:rPr lang="ru-RU">
                <a:solidFill>
                  <a:srgbClr val="FFFF00"/>
                </a:solidFill>
              </a:rPr>
              <a:t>уникальную строку </a:t>
            </a:r>
            <a:r>
              <a:rPr lang="ru-RU"/>
              <a:t>(полное имя пространства имен). </a:t>
            </a:r>
          </a:p>
          <a:p>
            <a:endParaRPr lang="ru-RU"/>
          </a:p>
          <a:p>
            <a:r>
              <a:rPr lang="ru-RU"/>
              <a:t>Пример:</a:t>
            </a:r>
          </a:p>
          <a:p>
            <a:pPr algn="just"/>
            <a:r>
              <a:rPr lang="en-US"/>
              <a:t>&lt;test </a:t>
            </a:r>
            <a:r>
              <a:rPr lang="en-US">
                <a:solidFill>
                  <a:srgbClr val="FF0000"/>
                </a:solidFill>
              </a:rPr>
              <a:t>xmlns:</a:t>
            </a:r>
            <a:r>
              <a:rPr lang="en-US">
                <a:solidFill>
                  <a:srgbClr val="FFC000"/>
                </a:solidFill>
              </a:rPr>
              <a:t>knure</a:t>
            </a:r>
            <a:r>
              <a:rPr lang="en-US">
                <a:solidFill>
                  <a:srgbClr val="FF0000"/>
                </a:solidFill>
              </a:rPr>
              <a:t>="</a:t>
            </a:r>
            <a:r>
              <a:rPr lang="en-US">
                <a:solidFill>
                  <a:srgbClr val="FFFF00"/>
                </a:solidFill>
              </a:rPr>
              <a:t>http://knure.kharkov.ua</a:t>
            </a:r>
            <a:r>
              <a:rPr lang="en-US">
                <a:solidFill>
                  <a:srgbClr val="FF0000"/>
                </a:solidFill>
              </a:rPr>
              <a:t>"</a:t>
            </a:r>
            <a:r>
              <a:rPr lang="en-US"/>
              <a:t>&gt;</a:t>
            </a:r>
          </a:p>
          <a:p>
            <a:pPr algn="just"/>
            <a:endParaRPr lang="en-US" i="1"/>
          </a:p>
          <a:p>
            <a:pPr algn="just"/>
            <a:r>
              <a:rPr lang="ru-RU"/>
              <a:t>Как правило, для обеспечения уникальности пространств имен в качестве их полных имен используют доменное имя.</a:t>
            </a:r>
            <a:r>
              <a:rPr lang="en-US"/>
              <a:t> </a:t>
            </a:r>
            <a:r>
              <a:rPr lang="ru-RU"/>
              <a:t>Нельзя использовать пустую строку, не рекомендуется использовать относительные </a:t>
            </a:r>
            <a:r>
              <a:rPr lang="en-US"/>
              <a:t>URI.</a:t>
            </a:r>
            <a:endParaRPr lang="ru-R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8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dirty="0"/>
              <a:t>&lt;test </a:t>
            </a:r>
            <a:r>
              <a:rPr lang="en-US" dirty="0" err="1">
                <a:solidFill>
                  <a:srgbClr val="FF0000"/>
                </a:solidFill>
              </a:rPr>
              <a:t>xmlns:</a:t>
            </a:r>
            <a:r>
              <a:rPr lang="en-US" dirty="0" err="1">
                <a:solidFill>
                  <a:srgbClr val="FFC000"/>
                </a:solidFill>
              </a:rPr>
              <a:t>knure</a:t>
            </a:r>
            <a:r>
              <a:rPr lang="en-US" dirty="0">
                <a:solidFill>
                  <a:srgbClr val="FF0000"/>
                </a:solidFill>
              </a:rPr>
              <a:t>="</a:t>
            </a:r>
            <a:r>
              <a:rPr lang="en-US" dirty="0">
                <a:solidFill>
                  <a:srgbClr val="FFFF00"/>
                </a:solidFill>
              </a:rPr>
              <a:t>http://knure.kharkov.ua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/>
              <a:t>&gt;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После такого объявления, все имена элементов, которые вложены вовнутрь элемента </a:t>
            </a:r>
            <a:r>
              <a:rPr lang="en-US" dirty="0"/>
              <a:t>test</a:t>
            </a:r>
            <a:r>
              <a:rPr lang="ru-RU" dirty="0"/>
              <a:t> и которые имеют префикс </a:t>
            </a:r>
            <a:r>
              <a:rPr lang="en-US" dirty="0" err="1">
                <a:solidFill>
                  <a:srgbClr val="FFC000"/>
                </a:solidFill>
              </a:rPr>
              <a:t>knure</a:t>
            </a:r>
            <a:endParaRPr lang="ru-RU" dirty="0">
              <a:solidFill>
                <a:srgbClr val="FFC000"/>
              </a:solidFill>
            </a:endParaRPr>
          </a:p>
          <a:p>
            <a:r>
              <a:rPr lang="ru-RU" dirty="0"/>
              <a:t>будут относиться к </a:t>
            </a:r>
            <a:r>
              <a:rPr lang="ru-RU" dirty="0" err="1"/>
              <a:t>пространсту</a:t>
            </a:r>
            <a:r>
              <a:rPr lang="ru-RU" dirty="0"/>
              <a:t> имен</a:t>
            </a:r>
          </a:p>
          <a:p>
            <a:r>
              <a:rPr lang="en-US" dirty="0">
                <a:solidFill>
                  <a:srgbClr val="FFFF00"/>
                </a:solidFill>
              </a:rPr>
              <a:t>http://knure.kharkov.ua</a:t>
            </a:r>
            <a:endParaRPr lang="ru-RU" dirty="0"/>
          </a:p>
          <a:p>
            <a:pPr algn="just"/>
            <a:endParaRPr lang="ru-RU" dirty="0"/>
          </a:p>
          <a:p>
            <a:pPr algn="just"/>
            <a:r>
              <a:rPr lang="ru-RU" dirty="0"/>
              <a:t>При этом префикс можно использовать уже в том элементе, в котором дано определение пространства имен:</a:t>
            </a:r>
          </a:p>
          <a:p>
            <a:pPr algn="just"/>
            <a:endParaRPr lang="ru-RU" dirty="0"/>
          </a:p>
          <a:p>
            <a:pPr algn="just"/>
            <a:r>
              <a:rPr lang="en-US" dirty="0"/>
              <a:t>&lt;test </a:t>
            </a:r>
            <a:r>
              <a:rPr lang="en-US" dirty="0" err="1">
                <a:solidFill>
                  <a:srgbClr val="FF0000"/>
                </a:solidFill>
              </a:rPr>
              <a:t>xmlns:</a:t>
            </a:r>
            <a:r>
              <a:rPr lang="en-US" dirty="0" err="1">
                <a:solidFill>
                  <a:srgbClr val="FFC000"/>
                </a:solidFill>
              </a:rPr>
              <a:t>knure</a:t>
            </a:r>
            <a:r>
              <a:rPr lang="en-US" dirty="0">
                <a:solidFill>
                  <a:srgbClr val="FF0000"/>
                </a:solidFill>
              </a:rPr>
              <a:t>="</a:t>
            </a:r>
            <a:r>
              <a:rPr lang="en-US" dirty="0">
                <a:solidFill>
                  <a:srgbClr val="FFFF00"/>
                </a:solidFill>
              </a:rPr>
              <a:t>http://knure.kharkov.ua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/>
              <a:t>&gt;</a:t>
            </a:r>
            <a:endParaRPr lang="ru-RU" dirty="0"/>
          </a:p>
          <a:p>
            <a:pPr algn="just"/>
            <a:r>
              <a:rPr lang="en-US" dirty="0">
                <a:solidFill>
                  <a:srgbClr val="92D050"/>
                </a:solidFill>
              </a:rPr>
              <a:t>&lt;!-- test -</a:t>
            </a:r>
            <a:r>
              <a:rPr lang="ru-RU" dirty="0">
                <a:solidFill>
                  <a:srgbClr val="92D050"/>
                </a:solidFill>
              </a:rPr>
              <a:t> </a:t>
            </a:r>
            <a:r>
              <a:rPr lang="ru-RU" dirty="0" smtClean="0">
                <a:solidFill>
                  <a:srgbClr val="92D050"/>
                </a:solidFill>
              </a:rPr>
              <a:t>вне какого либо пространства имен </a:t>
            </a:r>
            <a:r>
              <a:rPr lang="en-US" dirty="0" smtClean="0">
                <a:solidFill>
                  <a:srgbClr val="92D050"/>
                </a:solidFill>
              </a:rPr>
              <a:t>--&gt;</a:t>
            </a:r>
            <a:endParaRPr lang="en-US" dirty="0">
              <a:solidFill>
                <a:srgbClr val="92D050"/>
              </a:solidFill>
            </a:endParaRPr>
          </a:p>
          <a:p>
            <a:pPr algn="just"/>
            <a:endParaRPr lang="ru-RU" dirty="0"/>
          </a:p>
          <a:p>
            <a:pPr algn="just"/>
            <a:r>
              <a:rPr lang="en-US" dirty="0"/>
              <a:t>&lt;</a:t>
            </a:r>
            <a:r>
              <a:rPr lang="en-US" dirty="0" err="1">
                <a:solidFill>
                  <a:srgbClr val="FFC000"/>
                </a:solidFill>
              </a:rPr>
              <a:t>knure</a:t>
            </a:r>
            <a:r>
              <a:rPr lang="ru-RU" dirty="0">
                <a:solidFill>
                  <a:srgbClr val="FFC000"/>
                </a:solidFill>
              </a:rPr>
              <a:t>:</a:t>
            </a:r>
            <a:r>
              <a:rPr lang="en-US" dirty="0"/>
              <a:t>test </a:t>
            </a:r>
            <a:r>
              <a:rPr lang="en-US" dirty="0" err="1">
                <a:solidFill>
                  <a:srgbClr val="FF0000"/>
                </a:solidFill>
              </a:rPr>
              <a:t>xmlns:</a:t>
            </a:r>
            <a:r>
              <a:rPr lang="en-US" dirty="0" err="1">
                <a:solidFill>
                  <a:srgbClr val="FFC000"/>
                </a:solidFill>
              </a:rPr>
              <a:t>knure</a:t>
            </a:r>
            <a:r>
              <a:rPr lang="en-US" dirty="0">
                <a:solidFill>
                  <a:srgbClr val="FF0000"/>
                </a:solidFill>
              </a:rPr>
              <a:t>="</a:t>
            </a:r>
            <a:r>
              <a:rPr lang="en-US" dirty="0">
                <a:solidFill>
                  <a:srgbClr val="FFFF00"/>
                </a:solidFill>
              </a:rPr>
              <a:t>http://knure.kharkov.ua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/>
              <a:t>&gt;</a:t>
            </a:r>
          </a:p>
          <a:p>
            <a:pPr algn="just"/>
            <a:r>
              <a:rPr lang="en-US" dirty="0">
                <a:solidFill>
                  <a:srgbClr val="92D050"/>
                </a:solidFill>
              </a:rPr>
              <a:t>&lt;!-- test </a:t>
            </a:r>
            <a:r>
              <a:rPr lang="ru-RU" dirty="0">
                <a:solidFill>
                  <a:srgbClr val="92D050"/>
                </a:solidFill>
              </a:rPr>
              <a:t>- пространство имен </a:t>
            </a:r>
            <a:r>
              <a:rPr lang="en-US" dirty="0">
                <a:solidFill>
                  <a:srgbClr val="FFFF00"/>
                </a:solidFill>
              </a:rPr>
              <a:t>http://knure.kharkov.ua </a:t>
            </a:r>
            <a:r>
              <a:rPr lang="en-US" dirty="0">
                <a:solidFill>
                  <a:srgbClr val="92D050"/>
                </a:solidFill>
              </a:rPr>
              <a:t>--&gt;</a:t>
            </a:r>
            <a:endParaRPr lang="ru-R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dirty="0"/>
          </a:p>
          <a:p>
            <a:pPr algn="just"/>
            <a:r>
              <a:rPr lang="ru-RU" dirty="0"/>
              <a:t>Кроме имен элементов, в пространство имен могут входить также их атрибуты.</a:t>
            </a:r>
          </a:p>
          <a:p>
            <a:endParaRPr lang="ru-RU" dirty="0"/>
          </a:p>
          <a:p>
            <a:pPr algn="just"/>
            <a:r>
              <a:rPr lang="ru-RU" dirty="0"/>
              <a:t>Например, в элементе </a:t>
            </a:r>
            <a:r>
              <a:rPr lang="en-US" dirty="0"/>
              <a:t>test </a:t>
            </a:r>
            <a:r>
              <a:rPr lang="ru-RU" dirty="0"/>
              <a:t>и в любом элементе, который в нем содержится, можно объявить атрибут из пространства имен </a:t>
            </a:r>
            <a:r>
              <a:rPr lang="en-US" dirty="0" err="1"/>
              <a:t>knure</a:t>
            </a:r>
            <a:r>
              <a:rPr lang="en-US" dirty="0"/>
              <a:t>.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en-US" sz="2600" dirty="0"/>
              <a:t>&lt;test </a:t>
            </a:r>
            <a:r>
              <a:rPr lang="en-US" sz="2600" dirty="0" err="1"/>
              <a:t>xmlns:</a:t>
            </a:r>
            <a:r>
              <a:rPr lang="en-US" sz="2600" dirty="0" err="1">
                <a:solidFill>
                  <a:srgbClr val="FF0000"/>
                </a:solidFill>
              </a:rPr>
              <a:t>knure</a:t>
            </a:r>
            <a:r>
              <a:rPr lang="en-US" sz="2600" dirty="0"/>
              <a:t>="http://knure.kharkov.ua" </a:t>
            </a:r>
            <a:r>
              <a:rPr lang="en-US" sz="2600" dirty="0" err="1">
                <a:solidFill>
                  <a:srgbClr val="FF0000"/>
                </a:solidFill>
              </a:rPr>
              <a:t>knure:key</a:t>
            </a:r>
            <a:r>
              <a:rPr lang="en-US" sz="2600" dirty="0"/>
              <a:t>="value</a:t>
            </a:r>
            <a:r>
              <a:rPr lang="en-US" sz="2600" dirty="0" smtClean="0"/>
              <a:t>"&gt;</a:t>
            </a:r>
            <a:endParaRPr lang="ru-RU" sz="2600" dirty="0">
              <a:latin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55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/>
          </a:p>
          <a:p>
            <a:pPr algn="just"/>
            <a:r>
              <a:rPr lang="ru-RU"/>
              <a:t>Можно объявлять сразу несколько пространств имен в одном теге.</a:t>
            </a:r>
          </a:p>
          <a:p>
            <a:endParaRPr lang="ru-RU"/>
          </a:p>
          <a:p>
            <a:r>
              <a:rPr lang="en-US"/>
              <a:t>&lt;test 	xmlns:a="</a:t>
            </a:r>
            <a:r>
              <a:rPr lang="ru-RU"/>
              <a:t>Имя для пространства </a:t>
            </a:r>
            <a:r>
              <a:rPr lang="en-US"/>
              <a:t>a"</a:t>
            </a:r>
            <a:endParaRPr lang="ru-RU"/>
          </a:p>
          <a:p>
            <a:r>
              <a:rPr lang="en-US"/>
              <a:t>	xmlns:b="</a:t>
            </a:r>
            <a:r>
              <a:rPr lang="ru-RU"/>
              <a:t>Имя</a:t>
            </a:r>
            <a:r>
              <a:rPr lang="en-US"/>
              <a:t> </a:t>
            </a:r>
            <a:r>
              <a:rPr lang="ru-RU"/>
              <a:t>для пространства </a:t>
            </a:r>
            <a:r>
              <a:rPr lang="en-US"/>
              <a:t>b"&gt;</a:t>
            </a:r>
          </a:p>
          <a:p>
            <a:r>
              <a:rPr lang="en-US"/>
              <a:t>	</a:t>
            </a:r>
          </a:p>
          <a:p>
            <a:r>
              <a:rPr lang="en-US"/>
              <a:t>	&lt;a:tag&gt;…&lt;/a:tag&gt;</a:t>
            </a:r>
          </a:p>
          <a:p>
            <a:r>
              <a:rPr lang="en-US"/>
              <a:t>	&lt;b:tag&gt;…&lt;/b:tag&gt;</a:t>
            </a:r>
          </a:p>
          <a:p>
            <a:endParaRPr lang="ru-RU"/>
          </a:p>
          <a:p>
            <a:pPr algn="just"/>
            <a:r>
              <a:rPr lang="ru-RU"/>
              <a:t>Общепринято все пространства имен определять в корневом теге.</a:t>
            </a:r>
          </a:p>
          <a:p>
            <a:endParaRPr lang="ru-RU"/>
          </a:p>
          <a:p>
            <a:endParaRPr lang="ru-RU"/>
          </a:p>
          <a:p>
            <a:endParaRPr lang="ru-R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/>
              <a:t>Зарезервированные </a:t>
            </a:r>
            <a:r>
              <a:rPr lang="ru-RU" dirty="0" smtClean="0"/>
              <a:t>префиксы</a:t>
            </a:r>
            <a:endParaRPr lang="ru-RU" dirty="0"/>
          </a:p>
          <a:p>
            <a:pPr algn="ctr"/>
            <a:endParaRPr lang="ru-RU" dirty="0"/>
          </a:p>
          <a:p>
            <a:pPr algn="just"/>
            <a:r>
              <a:rPr lang="ru-RU" dirty="0"/>
              <a:t>Префикс </a:t>
            </a:r>
            <a:r>
              <a:rPr lang="en-US" dirty="0">
                <a:solidFill>
                  <a:srgbClr val="FFC000"/>
                </a:solidFill>
              </a:rPr>
              <a:t>xml</a:t>
            </a:r>
            <a:r>
              <a:rPr lang="ru-RU" dirty="0"/>
              <a:t> по умолчанию связан с пространством имен</a:t>
            </a:r>
          </a:p>
          <a:p>
            <a:pPr algn="just"/>
            <a:r>
              <a:rPr lang="en-US" dirty="0">
                <a:solidFill>
                  <a:srgbClr val="FFC000"/>
                </a:solidFill>
              </a:rPr>
              <a:t>http://www.w3.org/XML/1998/namespace</a:t>
            </a:r>
            <a:endParaRPr lang="ru-RU" dirty="0">
              <a:solidFill>
                <a:srgbClr val="FFC000"/>
              </a:solidFill>
            </a:endParaRPr>
          </a:p>
          <a:p>
            <a:pPr algn="just"/>
            <a:endParaRPr lang="ru-RU" dirty="0"/>
          </a:p>
          <a:p>
            <a:pPr algn="just"/>
            <a:r>
              <a:rPr lang="ru-RU" dirty="0"/>
              <a:t>Префикс </a:t>
            </a:r>
            <a:r>
              <a:rPr lang="en-US" dirty="0" err="1">
                <a:solidFill>
                  <a:srgbClr val="FFC000"/>
                </a:solidFill>
              </a:rPr>
              <a:t>xmlns</a:t>
            </a:r>
            <a:r>
              <a:rPr lang="ru-RU" dirty="0"/>
              <a:t> по умолчанию связан с пространством имен</a:t>
            </a:r>
          </a:p>
          <a:p>
            <a:pPr algn="just"/>
            <a:r>
              <a:rPr lang="en-US" dirty="0">
                <a:solidFill>
                  <a:srgbClr val="FFC000"/>
                </a:solidFill>
              </a:rPr>
              <a:t>http://www.w3.org/2000/xmlns/</a:t>
            </a:r>
            <a:endParaRPr lang="ru-RU" dirty="0">
              <a:solidFill>
                <a:srgbClr val="FFC000"/>
              </a:solidFill>
            </a:endParaRPr>
          </a:p>
          <a:p>
            <a:pPr algn="just"/>
            <a:endParaRPr lang="ru-RU" dirty="0"/>
          </a:p>
          <a:p>
            <a:pPr algn="just"/>
            <a:r>
              <a:rPr lang="ru-RU" dirty="0"/>
              <a:t>Любые другие префиксы, начинающиеся с </a:t>
            </a:r>
            <a:r>
              <a:rPr lang="en-US" dirty="0">
                <a:solidFill>
                  <a:srgbClr val="FFC000"/>
                </a:solidFill>
              </a:rPr>
              <a:t>x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m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l</a:t>
            </a:r>
            <a:r>
              <a:rPr lang="en-US" dirty="0"/>
              <a:t> </a:t>
            </a:r>
            <a:r>
              <a:rPr lang="ru-RU" dirty="0"/>
              <a:t>в любом регистре зарезервированы для будущих версий стандарта и их использование не рекомендуется.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/>
              <a:t>Пространство </a:t>
            </a:r>
            <a:r>
              <a:rPr lang="ru-RU" dirty="0"/>
              <a:t>имен </a:t>
            </a:r>
            <a:r>
              <a:rPr lang="ru-RU" dirty="0" smtClean="0"/>
              <a:t>по умолчанию</a:t>
            </a:r>
            <a:endParaRPr lang="ru-RU" dirty="0"/>
          </a:p>
          <a:p>
            <a:pPr algn="ctr"/>
            <a:endParaRPr lang="ru-RU" dirty="0"/>
          </a:p>
          <a:p>
            <a:pPr algn="just"/>
            <a:r>
              <a:rPr lang="ru-RU" dirty="0"/>
              <a:t>Если при определении пространства имен не задать префикс, то такое определение задаст пространство имен по умолчанию.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	</a:t>
            </a:r>
            <a:r>
              <a:rPr lang="en-US" dirty="0"/>
              <a:t>&lt;test </a:t>
            </a:r>
            <a:r>
              <a:rPr lang="en-US" dirty="0" err="1">
                <a:solidFill>
                  <a:srgbClr val="FF0000"/>
                </a:solidFill>
              </a:rPr>
              <a:t>xmlns</a:t>
            </a:r>
            <a:r>
              <a:rPr lang="en-US" dirty="0">
                <a:solidFill>
                  <a:srgbClr val="FF0000"/>
                </a:solidFill>
              </a:rPr>
              <a:t>="</a:t>
            </a:r>
            <a:r>
              <a:rPr lang="en-US" dirty="0">
                <a:solidFill>
                  <a:srgbClr val="FFFF00"/>
                </a:solidFill>
              </a:rPr>
              <a:t>http://knure.kharkov.ua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/>
              <a:t>&gt;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Элемент </a:t>
            </a:r>
            <a:r>
              <a:rPr lang="en-US" dirty="0"/>
              <a:t>test </a:t>
            </a:r>
            <a:r>
              <a:rPr lang="ru-RU" dirty="0"/>
              <a:t>и все элементы, которые вложены в элемент </a:t>
            </a:r>
            <a:r>
              <a:rPr lang="en-US" dirty="0"/>
              <a:t>test, </a:t>
            </a:r>
            <a:r>
              <a:rPr lang="ru-RU" dirty="0" smtClean="0"/>
              <a:t>будут </a:t>
            </a:r>
            <a:r>
              <a:rPr lang="ru-RU" dirty="0"/>
              <a:t>относиться к пространству имен </a:t>
            </a:r>
            <a:r>
              <a:rPr lang="en-US" dirty="0">
                <a:solidFill>
                  <a:srgbClr val="FFFF00"/>
                </a:solidFill>
              </a:rPr>
              <a:t>http://</a:t>
            </a:r>
            <a:r>
              <a:rPr lang="en-US" dirty="0" smtClean="0">
                <a:solidFill>
                  <a:srgbClr val="FFFF00"/>
                </a:solidFill>
              </a:rPr>
              <a:t>knure.kharkov.ua</a:t>
            </a:r>
            <a:endParaRPr lang="ru-R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dirty="0"/>
          </a:p>
          <a:p>
            <a:pPr algn="just"/>
            <a:r>
              <a:rPr lang="ru-RU" dirty="0" smtClean="0"/>
              <a:t>Замечание</a:t>
            </a:r>
            <a:r>
              <a:rPr lang="ru-RU" dirty="0"/>
              <a:t>. В отличие от имен элементов, </a:t>
            </a:r>
            <a:r>
              <a:rPr lang="ru-RU" dirty="0">
                <a:solidFill>
                  <a:srgbClr val="FF0000"/>
                </a:solidFill>
              </a:rPr>
              <a:t>имена атрибутов не могут входить в пространстве имен по умолчанию</a:t>
            </a:r>
            <a:r>
              <a:rPr lang="ru-RU" dirty="0"/>
              <a:t>. Т.е. они либо относятся к некоторому именованному пространству имен (если стоит соответствующий префикс), либо не принадлежат вообще ни к какому пространству имен.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smtClean="0"/>
              <a:t>Well-formed </a:t>
            </a:r>
            <a:r>
              <a:rPr lang="en-US" dirty="0"/>
              <a:t>XML </a:t>
            </a:r>
            <a:r>
              <a:rPr lang="ru-RU" dirty="0"/>
              <a:t>документ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Правильно построенный </a:t>
            </a:r>
            <a:r>
              <a:rPr lang="en-US" dirty="0"/>
              <a:t>XML </a:t>
            </a:r>
            <a:r>
              <a:rPr lang="ru-RU" dirty="0"/>
              <a:t>документ </a:t>
            </a:r>
            <a:r>
              <a:rPr lang="en-US" dirty="0"/>
              <a:t>(</a:t>
            </a:r>
            <a:r>
              <a:rPr lang="ru-RU" dirty="0" err="1"/>
              <a:t>well-formed</a:t>
            </a:r>
            <a:r>
              <a:rPr lang="en-US" dirty="0"/>
              <a:t>, </a:t>
            </a:r>
            <a:r>
              <a:rPr lang="ru-RU" dirty="0"/>
              <a:t>корректный</a:t>
            </a:r>
            <a:r>
              <a:rPr lang="en-US" dirty="0"/>
              <a:t>)</a:t>
            </a:r>
            <a:r>
              <a:rPr lang="ru-RU" dirty="0"/>
              <a:t> соответствует всем общим правилам синтаксиса XML, применимым к любому XML-документу.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ru-RU" dirty="0"/>
              <a:t>Документ, который неправильно построен, не может считаться документом XML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ru-RU" dirty="0"/>
              <a:t>XML-процессор (</a:t>
            </a:r>
            <a:r>
              <a:rPr lang="ru-RU" dirty="0" err="1"/>
              <a:t>парсер</a:t>
            </a:r>
            <a:r>
              <a:rPr lang="ru-RU" dirty="0"/>
              <a:t>) не должен обрабатывать его обычным образом и обязан классифицировать ситуацию как фатальная ошибка</a:t>
            </a:r>
            <a:r>
              <a:rPr lang="en-US" dirty="0"/>
              <a:t> (</a:t>
            </a:r>
            <a:r>
              <a:rPr lang="ru-RU" dirty="0"/>
              <a:t>требование спецификации </a:t>
            </a:r>
            <a:r>
              <a:rPr lang="en-US" dirty="0"/>
              <a:t>XML</a:t>
            </a:r>
            <a:r>
              <a:rPr lang="ru-RU" dirty="0"/>
              <a:t>).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69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smtClean="0"/>
              <a:t>Valid </a:t>
            </a:r>
            <a:r>
              <a:rPr lang="en-US" dirty="0"/>
              <a:t>XML </a:t>
            </a:r>
            <a:r>
              <a:rPr lang="ru-RU" dirty="0"/>
              <a:t>документ</a:t>
            </a:r>
          </a:p>
          <a:p>
            <a:endParaRPr lang="ru-RU" dirty="0"/>
          </a:p>
          <a:p>
            <a:pPr algn="just"/>
            <a:r>
              <a:rPr lang="ru-RU" dirty="0"/>
              <a:t>Действительный (правильный, валидный) </a:t>
            </a:r>
            <a:r>
              <a:rPr lang="en-US" dirty="0"/>
              <a:t>XML </a:t>
            </a:r>
            <a:r>
              <a:rPr lang="ru-RU" dirty="0"/>
              <a:t>документ это </a:t>
            </a:r>
            <a:r>
              <a:rPr lang="en-US" dirty="0"/>
              <a:t>well-formed XML </a:t>
            </a:r>
            <a:r>
              <a:rPr lang="ru-RU" dirty="0"/>
              <a:t>документ, который также  дополнительно соответствует некоторым семантическим правилам.</a:t>
            </a:r>
            <a:r>
              <a:rPr lang="en-US" dirty="0"/>
              <a:t> </a:t>
            </a:r>
            <a:r>
              <a:rPr lang="ru-RU" dirty="0"/>
              <a:t>Эти правила обычно хранят в специальных файлах-схемах.</a:t>
            </a:r>
          </a:p>
          <a:p>
            <a:endParaRPr lang="ru-RU" dirty="0"/>
          </a:p>
          <a:p>
            <a:pPr algn="just"/>
            <a:r>
              <a:rPr lang="ru-RU" dirty="0"/>
              <a:t>Если документ, не соответствует схеме, то XML-документ считается недействительным (</a:t>
            </a:r>
            <a:r>
              <a:rPr lang="en-US" dirty="0"/>
              <a:t>not valid)</a:t>
            </a:r>
            <a:r>
              <a:rPr lang="ru-RU" dirty="0"/>
              <a:t>; проверяющий XML-процессор (</a:t>
            </a:r>
            <a:r>
              <a:rPr lang="ru-RU" dirty="0" err="1"/>
              <a:t>валидатор</a:t>
            </a:r>
            <a:r>
              <a:rPr lang="ru-RU" dirty="0"/>
              <a:t>) при проверке на соответствие правилам и схемам (</a:t>
            </a:r>
            <a:r>
              <a:rPr lang="ru-RU" dirty="0" err="1"/>
              <a:t>валидации</a:t>
            </a:r>
            <a:r>
              <a:rPr lang="ru-RU" dirty="0"/>
              <a:t> </a:t>
            </a:r>
            <a:r>
              <a:rPr lang="en-US" dirty="0"/>
              <a:t>XML </a:t>
            </a:r>
            <a:r>
              <a:rPr lang="ru-RU" dirty="0"/>
              <a:t>документа) обязан (по выбору пользователя) сообщить об ошибке.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71438" y="0"/>
            <a:ext cx="9144000" cy="653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/>
              <a:t>Синтаксис </a:t>
            </a:r>
            <a:r>
              <a:rPr lang="en-US" dirty="0"/>
              <a:t>XML</a:t>
            </a:r>
            <a:endParaRPr lang="ru-RU" u="sng" dirty="0"/>
          </a:p>
          <a:p>
            <a:endParaRPr lang="en-US" dirty="0"/>
          </a:p>
          <a:p>
            <a:r>
              <a:rPr lang="ru-RU" sz="2400" dirty="0"/>
              <a:t>Пример </a:t>
            </a:r>
            <a:r>
              <a:rPr lang="en-US" sz="2400" dirty="0"/>
              <a:t>XML</a:t>
            </a:r>
            <a:r>
              <a:rPr lang="ru-RU" sz="2400" dirty="0"/>
              <a:t> документа: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&lt;?xml version="1.0" encoding="UTF-8"?&gt;</a:t>
            </a:r>
          </a:p>
          <a:p>
            <a:r>
              <a:rPr lang="en-US" sz="2400" dirty="0"/>
              <a:t>&lt;recipe name="</a:t>
            </a:r>
            <a:r>
              <a:rPr lang="ru-RU" sz="2400" dirty="0"/>
              <a:t>хлеб" </a:t>
            </a:r>
            <a:r>
              <a:rPr lang="en-US" sz="2400" dirty="0" err="1"/>
              <a:t>preptime</a:t>
            </a:r>
            <a:r>
              <a:rPr lang="en-US" sz="2400" dirty="0"/>
              <a:t>="5" </a:t>
            </a:r>
            <a:r>
              <a:rPr lang="en-US" sz="2400" dirty="0" err="1"/>
              <a:t>cooktime</a:t>
            </a:r>
            <a:r>
              <a:rPr lang="en-US" sz="2400" dirty="0"/>
              <a:t>="180"&gt;</a:t>
            </a:r>
          </a:p>
          <a:p>
            <a:r>
              <a:rPr lang="en-US" sz="2400" dirty="0"/>
              <a:t>    &lt;title&gt;</a:t>
            </a:r>
            <a:r>
              <a:rPr lang="ru-RU" sz="2400" dirty="0"/>
              <a:t>Простой хлеб&lt;/</a:t>
            </a:r>
            <a:r>
              <a:rPr lang="en-US" sz="2400" dirty="0"/>
              <a:t>title&gt;</a:t>
            </a:r>
          </a:p>
          <a:p>
            <a:r>
              <a:rPr lang="en-US" sz="2400" dirty="0"/>
              <a:t>    &lt;ingredient amount="3" unit="</a:t>
            </a:r>
            <a:r>
              <a:rPr lang="ru-RU" sz="2400" dirty="0"/>
              <a:t>стакан"&gt;Мука&lt;/</a:t>
            </a:r>
            <a:r>
              <a:rPr lang="en-US" sz="2400" dirty="0"/>
              <a:t>ingredient&gt;</a:t>
            </a:r>
          </a:p>
          <a:p>
            <a:r>
              <a:rPr lang="en-US" sz="2400" dirty="0"/>
              <a:t>    &lt;ingredient amount="0.25" unit="</a:t>
            </a:r>
            <a:r>
              <a:rPr lang="ru-RU" sz="2400" dirty="0"/>
              <a:t>грамм"&gt;Дрожжи&lt;/</a:t>
            </a:r>
            <a:r>
              <a:rPr lang="en-US" sz="2400" dirty="0"/>
              <a:t>ingredient&gt;</a:t>
            </a:r>
          </a:p>
          <a:p>
            <a:r>
              <a:rPr lang="en-US" sz="2400" dirty="0"/>
              <a:t>    &lt;ingredient amount="1.5" unit="</a:t>
            </a:r>
            <a:r>
              <a:rPr lang="ru-RU" sz="2400" dirty="0"/>
              <a:t>стакан"&gt;Тёплая вода&lt;/</a:t>
            </a:r>
            <a:r>
              <a:rPr lang="en-US" sz="2400" dirty="0"/>
              <a:t>ingredient&gt;</a:t>
            </a:r>
          </a:p>
          <a:p>
            <a:r>
              <a:rPr lang="en-US" sz="2400" dirty="0"/>
              <a:t>    &lt;ingredient amount="1" unit="</a:t>
            </a:r>
            <a:r>
              <a:rPr lang="ru-RU" sz="2400" dirty="0"/>
              <a:t>чайная ложка"&gt;Соль&lt;/</a:t>
            </a:r>
            <a:r>
              <a:rPr lang="en-US" sz="2400" dirty="0"/>
              <a:t>ingredient&gt;</a:t>
            </a:r>
          </a:p>
          <a:p>
            <a:r>
              <a:rPr lang="en-US" sz="2400" dirty="0"/>
              <a:t>    &lt;instructions&gt;</a:t>
            </a:r>
          </a:p>
          <a:p>
            <a:r>
              <a:rPr lang="en-US" sz="2400" dirty="0"/>
              <a:t>         &lt;step&gt;</a:t>
            </a:r>
            <a:r>
              <a:rPr lang="ru-RU" sz="2400" dirty="0"/>
              <a:t>Смешать все ингредиенты и тщательно замесить.&lt;/</a:t>
            </a:r>
            <a:r>
              <a:rPr lang="en-US" sz="2400" dirty="0"/>
              <a:t>step&gt;</a:t>
            </a:r>
          </a:p>
          <a:p>
            <a:r>
              <a:rPr lang="en-US" sz="2400" dirty="0"/>
              <a:t>         &lt;step&gt;</a:t>
            </a:r>
            <a:r>
              <a:rPr lang="ru-RU" sz="2400" dirty="0"/>
              <a:t>Оставить на один час в тёплом помещении.&lt;/</a:t>
            </a:r>
            <a:r>
              <a:rPr lang="en-US" sz="2400" dirty="0"/>
              <a:t>step&gt;</a:t>
            </a:r>
          </a:p>
          <a:p>
            <a:r>
              <a:rPr lang="en-US" sz="2400" dirty="0"/>
              <a:t>         </a:t>
            </a:r>
            <a:r>
              <a:rPr lang="ru-RU" sz="2400" dirty="0"/>
              <a:t>&lt;</a:t>
            </a:r>
            <a:r>
              <a:rPr lang="en-US" sz="2400" dirty="0"/>
              <a:t>step&gt;</a:t>
            </a:r>
            <a:r>
              <a:rPr lang="ru-RU" sz="2400" dirty="0"/>
              <a:t>Замесить, поставить в духовку.&lt;/</a:t>
            </a:r>
            <a:r>
              <a:rPr lang="en-US" sz="2400" dirty="0"/>
              <a:t>step&gt;</a:t>
            </a:r>
          </a:p>
          <a:p>
            <a:r>
              <a:rPr lang="en-US" sz="2400" dirty="0"/>
              <a:t>    &lt;/instructions&gt;</a:t>
            </a:r>
          </a:p>
          <a:p>
            <a:r>
              <a:rPr lang="en-US" sz="2400" dirty="0"/>
              <a:t>&lt;/recipe&gt;</a:t>
            </a:r>
            <a:endParaRPr lang="ru-RU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71438" y="0"/>
            <a:ext cx="9144000" cy="649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600"/>
              <a:t>Для описания документов </a:t>
            </a:r>
            <a:r>
              <a:rPr lang="en-US" sz="2600"/>
              <a:t>XML </a:t>
            </a:r>
            <a:r>
              <a:rPr lang="ru-RU" sz="2600"/>
              <a:t>используют три понятия.</a:t>
            </a:r>
          </a:p>
          <a:p>
            <a:endParaRPr lang="ru-RU" sz="2600"/>
          </a:p>
          <a:p>
            <a:pPr algn="just"/>
            <a:r>
              <a:rPr lang="ru-RU" sz="2600"/>
              <a:t>Тег – угловые скобки вместе с текстом между между ними. Различают начальные теги и конечные:</a:t>
            </a:r>
          </a:p>
          <a:p>
            <a:r>
              <a:rPr lang="en-US" sz="2600">
                <a:solidFill>
                  <a:srgbClr val="FF0000"/>
                </a:solidFill>
              </a:rPr>
              <a:t>&lt;TagName&gt;</a:t>
            </a:r>
            <a:r>
              <a:rPr lang="ru-RU" sz="2600"/>
              <a:t> - начальный тег</a:t>
            </a:r>
          </a:p>
          <a:p>
            <a:r>
              <a:rPr lang="en-US" sz="2600">
                <a:solidFill>
                  <a:srgbClr val="FF0000"/>
                </a:solidFill>
              </a:rPr>
              <a:t>&lt;</a:t>
            </a:r>
            <a:r>
              <a:rPr lang="ru-RU" sz="2600">
                <a:solidFill>
                  <a:srgbClr val="FF0000"/>
                </a:solidFill>
              </a:rPr>
              <a:t>/</a:t>
            </a:r>
            <a:r>
              <a:rPr lang="en-US" sz="2600">
                <a:solidFill>
                  <a:srgbClr val="FF0000"/>
                </a:solidFill>
              </a:rPr>
              <a:t>TagName&gt;</a:t>
            </a:r>
            <a:r>
              <a:rPr lang="ru-RU" sz="2600">
                <a:solidFill>
                  <a:srgbClr val="FF0000"/>
                </a:solidFill>
              </a:rPr>
              <a:t> </a:t>
            </a:r>
            <a:r>
              <a:rPr lang="ru-RU" sz="2600"/>
              <a:t>- конечный тег</a:t>
            </a:r>
            <a:endParaRPr lang="en-US" sz="2600"/>
          </a:p>
          <a:p>
            <a:endParaRPr lang="ru-RU" sz="2600"/>
          </a:p>
          <a:p>
            <a:pPr algn="just"/>
            <a:r>
              <a:rPr lang="ru-RU" sz="2600"/>
              <a:t>Элемент – начальный тег, конечный тег, все что между ними.</a:t>
            </a:r>
          </a:p>
          <a:p>
            <a:r>
              <a:rPr lang="en-US" sz="2600">
                <a:solidFill>
                  <a:srgbClr val="FF0000"/>
                </a:solidFill>
              </a:rPr>
              <a:t>&lt;TagName&gt;</a:t>
            </a:r>
            <a:endParaRPr lang="ru-RU" sz="2600">
              <a:solidFill>
                <a:srgbClr val="FF0000"/>
              </a:solidFill>
            </a:endParaRPr>
          </a:p>
          <a:p>
            <a:r>
              <a:rPr lang="ru-RU" sz="2600">
                <a:solidFill>
                  <a:srgbClr val="FF0000"/>
                </a:solidFill>
              </a:rPr>
              <a:t>	…</a:t>
            </a:r>
          </a:p>
          <a:p>
            <a:r>
              <a:rPr lang="en-US" sz="2600">
                <a:solidFill>
                  <a:srgbClr val="FF0000"/>
                </a:solidFill>
              </a:rPr>
              <a:t>&lt;</a:t>
            </a:r>
            <a:r>
              <a:rPr lang="ru-RU" sz="2600">
                <a:solidFill>
                  <a:srgbClr val="FF0000"/>
                </a:solidFill>
              </a:rPr>
              <a:t>/</a:t>
            </a:r>
            <a:r>
              <a:rPr lang="en-US" sz="2600">
                <a:solidFill>
                  <a:srgbClr val="FF0000"/>
                </a:solidFill>
              </a:rPr>
              <a:t>TagName&gt;</a:t>
            </a:r>
            <a:endParaRPr lang="ru-RU" sz="2600">
              <a:solidFill>
                <a:srgbClr val="FF0000"/>
              </a:solidFill>
            </a:endParaRPr>
          </a:p>
          <a:p>
            <a:endParaRPr lang="ru-RU" sz="2600">
              <a:solidFill>
                <a:srgbClr val="FF0000"/>
              </a:solidFill>
            </a:endParaRPr>
          </a:p>
          <a:p>
            <a:r>
              <a:rPr lang="ru-RU" sz="2600"/>
              <a:t>Атрибут – пара имя-значение внутри начального тега элемента</a:t>
            </a:r>
          </a:p>
          <a:p>
            <a:r>
              <a:rPr lang="en-US" sz="2600"/>
              <a:t>&lt;TagName</a:t>
            </a:r>
            <a:r>
              <a:rPr lang="ru-RU" sz="2600"/>
              <a:t> </a:t>
            </a:r>
            <a:r>
              <a:rPr lang="en-US" sz="2600">
                <a:solidFill>
                  <a:srgbClr val="FF0000"/>
                </a:solidFill>
              </a:rPr>
              <a:t>attribute-name="attribute-value"</a:t>
            </a:r>
            <a:r>
              <a:rPr lang="en-US" sz="2600"/>
              <a:t>&gt;</a:t>
            </a:r>
            <a:endParaRPr lang="ru-RU" sz="2600"/>
          </a:p>
          <a:p>
            <a:r>
              <a:rPr lang="ru-RU" sz="2600"/>
              <a:t>	…</a:t>
            </a:r>
          </a:p>
          <a:p>
            <a:r>
              <a:rPr lang="en-US" sz="2600"/>
              <a:t>&lt;</a:t>
            </a:r>
            <a:r>
              <a:rPr lang="ru-RU" sz="2600"/>
              <a:t>/</a:t>
            </a:r>
            <a:r>
              <a:rPr lang="en-US" sz="2600"/>
              <a:t>TagName&gt;</a:t>
            </a:r>
            <a:endParaRPr lang="ru-RU" sz="26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71438" y="14288"/>
            <a:ext cx="9144000" cy="655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/>
              <a:t>Основные </a:t>
            </a:r>
            <a:r>
              <a:rPr lang="ru-RU" dirty="0"/>
              <a:t>отличия между </a:t>
            </a:r>
            <a:r>
              <a:rPr lang="en-US" dirty="0"/>
              <a:t>HTML </a:t>
            </a:r>
            <a:r>
              <a:rPr lang="ru-RU" dirty="0"/>
              <a:t>и </a:t>
            </a:r>
            <a:r>
              <a:rPr lang="en-US" dirty="0"/>
              <a:t>XML</a:t>
            </a:r>
            <a:r>
              <a:rPr lang="ru-RU" dirty="0"/>
              <a:t> </a:t>
            </a:r>
            <a:endParaRPr lang="en-US" dirty="0"/>
          </a:p>
          <a:p>
            <a:pPr algn="ctr"/>
            <a:endParaRPr lang="en-US" dirty="0"/>
          </a:p>
          <a:p>
            <a:pPr algn="just"/>
            <a:r>
              <a:rPr lang="ru-RU" dirty="0"/>
              <a:t>1. </a:t>
            </a:r>
            <a:r>
              <a:rPr lang="en-US" dirty="0"/>
              <a:t>XML case </a:t>
            </a:r>
            <a:r>
              <a:rPr lang="ru-RU" dirty="0"/>
              <a:t>чувствительный язык.</a:t>
            </a:r>
          </a:p>
          <a:p>
            <a:pPr algn="just"/>
            <a:r>
              <a:rPr lang="ru-RU" dirty="0"/>
              <a:t>Следующие теги в </a:t>
            </a:r>
            <a:r>
              <a:rPr lang="en-US" dirty="0"/>
              <a:t>XML </a:t>
            </a:r>
            <a:r>
              <a:rPr lang="ru-RU" dirty="0"/>
              <a:t>являются разными тегами:</a:t>
            </a:r>
          </a:p>
          <a:p>
            <a:pPr algn="just"/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book</a:t>
            </a:r>
            <a:r>
              <a:rPr lang="en-US" dirty="0"/>
              <a:t>&gt; </a:t>
            </a:r>
            <a:r>
              <a:rPr lang="ru-RU" dirty="0"/>
              <a:t>и </a:t>
            </a: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Book</a:t>
            </a:r>
            <a:r>
              <a:rPr lang="en-US" dirty="0"/>
              <a:t>&gt;</a:t>
            </a:r>
            <a:endParaRPr lang="ru-RU" dirty="0"/>
          </a:p>
          <a:p>
            <a:pPr algn="just"/>
            <a:endParaRPr lang="ru-RU" dirty="0"/>
          </a:p>
          <a:p>
            <a:pPr algn="just"/>
            <a:r>
              <a:rPr lang="ru-RU" dirty="0"/>
              <a:t>2. Для каждого начального тега должен быть конечный тег</a:t>
            </a:r>
          </a:p>
          <a:p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book</a:t>
            </a:r>
            <a:r>
              <a:rPr lang="en-US" dirty="0"/>
              <a:t> &gt;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book</a:t>
            </a:r>
            <a:r>
              <a:rPr lang="en-US" dirty="0"/>
              <a:t>&gt;</a:t>
            </a:r>
            <a:endParaRPr lang="ru-RU" dirty="0"/>
          </a:p>
          <a:p>
            <a:endParaRPr lang="ru-RU" dirty="0"/>
          </a:p>
          <a:p>
            <a:pPr algn="just"/>
            <a:r>
              <a:rPr lang="en-US" dirty="0"/>
              <a:t>3. </a:t>
            </a:r>
            <a:r>
              <a:rPr lang="ru-RU" dirty="0"/>
              <a:t>Существуют пустые элементы, состоящие только из одного (начального) тега, который должен заканчиваться комбинацией </a:t>
            </a:r>
            <a:r>
              <a:rPr lang="en-US" dirty="0"/>
              <a:t>"/&gt;"</a:t>
            </a:r>
            <a:endParaRPr lang="ru-RU" dirty="0"/>
          </a:p>
          <a:p>
            <a:r>
              <a:rPr lang="en-US" dirty="0"/>
              <a:t>&lt;book name="</a:t>
            </a:r>
            <a:r>
              <a:rPr lang="en-US" dirty="0" err="1"/>
              <a:t>bname</a:t>
            </a:r>
            <a:r>
              <a:rPr lang="en-US" dirty="0"/>
              <a:t>"</a:t>
            </a:r>
            <a:r>
              <a:rPr lang="en-US" dirty="0">
                <a:solidFill>
                  <a:srgbClr val="FF0000"/>
                </a:solidFill>
              </a:rPr>
              <a:t>/&gt;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71438" y="14288"/>
            <a:ext cx="91440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endParaRPr lang="en-US" sz="2400" dirty="0"/>
          </a:p>
          <a:p>
            <a:pPr algn="just"/>
            <a:r>
              <a:rPr lang="en-US" dirty="0"/>
              <a:t>4</a:t>
            </a:r>
            <a:r>
              <a:rPr lang="ru-RU" dirty="0"/>
              <a:t>. Не допускается использовать имена атрибутов без их значений. Т.е. комбинация вида:</a:t>
            </a:r>
          </a:p>
          <a:p>
            <a:pPr algn="just"/>
            <a:endParaRPr lang="ru-RU" dirty="0"/>
          </a:p>
          <a:p>
            <a:pPr algn="just"/>
            <a:r>
              <a:rPr lang="en-US" dirty="0"/>
              <a:t>&lt;book name="</a:t>
            </a:r>
            <a:r>
              <a:rPr lang="en-US" dirty="0" err="1"/>
              <a:t>bname</a:t>
            </a:r>
            <a:r>
              <a:rPr lang="en-US" dirty="0"/>
              <a:t>" </a:t>
            </a:r>
            <a:r>
              <a:rPr lang="en-US" dirty="0">
                <a:solidFill>
                  <a:srgbClr val="FF0000"/>
                </a:solidFill>
              </a:rPr>
              <a:t>presence</a:t>
            </a:r>
            <a:r>
              <a:rPr lang="en-US" dirty="0"/>
              <a:t>/&gt;</a:t>
            </a:r>
            <a:endParaRPr lang="ru-RU" dirty="0"/>
          </a:p>
          <a:p>
            <a:pPr algn="just"/>
            <a:endParaRPr lang="en-US" dirty="0"/>
          </a:p>
          <a:p>
            <a:pPr algn="just"/>
            <a:r>
              <a:rPr lang="ru-RU" dirty="0"/>
              <a:t>является неправильной. Нужно писать, например, так:</a:t>
            </a:r>
          </a:p>
          <a:p>
            <a:pPr algn="just"/>
            <a:endParaRPr lang="ru-RU" dirty="0"/>
          </a:p>
          <a:p>
            <a:pPr algn="just"/>
            <a:r>
              <a:rPr lang="en-US" dirty="0"/>
              <a:t>&lt;book name="</a:t>
            </a:r>
            <a:r>
              <a:rPr lang="en-US" dirty="0" err="1"/>
              <a:t>bname</a:t>
            </a:r>
            <a:r>
              <a:rPr lang="en-US" dirty="0"/>
              <a:t>" </a:t>
            </a:r>
            <a:r>
              <a:rPr lang="en-US" dirty="0">
                <a:solidFill>
                  <a:srgbClr val="FF0000"/>
                </a:solidFill>
              </a:rPr>
              <a:t>presence</a:t>
            </a:r>
            <a:r>
              <a:rPr lang="ru-RU" dirty="0">
                <a:solidFill>
                  <a:srgbClr val="FF0000"/>
                </a:solidFill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" presence"</a:t>
            </a:r>
            <a:r>
              <a:rPr lang="en-US" dirty="0" smtClean="0"/>
              <a:t>/&gt;</a:t>
            </a:r>
            <a:endParaRPr lang="ru-RU" dirty="0"/>
          </a:p>
          <a:p>
            <a:pPr algn="just"/>
            <a:endParaRPr lang="ru-RU" dirty="0"/>
          </a:p>
          <a:p>
            <a:pPr algn="just"/>
            <a:r>
              <a:rPr lang="ru-RU" dirty="0"/>
              <a:t>5. Все содержимое между начальным тегом и конечным рассматривается как содержимое. Пробельные символы, переносы строк и т.п. не отбрасываются.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0" y="104775"/>
            <a:ext cx="9144000" cy="655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/>
              <a:t>Версии </a:t>
            </a:r>
            <a:r>
              <a:rPr lang="en-US" dirty="0"/>
              <a:t>XML</a:t>
            </a:r>
            <a:endParaRPr lang="ru-RU" dirty="0"/>
          </a:p>
          <a:p>
            <a:pPr algn="ctr"/>
            <a:endParaRPr lang="ru-RU" b="1" dirty="0"/>
          </a:p>
          <a:p>
            <a:pPr algn="just"/>
            <a:r>
              <a:rPr lang="ru-RU" dirty="0"/>
              <a:t>В настоящее время используют две версии стандарта </a:t>
            </a:r>
            <a:r>
              <a:rPr lang="en-US" dirty="0"/>
              <a:t>XML</a:t>
            </a:r>
            <a:r>
              <a:rPr lang="ru-RU" dirty="0"/>
              <a:t>: 1.0 и 1.1. Основное отличие между ними в совместимости с будущими версиями </a:t>
            </a:r>
            <a:r>
              <a:rPr lang="en-US" dirty="0"/>
              <a:t>Unicode.</a:t>
            </a:r>
            <a:endParaRPr lang="ru-RU" dirty="0"/>
          </a:p>
          <a:p>
            <a:pPr algn="just"/>
            <a:endParaRPr lang="en-US" dirty="0"/>
          </a:p>
          <a:p>
            <a:pPr algn="just"/>
            <a:r>
              <a:rPr lang="ru-RU" dirty="0"/>
              <a:t>В версии 1.0 в качестве символов, из которых составляются имена элементов и атрибутов </a:t>
            </a:r>
            <a:r>
              <a:rPr lang="ru-RU" dirty="0">
                <a:solidFill>
                  <a:srgbClr val="00FF00"/>
                </a:solidFill>
              </a:rPr>
              <a:t>допустим только определенный набор символов из определенного стандарта </a:t>
            </a:r>
            <a:r>
              <a:rPr lang="en-US" dirty="0">
                <a:solidFill>
                  <a:srgbClr val="00FF00"/>
                </a:solidFill>
              </a:rPr>
              <a:t>Unicode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solidFill>
                  <a:srgbClr val="FF0000"/>
                </a:solidFill>
              </a:rPr>
              <a:t>запрещены все остальные </a:t>
            </a:r>
            <a:r>
              <a:rPr lang="ru-RU" dirty="0"/>
              <a:t>(текущая пятая редакция </a:t>
            </a:r>
            <a:r>
              <a:rPr lang="en-US" dirty="0"/>
              <a:t>XML 1.0 </a:t>
            </a:r>
            <a:r>
              <a:rPr lang="ru-RU" dirty="0"/>
              <a:t>основана на </a:t>
            </a:r>
            <a:r>
              <a:rPr lang="en-US" dirty="0"/>
              <a:t>Unicode 5.0)</a:t>
            </a:r>
            <a:endParaRPr lang="ru-RU" dirty="0"/>
          </a:p>
          <a:p>
            <a:pPr algn="just"/>
            <a:endParaRPr lang="ru-RU" dirty="0"/>
          </a:p>
          <a:p>
            <a:pPr algn="just"/>
            <a:r>
              <a:rPr lang="ru-RU" dirty="0"/>
              <a:t>Каждый стандарт </a:t>
            </a:r>
            <a:r>
              <a:rPr lang="en-US" dirty="0"/>
              <a:t>Unicode </a:t>
            </a:r>
            <a:r>
              <a:rPr lang="ru-RU" dirty="0"/>
              <a:t>добавляет новые символы в стандарт. Все они запрещены для использования в </a:t>
            </a:r>
            <a:r>
              <a:rPr lang="en-US" dirty="0"/>
              <a:t>XML 1.0</a:t>
            </a:r>
            <a:r>
              <a:rPr lang="ru-RU" dirty="0"/>
              <a:t>, если он основан на </a:t>
            </a:r>
            <a:r>
              <a:rPr lang="en-US" dirty="0"/>
              <a:t>Unicode </a:t>
            </a:r>
            <a:r>
              <a:rPr lang="ru-RU" dirty="0"/>
              <a:t>предыдущей версии.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5675</TotalTime>
  <Words>1578</Words>
  <Application>Microsoft Office PowerPoint</Application>
  <PresentationFormat>Экран (4:3)</PresentationFormat>
  <Paragraphs>274</Paragraphs>
  <Slides>28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Technic</vt:lpstr>
      <vt:lpstr>xml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</vt:vector>
  </TitlesOfParts>
  <Company>self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кросс-платформенного программирования  Лекция №2 Операции и операторы</dc:title>
  <dc:creator>flier</dc:creator>
  <cp:lastModifiedBy>Dmitry Kolesnikov</cp:lastModifiedBy>
  <cp:revision>460</cp:revision>
  <cp:lastPrinted>2011-03-23T07:08:36Z</cp:lastPrinted>
  <dcterms:created xsi:type="dcterms:W3CDTF">2006-09-14T16:44:55Z</dcterms:created>
  <dcterms:modified xsi:type="dcterms:W3CDTF">2013-04-01T22:14:40Z</dcterms:modified>
</cp:coreProperties>
</file>