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17"/>
  </p:notesMasterIdLst>
  <p:sldIdLst>
    <p:sldId id="256" r:id="rId2"/>
    <p:sldId id="270" r:id="rId3"/>
    <p:sldId id="271" r:id="rId4"/>
    <p:sldId id="274" r:id="rId5"/>
    <p:sldId id="275" r:id="rId6"/>
    <p:sldId id="294" r:id="rId7"/>
    <p:sldId id="295" r:id="rId8"/>
    <p:sldId id="296" r:id="rId9"/>
    <p:sldId id="297" r:id="rId10"/>
    <p:sldId id="298" r:id="rId11"/>
    <p:sldId id="276" r:id="rId12"/>
    <p:sldId id="299" r:id="rId13"/>
    <p:sldId id="300" r:id="rId14"/>
    <p:sldId id="279" r:id="rId15"/>
    <p:sldId id="301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1B77B-4FD7-46B3-9DFF-9D257DC056F3}" type="datetimeFigureOut">
              <a:rPr lang="ru-RU" smtClean="0"/>
              <a:pPr/>
              <a:t>23.01.2013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02620-E707-4A5A-9913-8FA3E01FD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8FDC-E38F-47F8-88A7-91E2996E102E}" type="datetime1">
              <a:rPr lang="ru-RU" smtClean="0"/>
              <a:pPr/>
              <a:t>23.01.2013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BB8BE-9405-4706-BEE1-6563EF3D38E1}" type="datetime1">
              <a:rPr lang="ru-RU" smtClean="0"/>
              <a:pPr/>
              <a:t>23.01.2013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8C53-F85C-4AB7-AA51-0BDA69E24C8C}" type="datetime1">
              <a:rPr lang="ru-RU" smtClean="0"/>
              <a:pPr/>
              <a:t>23.01.2013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FEAD-79A1-419E-B097-B59C2368B85C}" type="datetime1">
              <a:rPr lang="ru-RU" smtClean="0"/>
              <a:pPr/>
              <a:t>23.01.2013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1F1A-2C07-45E2-85E6-16BDA0B8B5F1}" type="datetime1">
              <a:rPr lang="ru-RU" smtClean="0"/>
              <a:pPr/>
              <a:t>23.01.2013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8E03-44A8-46C0-BF83-2E12CB96B795}" type="datetime1">
              <a:rPr lang="ru-RU" smtClean="0"/>
              <a:pPr/>
              <a:t>23.01.2013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09C1-8D56-47A7-A93D-6E89644ABE66}" type="datetime1">
              <a:rPr lang="ru-RU" smtClean="0"/>
              <a:pPr/>
              <a:t>23.01.2013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56D9-F3EC-43FD-A221-164B304DD4E1}" type="datetime1">
              <a:rPr lang="ru-RU" smtClean="0"/>
              <a:pPr/>
              <a:t>23.01.2013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CF2B-0657-4816-90EB-4504E3843D5B}" type="datetime1">
              <a:rPr lang="ru-RU" smtClean="0"/>
              <a:pPr/>
              <a:t>23.01.2013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B1AC-35CE-4F9D-B656-E32C1A8FBEC7}" type="datetime1">
              <a:rPr lang="ru-RU" smtClean="0"/>
              <a:pPr/>
              <a:t>23.01.2013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A2872FB-8D4C-4A3C-9DAB-08B2CAFF9B40}" type="datetime1">
              <a:rPr lang="ru-RU" smtClean="0"/>
              <a:pPr/>
              <a:t>23.01.2013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45E664A-F3AE-4410-941F-6F4979FE249B}" type="datetime1">
              <a:rPr lang="ru-RU" smtClean="0"/>
              <a:pPr/>
              <a:t>23.01.2013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eclipse-javadoc:%E2%98%82=Test/C:\/java\/apache-tomcat-6.0.35\/lib\/servlet-api.jar%3cjavax.servlet(Servlet.class%E2%98%83Servlet~service~Ljavax.servlet.ServletRequest;~Ljavax.servlet.ServletResponse;%E2%98%82ServletResponse" TargetMode="External"/><Relationship Id="rId2" Type="http://schemas.openxmlformats.org/officeDocument/2006/relationships/hyperlink" Target="eclipse-javadoc:%E2%98%82=Test/C:\/java\/apache-tomcat-6.0.35\/lib\/servlet-api.jar%3cjavax.servlet(Servlet.class%E2%98%83Servlet~service~Ljavax.servlet.ServletRequest;~Ljavax.servlet.ServletResponse;%E2%98%82ServletReques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eclipse-javadoc:%E2%98%82=Test/C:%5C/java%5C/apache-tomcat-6.0.35%5C/lib%5C/servlet-api.jar%3Cjavax.servlet(Servlet.class%E2%98%83Servlet~init~Ljavax.servlet.ServletConfig;%E2%98%82ServletConfi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eclipse-javadoc:%E2%98%82=Test/C:%5C/java%5C/apache-tomcat-6.0.35%5C/lib%5C/servlet-api.jar%3Cjavax.servlet(ServletConfig.class%E2%98%83ServletConfig~getServletContext%E2%98%82ServletContext" TargetMode="External"/><Relationship Id="rId2" Type="http://schemas.openxmlformats.org/officeDocument/2006/relationships/hyperlink" Target="eclipse-javadoc:%E2%98%82=Test/C:%5C/java%5C/apache-tomcat-6.0.35%5C/lib%5C/servlet-api.jar%3Cjavax.servlet(ServletConfig.class%E2%98%83ServletConfig~getServletName%E2%98%82St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eclipse-javadoc:%E2%98%82=Test/C:%5C/java%5C/apache-tomcat-6.0.35%5C/lib%5C/servlet-api.jar%3Cjavax.servlet(ServletConfig.class%E2%98%83ServletConfig~getInitParameter~Ljava.lang.String;%E2%98%82Stri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eclipse-javadoc:%E2%98%82=Test/C:%5C/java%5C/apache-tomcat-6.0.35%5C/lib%5C/servlet-api.jar%3Cjavax.servlet(Servlet.class%E2%98%83Servlet~service~Ljavax.servlet.ServletRequest;~Ljavax.servlet.ServletResponse;%E2%98%82ServletResponse" TargetMode="External"/><Relationship Id="rId2" Type="http://schemas.openxmlformats.org/officeDocument/2006/relationships/hyperlink" Target="eclipse-javadoc:%E2%98%82=Test/C:%5C/java%5C/apache-tomcat-6.0.35%5C/lib%5C/servlet-api.jar%3Cjavax.servlet(Servlet.class%E2%98%83Servlet~service~Ljavax.servlet.ServletRequest;~Ljavax.servlet.ServletResponse;%E2%98%82ServletReques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Servlets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Calibri" pitchFamily="34" charset="0"/>
              </a:rPr>
              <a:t>Метод </a:t>
            </a:r>
            <a:r>
              <a:rPr lang="en-US" dirty="0" err="1" smtClean="0">
                <a:solidFill>
                  <a:srgbClr val="FF0000"/>
                </a:solidFill>
                <a:latin typeface="+mn-lt"/>
                <a:cs typeface="Calibri" pitchFamily="34" charset="0"/>
              </a:rPr>
              <a:t>Servlet#destory</a:t>
            </a:r>
            <a:endParaRPr lang="ru-RU" dirty="0">
              <a:solidFill>
                <a:srgbClr val="FF0000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>
                <a:solidFill>
                  <a:srgbClr val="FF0000"/>
                </a:solidFill>
              </a:rPr>
              <a:t>destory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pPr marL="0" indent="0">
              <a:defRPr/>
            </a:pPr>
            <a:r>
              <a:rPr lang="ru-RU" dirty="0" smtClean="0"/>
              <a:t>Контейнер вызывает </a:t>
            </a:r>
            <a:r>
              <a:rPr lang="ru-RU" dirty="0" err="1" smtClean="0">
                <a:solidFill>
                  <a:srgbClr val="FF0000"/>
                </a:solidFill>
              </a:rPr>
              <a:t>destroy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на объекте сервлета </a:t>
            </a:r>
            <a:r>
              <a:rPr lang="ru-RU" dirty="0" smtClean="0"/>
              <a:t>перед </a:t>
            </a:r>
            <a:r>
              <a:rPr lang="ru-RU" dirty="0" smtClean="0"/>
              <a:t>удалением </a:t>
            </a:r>
            <a:r>
              <a:rPr lang="ru-RU" dirty="0" smtClean="0"/>
              <a:t>его из памяти контейнера.</a:t>
            </a:r>
          </a:p>
          <a:p>
            <a:pPr marL="0" lvl="8" indent="0" algn="just">
              <a:defRPr/>
            </a:pPr>
            <a:endParaRPr lang="ru-RU" dirty="0" smtClean="0"/>
          </a:p>
          <a:p>
            <a:pPr marL="0" indent="0">
              <a:defRPr/>
            </a:pPr>
            <a:r>
              <a:rPr lang="ru-RU" dirty="0" smtClean="0"/>
              <a:t>Этот метод может быть пустым, если нет необходимости выполнения каких-либо </a:t>
            </a:r>
            <a:r>
              <a:rPr lang="ru-RU" dirty="0" smtClean="0"/>
              <a:t>операций</a:t>
            </a:r>
            <a:r>
              <a:rPr lang="en-US" dirty="0" smtClean="0"/>
              <a:t> </a:t>
            </a:r>
            <a:r>
              <a:rPr lang="ru-RU" dirty="0" smtClean="0"/>
              <a:t>(например, по освобождению ресурсов).</a:t>
            </a:r>
            <a:endParaRPr lang="ru-RU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Calibri" pitchFamily="34" charset="0"/>
              </a:rPr>
              <a:t>Синхронизация </a:t>
            </a:r>
            <a:r>
              <a:rPr lang="en-US" dirty="0" smtClean="0">
                <a:solidFill>
                  <a:srgbClr val="FF0000"/>
                </a:solidFill>
                <a:latin typeface="+mn-lt"/>
                <a:cs typeface="Calibri" pitchFamily="34" charset="0"/>
              </a:rPr>
              <a:t>service</a:t>
            </a:r>
            <a:endParaRPr lang="ru-RU" dirty="0">
              <a:solidFill>
                <a:srgbClr val="FF0000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709120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ru-RU" sz="2800" dirty="0" smtClean="0"/>
              <a:t>Могут существовать несколько параллельных запросов, обрабатываемых в одно и то же время.</a:t>
            </a:r>
          </a:p>
          <a:p>
            <a:pPr marL="0" indent="0">
              <a:defRPr/>
            </a:pPr>
            <a:endParaRPr lang="ru-RU" sz="2800" dirty="0" smtClean="0"/>
          </a:p>
          <a:p>
            <a:pPr marL="0" indent="0">
              <a:defRPr/>
            </a:pPr>
            <a:r>
              <a:rPr lang="ru-RU" sz="2800" dirty="0" smtClean="0"/>
              <a:t>Если в методе </a:t>
            </a:r>
            <a:r>
              <a:rPr lang="ru-RU" sz="2800" dirty="0" err="1" smtClean="0">
                <a:solidFill>
                  <a:srgbClr val="FF0000"/>
                </a:solidFill>
              </a:rPr>
              <a:t>service</a:t>
            </a:r>
            <a:r>
              <a:rPr lang="ru-RU" sz="2800" dirty="0" smtClean="0"/>
              <a:t> </a:t>
            </a:r>
            <a:r>
              <a:rPr lang="ru-RU" sz="2800" dirty="0" smtClean="0"/>
              <a:t>требуется работа </a:t>
            </a:r>
            <a:r>
              <a:rPr lang="ru-RU" sz="2800" dirty="0" smtClean="0"/>
              <a:t>с</a:t>
            </a:r>
            <a:r>
              <a:rPr lang="ru-RU" sz="2800" dirty="0" smtClean="0"/>
              <a:t>о</a:t>
            </a:r>
            <a:r>
              <a:rPr lang="ru-RU" sz="2800" dirty="0" smtClean="0"/>
              <a:t> </a:t>
            </a:r>
            <a:r>
              <a:rPr lang="ru-RU" sz="2800" dirty="0" smtClean="0"/>
              <a:t>внешними </a:t>
            </a:r>
            <a:r>
              <a:rPr lang="ru-RU" sz="2800" dirty="0" smtClean="0"/>
              <a:t>ресурсами, </a:t>
            </a:r>
            <a:r>
              <a:rPr lang="ru-RU" sz="2800" dirty="0" smtClean="0"/>
              <a:t>то необходимо гарантировать, чтобы доступ к ресурсам был синхронизирован.</a:t>
            </a:r>
          </a:p>
          <a:p>
            <a:pPr marL="0" indent="0">
              <a:lnSpc>
                <a:spcPct val="80000"/>
              </a:lnSpc>
              <a:buNone/>
            </a:pP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Calibri" pitchFamily="34" charset="0"/>
              </a:rPr>
              <a:t>Обработка </a:t>
            </a:r>
            <a:r>
              <a:rPr lang="en-US" dirty="0" smtClean="0">
                <a:solidFill>
                  <a:srgbClr val="FF0000"/>
                </a:solidFill>
                <a:latin typeface="+mn-lt"/>
                <a:cs typeface="Calibri" pitchFamily="34" charset="0"/>
              </a:rPr>
              <a:t>HTTP</a:t>
            </a:r>
            <a:r>
              <a:rPr lang="en-US" dirty="0" smtClean="0">
                <a:latin typeface="+mn-lt"/>
                <a:cs typeface="Calibri" pitchFamily="34" charset="0"/>
              </a:rPr>
              <a:t> </a:t>
            </a:r>
            <a:r>
              <a:rPr lang="ru-RU" dirty="0" smtClean="0">
                <a:latin typeface="+mn-lt"/>
                <a:cs typeface="Calibri" pitchFamily="34" charset="0"/>
              </a:rPr>
              <a:t>запросов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</a:pPr>
            <a:r>
              <a:rPr lang="ru-RU" dirty="0" smtClean="0"/>
              <a:t> В </a:t>
            </a:r>
            <a:r>
              <a:rPr lang="en-US" dirty="0" err="1" smtClean="0">
                <a:solidFill>
                  <a:srgbClr val="FFC000"/>
                </a:solidFill>
              </a:rPr>
              <a:t>Servlet</a:t>
            </a:r>
            <a:r>
              <a:rPr lang="en-US" dirty="0" smtClean="0">
                <a:solidFill>
                  <a:srgbClr val="FFC000"/>
                </a:solidFill>
              </a:rPr>
              <a:t> API </a:t>
            </a:r>
            <a:r>
              <a:rPr lang="ru-RU" dirty="0" smtClean="0"/>
              <a:t>существует класс предок всех сервлетов, которые </a:t>
            </a:r>
            <a:r>
              <a:rPr lang="ru-RU" dirty="0" smtClean="0"/>
              <a:t>предназначены для обработки </a:t>
            </a:r>
            <a:r>
              <a:rPr lang="en-US" dirty="0" smtClean="0">
                <a:solidFill>
                  <a:srgbClr val="FF0000"/>
                </a:solidFill>
              </a:rPr>
              <a:t>HTTP</a:t>
            </a:r>
            <a:r>
              <a:rPr lang="en-US" dirty="0" smtClean="0"/>
              <a:t> </a:t>
            </a:r>
            <a:r>
              <a:rPr lang="ru-RU" dirty="0" smtClean="0"/>
              <a:t>запросов:</a:t>
            </a:r>
            <a:br>
              <a:rPr lang="ru-RU" dirty="0" smtClean="0"/>
            </a:br>
            <a:endParaRPr lang="ru-RU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ru-RU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javax.servlet.http.HttpServlet</a:t>
            </a:r>
            <a:endParaRPr lang="ru-RU" dirty="0" smtClean="0">
              <a:solidFill>
                <a:srgbClr val="FF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Calibri" pitchFamily="34" charset="0"/>
              </a:rPr>
              <a:t>Класс </a:t>
            </a:r>
            <a:r>
              <a:rPr lang="en-US" dirty="0" err="1" smtClean="0">
                <a:solidFill>
                  <a:srgbClr val="FF0000"/>
                </a:solidFill>
                <a:latin typeface="+mn-lt"/>
                <a:cs typeface="Calibri" pitchFamily="34" charset="0"/>
              </a:rPr>
              <a:t>HttpServlet</a:t>
            </a:r>
            <a:endParaRPr lang="ru-RU" dirty="0">
              <a:solidFill>
                <a:srgbClr val="FF0000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6513">
              <a:lnSpc>
                <a:spcPct val="80000"/>
              </a:lnSpc>
            </a:pPr>
            <a:r>
              <a:rPr lang="ru-RU" dirty="0" smtClean="0"/>
              <a:t> Класс </a:t>
            </a:r>
            <a:r>
              <a:rPr lang="ru-RU" dirty="0" smtClean="0"/>
              <a:t>абстрактный, но не содержит ни одного абстрактного метода.</a:t>
            </a:r>
            <a:endParaRPr lang="en-US" dirty="0" smtClean="0"/>
          </a:p>
          <a:p>
            <a:pPr marL="0" indent="36513">
              <a:lnSpc>
                <a:spcPct val="80000"/>
              </a:lnSpc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36513">
              <a:lnSpc>
                <a:spcPct val="80000"/>
              </a:lnSpc>
            </a:pPr>
            <a:r>
              <a:rPr lang="ru-RU" dirty="0" smtClean="0"/>
              <a:t> Содержит </a:t>
            </a:r>
            <a:r>
              <a:rPr lang="ru-RU" dirty="0" smtClean="0"/>
              <a:t>базовую реализацию методов </a:t>
            </a:r>
            <a:r>
              <a:rPr lang="en-US" dirty="0" err="1" smtClean="0">
                <a:solidFill>
                  <a:srgbClr val="FF0000"/>
                </a:solidFill>
              </a:rPr>
              <a:t>doGet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doPost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 smtClean="0"/>
              <a:t>других</a:t>
            </a:r>
            <a:r>
              <a:rPr lang="en-US" dirty="0" smtClean="0"/>
              <a:t> (</a:t>
            </a:r>
            <a:r>
              <a:rPr lang="ru-RU" dirty="0" smtClean="0">
                <a:solidFill>
                  <a:srgbClr val="FFC000"/>
                </a:solidFill>
              </a:rPr>
              <a:t>по типам </a:t>
            </a:r>
            <a:r>
              <a:rPr lang="en-US" dirty="0" smtClean="0">
                <a:solidFill>
                  <a:srgbClr val="FFC000"/>
                </a:solidFill>
              </a:rPr>
              <a:t>HTTP </a:t>
            </a:r>
            <a:r>
              <a:rPr lang="ru-RU" dirty="0" smtClean="0">
                <a:solidFill>
                  <a:srgbClr val="FFC000"/>
                </a:solidFill>
              </a:rPr>
              <a:t>запросов</a:t>
            </a:r>
            <a:r>
              <a:rPr lang="ru-RU" dirty="0" smtClean="0"/>
              <a:t>), </a:t>
            </a:r>
            <a:r>
              <a:rPr lang="ru-RU" dirty="0" smtClean="0"/>
              <a:t>которые возвращают сообщение об ошибке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36513">
              <a:lnSpc>
                <a:spcPct val="80000"/>
              </a:lnSpc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36513">
              <a:lnSpc>
                <a:spcPct val="80000"/>
              </a:lnSpc>
            </a:pPr>
            <a:r>
              <a:rPr lang="ru-RU" dirty="0" smtClean="0"/>
              <a:t> Как правило, </a:t>
            </a:r>
            <a:r>
              <a:rPr lang="ru-RU" dirty="0" smtClean="0"/>
              <a:t>нужно перекрыть хотя бы один из методов реакции на соответствующий запрос.</a:t>
            </a:r>
            <a:endParaRPr lang="ru-RU" dirty="0" smtClean="0">
              <a:solidFill>
                <a:srgbClr val="FF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7467600" cy="1143000"/>
          </a:xfrm>
        </p:spPr>
        <p:txBody>
          <a:bodyPr/>
          <a:lstStyle/>
          <a:p>
            <a:r>
              <a:rPr lang="en-US" dirty="0" err="1" smtClean="0"/>
              <a:t>HttpServlet#</a:t>
            </a:r>
            <a:r>
              <a:rPr lang="en-US" dirty="0" err="1" smtClean="0">
                <a:solidFill>
                  <a:srgbClr val="FF0000"/>
                </a:solidFill>
              </a:rPr>
              <a:t>doGet</a:t>
            </a:r>
            <a:r>
              <a:rPr lang="en-US" dirty="0" smtClean="0"/>
              <a:t>/</a:t>
            </a:r>
            <a:r>
              <a:rPr lang="en-US" dirty="0" err="1" smtClean="0">
                <a:solidFill>
                  <a:srgbClr val="FF0000"/>
                </a:solidFill>
              </a:rPr>
              <a:t>doPost</a:t>
            </a:r>
            <a:r>
              <a:rPr lang="ru-RU" dirty="0" smtClean="0">
                <a:solidFill>
                  <a:srgbClr val="FF0000"/>
                </a:solidFill>
              </a:rPr>
              <a:t/>
            </a:r>
            <a:br>
              <a:rPr lang="ru-RU" dirty="0" smtClean="0">
                <a:solidFill>
                  <a:srgbClr val="FF0000"/>
                </a:solidFill>
              </a:rPr>
            </a:br>
            <a:endParaRPr lang="ru-RU" dirty="0">
              <a:solidFill>
                <a:srgbClr val="FF0000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void </a:t>
            </a:r>
            <a:r>
              <a:rPr lang="en-US" sz="2000" dirty="0" err="1" smtClean="0">
                <a:solidFill>
                  <a:srgbClr val="FF0000"/>
                </a:solidFill>
              </a:rPr>
              <a:t>doGet</a:t>
            </a:r>
            <a:r>
              <a:rPr lang="en-US" sz="2000" dirty="0" smtClean="0"/>
              <a:t>(</a:t>
            </a:r>
            <a:r>
              <a:rPr lang="en-US" sz="2000" dirty="0" err="1" smtClean="0">
                <a:hlinkClick r:id="rId2"/>
              </a:rPr>
              <a:t>HttpServletRequest</a:t>
            </a:r>
            <a:r>
              <a:rPr lang="en-US" sz="2000" dirty="0" smtClean="0"/>
              <a:t> </a:t>
            </a:r>
            <a:r>
              <a:rPr lang="en-US" sz="2000" dirty="0" err="1" smtClean="0"/>
              <a:t>req</a:t>
            </a:r>
            <a:r>
              <a:rPr lang="en-US" sz="2000" dirty="0" smtClean="0"/>
              <a:t>, </a:t>
            </a:r>
            <a:r>
              <a:rPr lang="en-US" sz="2000" dirty="0" err="1" smtClean="0">
                <a:hlinkClick r:id="rId3"/>
              </a:rPr>
              <a:t>HttpServletResponse</a:t>
            </a:r>
            <a:r>
              <a:rPr lang="en-US" sz="2000" dirty="0" smtClean="0"/>
              <a:t> </a:t>
            </a:r>
            <a:r>
              <a:rPr lang="en-US" sz="2000" dirty="0" smtClean="0"/>
              <a:t>res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void </a:t>
            </a:r>
            <a:r>
              <a:rPr lang="en-US" sz="2000" dirty="0" err="1" smtClean="0">
                <a:solidFill>
                  <a:srgbClr val="FF0000"/>
                </a:solidFill>
              </a:rPr>
              <a:t>doPost</a:t>
            </a:r>
            <a:r>
              <a:rPr lang="en-US" sz="2000" dirty="0" smtClean="0"/>
              <a:t>(</a:t>
            </a:r>
            <a:r>
              <a:rPr lang="en-US" sz="2000" dirty="0" err="1" smtClean="0">
                <a:hlinkClick r:id="rId2"/>
              </a:rPr>
              <a:t>HttpServletRequest</a:t>
            </a:r>
            <a:r>
              <a:rPr lang="en-US" sz="2000" dirty="0" smtClean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req</a:t>
            </a:r>
            <a:r>
              <a:rPr lang="en-US" sz="2000" dirty="0" smtClean="0"/>
              <a:t>, </a:t>
            </a:r>
            <a:r>
              <a:rPr lang="en-US" sz="2000" dirty="0" err="1" smtClean="0">
                <a:hlinkClick r:id="rId3"/>
              </a:rPr>
              <a:t>HttpServletResponse</a:t>
            </a:r>
            <a:r>
              <a:rPr lang="en-US" sz="2000" dirty="0" smtClean="0"/>
              <a:t> </a:t>
            </a:r>
            <a:r>
              <a:rPr lang="en-US" sz="2000" dirty="0" smtClean="0"/>
              <a:t>res)</a:t>
            </a:r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Определяют, соответственно, реакцию на </a:t>
            </a:r>
            <a:r>
              <a:rPr lang="en-US" dirty="0" smtClean="0">
                <a:solidFill>
                  <a:srgbClr val="FF0000"/>
                </a:solidFill>
              </a:rPr>
              <a:t>GET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>
                <a:solidFill>
                  <a:srgbClr val="FF0000"/>
                </a:solidFill>
              </a:rPr>
              <a:t>POST</a:t>
            </a:r>
            <a:r>
              <a:rPr lang="en-US" dirty="0" smtClean="0"/>
              <a:t> HTTP </a:t>
            </a:r>
            <a:r>
              <a:rPr lang="ru-RU" dirty="0" smtClean="0"/>
              <a:t>запросы.</a:t>
            </a:r>
            <a:endParaRPr lang="en-US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 err="1" smtClean="0">
                <a:solidFill>
                  <a:srgbClr val="FF0000"/>
                </a:solidFill>
              </a:rPr>
              <a:t>HttpServletRequest</a:t>
            </a:r>
            <a:r>
              <a:rPr lang="en-US" sz="4200" dirty="0" smtClean="0"/>
              <a:t>/</a:t>
            </a:r>
            <a:r>
              <a:rPr lang="en-US" sz="4200" dirty="0" smtClean="0">
                <a:solidFill>
                  <a:srgbClr val="FF0000"/>
                </a:solidFill>
              </a:rPr>
              <a:t>Response</a:t>
            </a:r>
            <a:endParaRPr lang="ru-RU" sz="4200" dirty="0">
              <a:solidFill>
                <a:srgbClr val="FF0000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600" dirty="0" smtClean="0"/>
              <a:t>Если запрос, который должен обработать сервлет, является </a:t>
            </a:r>
            <a:r>
              <a:rPr lang="en-US" sz="2600" dirty="0" smtClean="0">
                <a:solidFill>
                  <a:srgbClr val="FFC000"/>
                </a:solidFill>
              </a:rPr>
              <a:t>HTTP</a:t>
            </a:r>
            <a:r>
              <a:rPr lang="en-US" sz="2600" dirty="0" smtClean="0"/>
              <a:t> </a:t>
            </a:r>
            <a:r>
              <a:rPr lang="ru-RU" sz="2600" dirty="0" smtClean="0"/>
              <a:t>запросом, то контейнер передаст в </a:t>
            </a:r>
            <a:r>
              <a:rPr lang="ru-RU" sz="2600" dirty="0" smtClean="0"/>
              <a:t>метод </a:t>
            </a:r>
            <a:r>
              <a:rPr lang="en-US" sz="2600" dirty="0" smtClean="0"/>
              <a:t>service </a:t>
            </a:r>
            <a:r>
              <a:rPr lang="ru-RU" sz="2600" dirty="0" smtClean="0"/>
              <a:t>сервлета объекты</a:t>
            </a:r>
            <a:r>
              <a:rPr lang="ru-RU" sz="2600" dirty="0" smtClean="0"/>
              <a:t>, </a:t>
            </a:r>
            <a:r>
              <a:rPr lang="ru-RU" sz="2600" dirty="0" smtClean="0"/>
              <a:t>реализующие интерфейсы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600" dirty="0" smtClean="0"/>
              <a:t>	</a:t>
            </a:r>
            <a:r>
              <a:rPr lang="en-US" sz="2600" dirty="0" err="1" smtClean="0"/>
              <a:t>javax.servlet.</a:t>
            </a:r>
            <a:r>
              <a:rPr lang="en-US" sz="2600" dirty="0" err="1" smtClean="0">
                <a:solidFill>
                  <a:srgbClr val="FFC000"/>
                </a:solidFill>
              </a:rPr>
              <a:t>http</a:t>
            </a:r>
            <a:r>
              <a:rPr lang="en-US" sz="2600" dirty="0" err="1" smtClean="0"/>
              <a:t>.</a:t>
            </a:r>
            <a:r>
              <a:rPr lang="en-US" sz="2600" dirty="0" err="1" smtClean="0">
                <a:solidFill>
                  <a:srgbClr val="FF0000"/>
                </a:solidFill>
              </a:rPr>
              <a:t>HttpServletRequest</a:t>
            </a:r>
            <a:endParaRPr lang="ru-RU" sz="2600" dirty="0" smtClean="0">
              <a:solidFill>
                <a:srgbClr val="FF0000"/>
              </a:solidFill>
            </a:endParaRPr>
          </a:p>
          <a:p>
            <a:pPr indent="0">
              <a:spcBef>
                <a:spcPts val="0"/>
              </a:spcBef>
              <a:buNone/>
            </a:pPr>
            <a:r>
              <a:rPr lang="ru-RU" sz="2600" dirty="0" smtClean="0"/>
              <a:t>	</a:t>
            </a:r>
            <a:r>
              <a:rPr lang="en-US" sz="2600" dirty="0" err="1" smtClean="0"/>
              <a:t>javax.servlet.</a:t>
            </a:r>
            <a:r>
              <a:rPr lang="en-US" sz="2600" dirty="0" err="1" smtClean="0">
                <a:solidFill>
                  <a:srgbClr val="FFC000"/>
                </a:solidFill>
              </a:rPr>
              <a:t>http</a:t>
            </a:r>
            <a:r>
              <a:rPr lang="en-US" sz="2600" dirty="0" err="1" smtClean="0"/>
              <a:t>.</a:t>
            </a:r>
            <a:r>
              <a:rPr lang="en-US" sz="2600" dirty="0" err="1" smtClean="0">
                <a:solidFill>
                  <a:srgbClr val="FF0000"/>
                </a:solidFill>
              </a:rPr>
              <a:t>HttpServletRequest</a:t>
            </a:r>
            <a:endParaRPr lang="en-US" sz="26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9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600" dirty="0" smtClean="0"/>
              <a:t>Данные интерфейсы расширяют интерфейсы	</a:t>
            </a:r>
            <a:r>
              <a:rPr lang="en-US" sz="2600" dirty="0" err="1" smtClean="0"/>
              <a:t>javax.servlet.</a:t>
            </a:r>
            <a:r>
              <a:rPr lang="en-US" sz="2600" dirty="0" err="1" smtClean="0">
                <a:solidFill>
                  <a:srgbClr val="FF0000"/>
                </a:solidFill>
              </a:rPr>
              <a:t>ServletRequest</a:t>
            </a:r>
            <a:endParaRPr lang="en-US" sz="2600" dirty="0" smtClean="0">
              <a:solidFill>
                <a:srgbClr val="FF0000"/>
              </a:solidFill>
            </a:endParaRPr>
          </a:p>
          <a:p>
            <a:pPr indent="0">
              <a:spcBef>
                <a:spcPts val="0"/>
              </a:spcBef>
              <a:buNone/>
            </a:pPr>
            <a:r>
              <a:rPr lang="ru-RU" sz="2600" dirty="0" smtClean="0"/>
              <a:t>	</a:t>
            </a:r>
            <a:r>
              <a:rPr lang="en-US" sz="2600" dirty="0" err="1" smtClean="0"/>
              <a:t>javax.servlet.</a:t>
            </a:r>
            <a:r>
              <a:rPr lang="en-US" sz="2600" dirty="0" err="1" smtClean="0">
                <a:solidFill>
                  <a:srgbClr val="FF0000"/>
                </a:solidFill>
              </a:rPr>
              <a:t>ServletResponse</a:t>
            </a:r>
            <a:endParaRPr lang="ru-RU" sz="26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ru-RU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Calibri" pitchFamily="34" charset="0"/>
              </a:rPr>
              <a:t>Сервлеты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ru-RU" dirty="0" smtClean="0"/>
              <a:t> Сервлет </a:t>
            </a:r>
            <a:r>
              <a:rPr lang="ru-RU" dirty="0" smtClean="0"/>
              <a:t>это </a:t>
            </a:r>
            <a:r>
              <a:rPr lang="en-US" dirty="0" smtClean="0"/>
              <a:t>Java </a:t>
            </a:r>
            <a:r>
              <a:rPr lang="ru-RU" dirty="0" smtClean="0"/>
              <a:t>подпрограмма</a:t>
            </a:r>
            <a:r>
              <a:rPr lang="ru-RU" dirty="0" smtClean="0"/>
              <a:t>, которую выполняет специальный сервер - контейнер сервлетов</a:t>
            </a:r>
            <a:r>
              <a:rPr lang="ru-RU" dirty="0" smtClean="0"/>
              <a:t>.</a:t>
            </a:r>
          </a:p>
          <a:p>
            <a:pPr marL="1911096" lvl="8" indent="0"/>
            <a:endParaRPr lang="ru-RU" dirty="0" smtClean="0"/>
          </a:p>
          <a:p>
            <a:pPr marL="0" indent="0"/>
            <a:r>
              <a:rPr lang="ru-RU" dirty="0" smtClean="0"/>
              <a:t> Функциональность </a:t>
            </a:r>
            <a:r>
              <a:rPr lang="ru-RU" dirty="0" smtClean="0"/>
              <a:t>сервлета программируют в классе </a:t>
            </a:r>
            <a:r>
              <a:rPr lang="ru-RU" dirty="0" smtClean="0"/>
              <a:t>сервлета.</a:t>
            </a:r>
          </a:p>
          <a:p>
            <a:pPr marL="1911096" lvl="8" indent="0"/>
            <a:endParaRPr lang="ru-RU" dirty="0" smtClean="0"/>
          </a:p>
          <a:p>
            <a:pPr marL="0" indent="0"/>
            <a:r>
              <a:rPr lang="ru-RU" dirty="0" smtClean="0"/>
              <a:t>Для </a:t>
            </a:r>
            <a:r>
              <a:rPr lang="ru-RU" dirty="0" smtClean="0"/>
              <a:t>того, чтобы класс был сервлетом он должен реализовывать </a:t>
            </a:r>
            <a:r>
              <a:rPr lang="ru-RU" dirty="0" smtClean="0"/>
              <a:t>интерфейс </a:t>
            </a:r>
            <a:r>
              <a:rPr lang="en-US" dirty="0" err="1" smtClean="0">
                <a:solidFill>
                  <a:srgbClr val="FF0000"/>
                </a:solidFill>
              </a:rPr>
              <a:t>javax.servlet.Servlet</a:t>
            </a:r>
            <a:r>
              <a:rPr lang="en-US" dirty="0" smtClean="0"/>
              <a:t>.</a:t>
            </a:r>
          </a:p>
          <a:p>
            <a:pPr marL="0" indent="0"/>
            <a:endParaRPr lang="en-US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Calibri" pitchFamily="34" charset="0"/>
              </a:rPr>
              <a:t>Обработка запросов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>
                <a:cs typeface="Calibri" pitchFamily="34" charset="0"/>
              </a:rPr>
              <a:t> </a:t>
            </a:r>
            <a:r>
              <a:rPr lang="ru-RU" dirty="0" smtClean="0"/>
              <a:t>Сервлеты могут быть применены для обработки запросов любого </a:t>
            </a:r>
            <a:r>
              <a:rPr lang="ru-RU" dirty="0" smtClean="0"/>
              <a:t>вида.</a:t>
            </a:r>
            <a:endParaRPr lang="en-US" dirty="0" smtClean="0"/>
          </a:p>
          <a:p>
            <a:pPr marL="0" indent="0"/>
            <a:endParaRPr lang="en-US" dirty="0" smtClean="0">
              <a:cs typeface="Calibri" pitchFamily="34" charset="0"/>
            </a:endParaRPr>
          </a:p>
          <a:p>
            <a:pPr marL="0" indent="0"/>
            <a:r>
              <a:rPr lang="en-US" dirty="0" smtClean="0">
                <a:cs typeface="Calibri" pitchFamily="34" charset="0"/>
              </a:rPr>
              <a:t> </a:t>
            </a:r>
            <a:r>
              <a:rPr lang="ru-RU" dirty="0" smtClean="0"/>
              <a:t>Обычно</a:t>
            </a:r>
            <a:r>
              <a:rPr lang="en-US" dirty="0" smtClean="0"/>
              <a:t> </a:t>
            </a:r>
            <a:r>
              <a:rPr lang="ru-RU" dirty="0" smtClean="0"/>
              <a:t>сервлеты применяют для обработки </a:t>
            </a:r>
            <a:r>
              <a:rPr lang="en-US" dirty="0" smtClean="0">
                <a:solidFill>
                  <a:srgbClr val="FF0000"/>
                </a:solidFill>
              </a:rPr>
              <a:t>HTTP</a:t>
            </a:r>
            <a:r>
              <a:rPr lang="en-US" dirty="0" smtClean="0"/>
              <a:t> </a:t>
            </a:r>
            <a:r>
              <a:rPr lang="ru-RU" dirty="0" smtClean="0"/>
              <a:t>запросов.</a:t>
            </a:r>
            <a:endParaRPr lang="en-US" dirty="0" smtClean="0">
              <a:cs typeface="Calibri" pitchFamily="34" charset="0"/>
            </a:endParaRPr>
          </a:p>
          <a:p>
            <a:pPr marL="0" indent="0"/>
            <a:endParaRPr lang="ru-RU" dirty="0" smtClean="0">
              <a:cs typeface="Calibri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Calibri" pitchFamily="34" charset="0"/>
              </a:rPr>
              <a:t>Интерфейс </a:t>
            </a:r>
            <a:r>
              <a:rPr lang="en-US" dirty="0" err="1" smtClean="0">
                <a:solidFill>
                  <a:srgbClr val="FF0000"/>
                </a:solidFill>
                <a:latin typeface="+mn-lt"/>
                <a:cs typeface="Calibri" pitchFamily="34" charset="0"/>
              </a:rPr>
              <a:t>Servlet</a:t>
            </a:r>
            <a:endParaRPr lang="ru-RU" dirty="0">
              <a:solidFill>
                <a:srgbClr val="FF0000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17463">
              <a:lnSpc>
                <a:spcPct val="80000"/>
              </a:lnSpc>
            </a:pPr>
            <a:r>
              <a:rPr lang="en-US" dirty="0" smtClean="0"/>
              <a:t> </a:t>
            </a:r>
            <a:r>
              <a:rPr lang="ru-RU" dirty="0" smtClean="0"/>
              <a:t>Определяет </a:t>
            </a:r>
            <a:r>
              <a:rPr lang="ru-RU" dirty="0" smtClean="0"/>
              <a:t>совокупность методов, при помощи которых сервер взаимодействует</a:t>
            </a:r>
            <a:r>
              <a:rPr lang="en-US" dirty="0" smtClean="0"/>
              <a:t> </a:t>
            </a:r>
            <a:r>
              <a:rPr lang="ru-RU" dirty="0" smtClean="0"/>
              <a:t>с сервлетами</a:t>
            </a:r>
            <a:r>
              <a:rPr lang="ru-RU" dirty="0" smtClean="0"/>
              <a:t>.</a:t>
            </a:r>
            <a:endParaRPr lang="en-US" dirty="0" smtClean="0"/>
          </a:p>
          <a:p>
            <a:pPr marL="1911096" lvl="8" indent="17463">
              <a:lnSpc>
                <a:spcPct val="80000"/>
              </a:lnSpc>
            </a:pPr>
            <a:endParaRPr lang="en-US" dirty="0" smtClean="0"/>
          </a:p>
          <a:p>
            <a:pPr marL="301752" lvl="1" indent="17463">
              <a:lnSpc>
                <a:spcPct val="80000"/>
              </a:lnSpc>
            </a:pPr>
            <a:r>
              <a:rPr lang="en-US" dirty="0" smtClean="0"/>
              <a:t> </a:t>
            </a:r>
            <a:r>
              <a:rPr lang="ru-RU" dirty="0" smtClean="0"/>
              <a:t>Методы жизненного цикла</a:t>
            </a:r>
          </a:p>
          <a:p>
            <a:pPr marL="585216" lvl="2" indent="17463">
              <a:lnSpc>
                <a:spcPct val="80000"/>
              </a:lnSpc>
            </a:pPr>
            <a:r>
              <a:rPr lang="ru-RU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init</a:t>
            </a:r>
          </a:p>
          <a:p>
            <a:pPr marL="585216" lvl="2" indent="17463">
              <a:lnSpc>
                <a:spcPct val="80000"/>
              </a:lnSpc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service</a:t>
            </a:r>
          </a:p>
          <a:p>
            <a:pPr marL="585216" lvl="2" indent="17463">
              <a:lnSpc>
                <a:spcPct val="80000"/>
              </a:lnSpc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destory</a:t>
            </a:r>
            <a:endParaRPr lang="en-US" dirty="0" smtClean="0">
              <a:solidFill>
                <a:srgbClr val="FF0000"/>
              </a:solidFill>
            </a:endParaRPr>
          </a:p>
          <a:p>
            <a:pPr marL="1911096" lvl="8" indent="17463">
              <a:lnSpc>
                <a:spcPct val="80000"/>
              </a:lnSpc>
            </a:pPr>
            <a:endParaRPr lang="ru-RU" dirty="0" smtClean="0"/>
          </a:p>
          <a:p>
            <a:pPr marL="301752" lvl="1" indent="17463">
              <a:lnSpc>
                <a:spcPct val="80000"/>
              </a:lnSpc>
            </a:pPr>
            <a:r>
              <a:rPr lang="ru-RU" dirty="0" smtClean="0"/>
              <a:t> </a:t>
            </a:r>
            <a:r>
              <a:rPr lang="ru-RU" dirty="0" smtClean="0"/>
              <a:t>Методы получения информации</a:t>
            </a:r>
            <a:endParaRPr lang="en-US" dirty="0" smtClean="0"/>
          </a:p>
          <a:p>
            <a:pPr marL="585216" lvl="2" indent="17463">
              <a:lnSpc>
                <a:spcPct val="80000"/>
              </a:lnSpc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FFC000"/>
                </a:solidFill>
              </a:rPr>
              <a:t>getServletConfig</a:t>
            </a:r>
            <a:endParaRPr lang="en-US" dirty="0" smtClean="0">
              <a:solidFill>
                <a:srgbClr val="FFC000"/>
              </a:solidFill>
            </a:endParaRPr>
          </a:p>
          <a:p>
            <a:pPr marL="585216" lvl="2" indent="17463">
              <a:lnSpc>
                <a:spcPct val="80000"/>
              </a:lnSpc>
            </a:pP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getServletInfo</a:t>
            </a:r>
            <a:endParaRPr lang="en-US" dirty="0" smtClean="0">
              <a:solidFill>
                <a:srgbClr val="FFC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Calibri" pitchFamily="34" charset="0"/>
              </a:rPr>
              <a:t>Метод </a:t>
            </a:r>
            <a:r>
              <a:rPr lang="en-US" dirty="0" err="1" smtClean="0">
                <a:solidFill>
                  <a:srgbClr val="FF0000"/>
                </a:solidFill>
                <a:latin typeface="+mn-lt"/>
                <a:cs typeface="Calibri" pitchFamily="34" charset="0"/>
              </a:rPr>
              <a:t>Servlet#init</a:t>
            </a:r>
            <a:endParaRPr lang="ru-RU" dirty="0">
              <a:solidFill>
                <a:srgbClr val="FF0000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void </a:t>
            </a:r>
            <a:r>
              <a:rPr lang="en-US" dirty="0" smtClean="0">
                <a:solidFill>
                  <a:srgbClr val="FF0000"/>
                </a:solidFill>
              </a:rPr>
              <a:t>init</a:t>
            </a:r>
            <a:r>
              <a:rPr lang="en-US" dirty="0" smtClean="0"/>
              <a:t>(</a:t>
            </a:r>
            <a:r>
              <a:rPr lang="en-US" dirty="0" err="1" smtClean="0">
                <a:hlinkClick r:id="rId2"/>
              </a:rPr>
              <a:t>ServletConfig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)</a:t>
            </a:r>
          </a:p>
          <a:p>
            <a:endParaRPr lang="ru-RU" dirty="0" smtClean="0"/>
          </a:p>
          <a:p>
            <a:r>
              <a:rPr lang="ru-RU" dirty="0" smtClean="0"/>
              <a:t>Инициализирует сервлет.</a:t>
            </a:r>
            <a:r>
              <a:rPr lang="en-US" dirty="0" smtClean="0"/>
              <a:t> </a:t>
            </a:r>
          </a:p>
          <a:p>
            <a:pPr marL="1911096" lvl="8" indent="0">
              <a:lnSpc>
                <a:spcPct val="80000"/>
              </a:lnSpc>
            </a:pPr>
            <a:endParaRPr lang="en-US" dirty="0" smtClean="0"/>
          </a:p>
          <a:p>
            <a:pPr marL="0" indent="0">
              <a:lnSpc>
                <a:spcPct val="80000"/>
              </a:lnSpc>
            </a:pPr>
            <a:r>
              <a:rPr lang="en-US" dirty="0" smtClean="0"/>
              <a:t> </a:t>
            </a:r>
            <a:r>
              <a:rPr lang="ru-RU" dirty="0" smtClean="0"/>
              <a:t>Контейнер вызывает </a:t>
            </a:r>
            <a:r>
              <a:rPr lang="en-US" dirty="0" smtClean="0"/>
              <a:t>init </a:t>
            </a:r>
            <a:r>
              <a:rPr lang="ru-RU" dirty="0" smtClean="0"/>
              <a:t>на объекте сервлета сразу после его создания.</a:t>
            </a:r>
          </a:p>
          <a:p>
            <a:pPr marL="1911096" lvl="8" indent="0">
              <a:lnSpc>
                <a:spcPct val="80000"/>
              </a:lnSpc>
            </a:pPr>
            <a:endParaRPr lang="ru-RU" dirty="0" smtClean="0"/>
          </a:p>
          <a:p>
            <a:pPr marL="0" indent="0">
              <a:lnSpc>
                <a:spcPct val="80000"/>
              </a:lnSpc>
            </a:pPr>
            <a:r>
              <a:rPr lang="en-US" dirty="0" smtClean="0"/>
              <a:t> </a:t>
            </a:r>
            <a:r>
              <a:rPr lang="ru-RU" dirty="0" smtClean="0"/>
              <a:t>Выполнение </a:t>
            </a:r>
            <a:r>
              <a:rPr lang="en-US" dirty="0" smtClean="0">
                <a:solidFill>
                  <a:srgbClr val="FF0000"/>
                </a:solidFill>
              </a:rPr>
              <a:t>init</a:t>
            </a:r>
            <a:r>
              <a:rPr lang="en-US" dirty="0" smtClean="0"/>
              <a:t> </a:t>
            </a:r>
            <a:r>
              <a:rPr lang="ru-RU" dirty="0" smtClean="0"/>
              <a:t>будет завершено перед </a:t>
            </a:r>
            <a:r>
              <a:rPr lang="ru-RU" dirty="0" smtClean="0"/>
              <a:t>любым другим обращением к сервлету</a:t>
            </a:r>
            <a:r>
              <a:rPr lang="ru-RU" dirty="0" smtClean="0"/>
              <a:t>.</a:t>
            </a:r>
            <a:endParaRPr lang="en-US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Calibri" pitchFamily="34" charset="0"/>
              </a:rPr>
              <a:t>Интерфейс </a:t>
            </a:r>
            <a:r>
              <a:rPr lang="en-US" dirty="0" err="1" smtClean="0">
                <a:solidFill>
                  <a:srgbClr val="FF0000"/>
                </a:solidFill>
                <a:latin typeface="+mn-lt"/>
                <a:cs typeface="Calibri" pitchFamily="34" charset="0"/>
              </a:rPr>
              <a:t>ServletConfig</a:t>
            </a:r>
            <a:endParaRPr lang="ru-RU" dirty="0">
              <a:solidFill>
                <a:srgbClr val="FF0000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ru-RU" dirty="0" smtClean="0"/>
              <a:t> Перед инициализацией сервлета (</a:t>
            </a:r>
            <a:r>
              <a:rPr lang="en-US" dirty="0" smtClean="0">
                <a:solidFill>
                  <a:srgbClr val="FF0000"/>
                </a:solidFill>
              </a:rPr>
              <a:t>init</a:t>
            </a:r>
            <a:r>
              <a:rPr lang="en-US" dirty="0" smtClean="0"/>
              <a:t>) </a:t>
            </a:r>
            <a:r>
              <a:rPr lang="ru-RU" dirty="0" smtClean="0"/>
              <a:t>контейнер создает </a:t>
            </a:r>
            <a:r>
              <a:rPr lang="ru-RU" dirty="0" smtClean="0"/>
              <a:t>объект, который реализует данный интерфейс.</a:t>
            </a:r>
          </a:p>
          <a:p>
            <a:pPr lvl="8"/>
            <a:endParaRPr lang="ru-RU" dirty="0" smtClean="0"/>
          </a:p>
          <a:p>
            <a:r>
              <a:rPr lang="ru-RU" dirty="0" smtClean="0"/>
              <a:t>Методы интерфейса:</a:t>
            </a:r>
          </a:p>
          <a:p>
            <a:pPr lvl="1"/>
            <a:r>
              <a:rPr lang="en-US" dirty="0" smtClean="0">
                <a:hlinkClick r:id="rId2"/>
              </a:rPr>
              <a:t>String</a:t>
            </a:r>
            <a:r>
              <a:rPr lang="en-US" dirty="0" smtClean="0"/>
              <a:t> </a:t>
            </a:r>
            <a:r>
              <a:rPr lang="en-US" dirty="0" err="1" smtClean="0"/>
              <a:t>getServletName</a:t>
            </a:r>
            <a:r>
              <a:rPr lang="en-US" dirty="0" smtClean="0"/>
              <a:t>()</a:t>
            </a:r>
            <a:endParaRPr lang="ru-RU" dirty="0" smtClean="0"/>
          </a:p>
          <a:p>
            <a:pPr lvl="1"/>
            <a:r>
              <a:rPr lang="en-US" dirty="0" err="1" smtClean="0">
                <a:hlinkClick r:id="rId3"/>
              </a:rPr>
              <a:t>ServletContext</a:t>
            </a:r>
            <a:r>
              <a:rPr lang="en-US" dirty="0" smtClean="0"/>
              <a:t> </a:t>
            </a:r>
            <a:r>
              <a:rPr lang="en-US" dirty="0" err="1" smtClean="0"/>
              <a:t>getServletContext</a:t>
            </a:r>
            <a:r>
              <a:rPr lang="en-US" dirty="0" smtClean="0"/>
              <a:t>()</a:t>
            </a:r>
            <a:endParaRPr lang="ru-RU" dirty="0" smtClean="0"/>
          </a:p>
          <a:p>
            <a:pPr lvl="1"/>
            <a:r>
              <a:rPr lang="en-US" dirty="0" smtClean="0">
                <a:hlinkClick r:id="rId4"/>
              </a:rPr>
              <a:t>String</a:t>
            </a:r>
            <a:r>
              <a:rPr lang="en-US" dirty="0" smtClean="0"/>
              <a:t> </a:t>
            </a:r>
            <a:r>
              <a:rPr lang="en-US" dirty="0" err="1" smtClean="0"/>
              <a:t>getInitParameter</a:t>
            </a: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String</a:t>
            </a:r>
            <a:r>
              <a:rPr lang="en-US" dirty="0" smtClean="0"/>
              <a:t> name)</a:t>
            </a:r>
            <a:endParaRPr lang="ru-RU" dirty="0" smtClean="0"/>
          </a:p>
          <a:p>
            <a:pPr lvl="1"/>
            <a:r>
              <a:rPr lang="en-US" dirty="0" smtClean="0"/>
              <a:t>Enumeration </a:t>
            </a:r>
            <a:r>
              <a:rPr lang="en-US" dirty="0" err="1" smtClean="0"/>
              <a:t>getInitParameterNames</a:t>
            </a:r>
            <a:r>
              <a:rPr lang="en-US" dirty="0" smtClean="0"/>
              <a:t>()</a:t>
            </a:r>
            <a:endParaRPr lang="en-US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Calibri" pitchFamily="34" charset="0"/>
              </a:rPr>
              <a:t>Метод </a:t>
            </a:r>
            <a:r>
              <a:rPr lang="en-US" dirty="0" err="1" smtClean="0">
                <a:solidFill>
                  <a:srgbClr val="FF0000"/>
                </a:solidFill>
                <a:latin typeface="+mn-lt"/>
                <a:cs typeface="Calibri" pitchFamily="34" charset="0"/>
              </a:rPr>
              <a:t>Servlet#service</a:t>
            </a:r>
            <a:endParaRPr lang="ru-RU" dirty="0">
              <a:solidFill>
                <a:srgbClr val="FF0000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void </a:t>
            </a:r>
            <a:r>
              <a:rPr lang="en-US" dirty="0" smtClean="0">
                <a:solidFill>
                  <a:srgbClr val="FF0000"/>
                </a:solidFill>
              </a:rPr>
              <a:t>service</a:t>
            </a:r>
            <a:r>
              <a:rPr lang="en-US" dirty="0" smtClean="0"/>
              <a:t>(</a:t>
            </a:r>
            <a:r>
              <a:rPr lang="en-US" dirty="0" err="1" smtClean="0">
                <a:hlinkClick r:id="rId2"/>
              </a:rPr>
              <a:t>ServletRequest</a:t>
            </a:r>
            <a:r>
              <a:rPr lang="en-US" dirty="0" smtClean="0"/>
              <a:t> </a:t>
            </a:r>
            <a:r>
              <a:rPr lang="en-US" dirty="0" err="1" smtClean="0"/>
              <a:t>req</a:t>
            </a:r>
            <a:r>
              <a:rPr lang="en-US" dirty="0" smtClean="0"/>
              <a:t>, 				</a:t>
            </a:r>
            <a:r>
              <a:rPr lang="en-US" dirty="0" err="1" smtClean="0">
                <a:hlinkClick r:id="rId3"/>
              </a:rPr>
              <a:t>ServletResponse</a:t>
            </a:r>
            <a:r>
              <a:rPr lang="en-US" dirty="0" smtClean="0"/>
              <a:t> </a:t>
            </a:r>
            <a:r>
              <a:rPr lang="en-US" dirty="0" smtClean="0"/>
              <a:t>res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Обрабатывает запрос.</a:t>
            </a:r>
            <a:r>
              <a:rPr lang="en-US" dirty="0" smtClean="0"/>
              <a:t> </a:t>
            </a:r>
            <a:endParaRPr lang="en-US" dirty="0" smtClean="0"/>
          </a:p>
          <a:p>
            <a:pPr marL="1911096" lvl="8" indent="0">
              <a:lnSpc>
                <a:spcPct val="80000"/>
              </a:lnSpc>
            </a:pPr>
            <a:endParaRPr lang="en-US" dirty="0" smtClean="0"/>
          </a:p>
          <a:p>
            <a:pPr marL="0" indent="0">
              <a:lnSpc>
                <a:spcPct val="80000"/>
              </a:lnSpc>
            </a:pPr>
            <a:r>
              <a:rPr lang="en-US" dirty="0" smtClean="0"/>
              <a:t> </a:t>
            </a:r>
            <a:r>
              <a:rPr lang="ru-RU" dirty="0" smtClean="0"/>
              <a:t>Контейнер вызывает </a:t>
            </a:r>
            <a:r>
              <a:rPr lang="en-US" dirty="0" smtClean="0"/>
              <a:t>service </a:t>
            </a:r>
            <a:r>
              <a:rPr lang="ru-RU" dirty="0" smtClean="0"/>
              <a:t>(</a:t>
            </a:r>
            <a:r>
              <a:rPr lang="ru-RU" b="1" u="sng" dirty="0" smtClean="0">
                <a:solidFill>
                  <a:srgbClr val="FF0000"/>
                </a:solidFill>
              </a:rPr>
              <a:t>в отдельном потоке!</a:t>
            </a:r>
            <a:r>
              <a:rPr lang="ru-RU" dirty="0" smtClean="0"/>
              <a:t>) на </a:t>
            </a:r>
            <a:r>
              <a:rPr lang="ru-RU" dirty="0" smtClean="0"/>
              <a:t>объекте </a:t>
            </a:r>
            <a:r>
              <a:rPr lang="ru-RU" dirty="0" smtClean="0"/>
              <a:t>сервлета </a:t>
            </a:r>
            <a:r>
              <a:rPr lang="ru-RU" dirty="0" smtClean="0"/>
              <a:t>каждый раз, когда данному сервлету нужно ответить на </a:t>
            </a:r>
            <a:r>
              <a:rPr lang="ru-RU" dirty="0" smtClean="0"/>
              <a:t>запрос.</a:t>
            </a:r>
            <a:endParaRPr lang="en-US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Calibri" pitchFamily="34" charset="0"/>
              </a:rPr>
              <a:t>Интерфейс </a:t>
            </a:r>
            <a:r>
              <a:rPr lang="en-US" dirty="0" err="1" smtClean="0">
                <a:solidFill>
                  <a:srgbClr val="FF0000"/>
                </a:solidFill>
                <a:latin typeface="+mn-lt"/>
                <a:cs typeface="Calibri" pitchFamily="34" charset="0"/>
              </a:rPr>
              <a:t>ServletRequest</a:t>
            </a:r>
            <a:endParaRPr lang="ru-RU" dirty="0">
              <a:solidFill>
                <a:srgbClr val="FF0000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javax.servlet.</a:t>
            </a:r>
            <a:r>
              <a:rPr lang="en-US" dirty="0" err="1" smtClean="0">
                <a:solidFill>
                  <a:srgbClr val="FF0000"/>
                </a:solidFill>
              </a:rPr>
              <a:t>ServletRequest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/>
            <a:r>
              <a:rPr lang="en-US" dirty="0" smtClean="0"/>
              <a:t> </a:t>
            </a:r>
            <a:r>
              <a:rPr lang="ru-RU" dirty="0" smtClean="0"/>
              <a:t>Аргумент метода </a:t>
            </a:r>
            <a:r>
              <a:rPr lang="en-US" dirty="0" smtClean="0">
                <a:solidFill>
                  <a:srgbClr val="FFC000"/>
                </a:solidFill>
              </a:rPr>
              <a:t>service</a:t>
            </a:r>
            <a:r>
              <a:rPr lang="en-US" dirty="0" smtClean="0"/>
              <a:t> </a:t>
            </a:r>
            <a:r>
              <a:rPr lang="ru-RU" dirty="0" smtClean="0"/>
              <a:t>сервлета.</a:t>
            </a:r>
          </a:p>
          <a:p>
            <a:pPr marL="1911096" lvl="8" indent="0"/>
            <a:endParaRPr lang="ru-RU" dirty="0" smtClean="0"/>
          </a:p>
          <a:p>
            <a:pPr marL="0" indent="0"/>
            <a:r>
              <a:rPr lang="ru-RU" dirty="0" smtClean="0"/>
              <a:t> </a:t>
            </a:r>
            <a:r>
              <a:rPr lang="ru-RU" dirty="0" smtClean="0"/>
              <a:t>Объект, который реализует данный интерфейс, создает контейнер</a:t>
            </a:r>
            <a:r>
              <a:rPr lang="en-US" dirty="0" smtClean="0"/>
              <a:t>.</a:t>
            </a:r>
            <a:endParaRPr lang="ru-RU" dirty="0" smtClean="0"/>
          </a:p>
          <a:p>
            <a:pPr marL="301752" lvl="1" indent="0"/>
            <a:r>
              <a:rPr lang="ru-RU" dirty="0" smtClean="0"/>
              <a:t> Содержит </a:t>
            </a:r>
            <a:r>
              <a:rPr lang="ru-RU" dirty="0" smtClean="0"/>
              <a:t>информацию о запросе клиента и совокупность методов для ее </a:t>
            </a:r>
            <a:r>
              <a:rPr lang="ru-RU" dirty="0" smtClean="0"/>
              <a:t>получения</a:t>
            </a:r>
            <a:r>
              <a:rPr lang="ru-RU" dirty="0" smtClean="0"/>
              <a:t>.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>
                <a:latin typeface="+mn-lt"/>
                <a:cs typeface="Calibri" pitchFamily="34" charset="0"/>
              </a:rPr>
              <a:t>Интерфейс </a:t>
            </a:r>
            <a:r>
              <a:rPr lang="en-US" sz="4400" dirty="0" err="1" smtClean="0">
                <a:solidFill>
                  <a:srgbClr val="FF0000"/>
                </a:solidFill>
                <a:latin typeface="+mn-lt"/>
                <a:cs typeface="Calibri" pitchFamily="34" charset="0"/>
              </a:rPr>
              <a:t>ServletRe</a:t>
            </a:r>
            <a:r>
              <a:rPr lang="en-US" sz="4400" dirty="0" err="1" smtClean="0">
                <a:solidFill>
                  <a:srgbClr val="FF0000"/>
                </a:solidFill>
                <a:latin typeface="+mn-lt"/>
                <a:cs typeface="Calibri" pitchFamily="34" charset="0"/>
              </a:rPr>
              <a:t>sponse</a:t>
            </a:r>
            <a:endParaRPr lang="ru-RU" sz="4400" dirty="0">
              <a:solidFill>
                <a:srgbClr val="FF0000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javax.servlet.</a:t>
            </a:r>
            <a:r>
              <a:rPr lang="en-US" dirty="0" err="1" smtClean="0">
                <a:solidFill>
                  <a:srgbClr val="FF0000"/>
                </a:solidFill>
              </a:rPr>
              <a:t>ServletResponse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/>
            <a:r>
              <a:rPr lang="ru-RU" dirty="0" smtClean="0"/>
              <a:t> Аргумент </a:t>
            </a:r>
            <a:r>
              <a:rPr lang="ru-RU" dirty="0" smtClean="0"/>
              <a:t>метода </a:t>
            </a:r>
            <a:r>
              <a:rPr lang="en-US" dirty="0" smtClean="0">
                <a:solidFill>
                  <a:srgbClr val="FFC000"/>
                </a:solidFill>
              </a:rPr>
              <a:t>service</a:t>
            </a:r>
            <a:r>
              <a:rPr lang="en-US" dirty="0" smtClean="0"/>
              <a:t> </a:t>
            </a:r>
            <a:r>
              <a:rPr lang="ru-RU" dirty="0" smtClean="0"/>
              <a:t>сервлета.</a:t>
            </a:r>
          </a:p>
          <a:p>
            <a:pPr marL="1911096" lvl="8" indent="0"/>
            <a:endParaRPr lang="ru-RU" dirty="0" smtClean="0"/>
          </a:p>
          <a:p>
            <a:pPr marL="0" indent="0"/>
            <a:r>
              <a:rPr lang="ru-RU" dirty="0" smtClean="0"/>
              <a:t> Объект, который реализует данный интерфейс, создает контейнер</a:t>
            </a:r>
            <a:r>
              <a:rPr lang="en-US" dirty="0" smtClean="0"/>
              <a:t>.</a:t>
            </a:r>
            <a:endParaRPr lang="ru-RU" dirty="0" smtClean="0"/>
          </a:p>
          <a:p>
            <a:pPr marL="301752" lvl="1" indent="0"/>
            <a:r>
              <a:rPr lang="ru-RU" dirty="0" smtClean="0"/>
              <a:t> </a:t>
            </a:r>
            <a:r>
              <a:rPr lang="ru-RU" dirty="0" smtClean="0"/>
              <a:t>Данный объект сервлет использует для формирования ответа клиенту.</a:t>
            </a:r>
            <a:endParaRPr lang="ru-RU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3492</TotalTime>
  <Words>509</Words>
  <Application>Microsoft Office PowerPoint</Application>
  <PresentationFormat>Экран (4:3)</PresentationFormat>
  <Paragraphs>119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Техническая</vt:lpstr>
      <vt:lpstr>Servlets</vt:lpstr>
      <vt:lpstr>Сервлеты</vt:lpstr>
      <vt:lpstr>Обработка запросов</vt:lpstr>
      <vt:lpstr>Интерфейс Servlet</vt:lpstr>
      <vt:lpstr>Метод Servlet#init</vt:lpstr>
      <vt:lpstr>Интерфейс ServletConfig</vt:lpstr>
      <vt:lpstr>Метод Servlet#service</vt:lpstr>
      <vt:lpstr>Интерфейс ServletRequest</vt:lpstr>
      <vt:lpstr>Интерфейс ServletResponse</vt:lpstr>
      <vt:lpstr>Метод Servlet#destory</vt:lpstr>
      <vt:lpstr>Синхронизация service</vt:lpstr>
      <vt:lpstr>Обработка HTTP запросов</vt:lpstr>
      <vt:lpstr>Класс HttpServlet</vt:lpstr>
      <vt:lpstr>HttpServlet#doGet/doPost </vt:lpstr>
      <vt:lpstr>HttpServletRequest/Response</vt:lpstr>
    </vt:vector>
  </TitlesOfParts>
  <Company>DG Win&amp;Soft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Классы</dc:title>
  <dc:creator>Dmitry Kolesnikov</dc:creator>
  <cp:lastModifiedBy>Dmitry Kolesnikov</cp:lastModifiedBy>
  <cp:revision>305</cp:revision>
  <dcterms:created xsi:type="dcterms:W3CDTF">2012-05-23T00:00:25Z</dcterms:created>
  <dcterms:modified xsi:type="dcterms:W3CDTF">2013-01-23T12:16:22Z</dcterms:modified>
</cp:coreProperties>
</file>