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5"/>
  </p:notesMasterIdLst>
  <p:sldIdLst>
    <p:sldId id="256" r:id="rId2"/>
    <p:sldId id="270" r:id="rId3"/>
    <p:sldId id="271" r:id="rId4"/>
    <p:sldId id="274" r:id="rId5"/>
    <p:sldId id="302" r:id="rId6"/>
    <p:sldId id="303" r:id="rId7"/>
    <p:sldId id="275" r:id="rId8"/>
    <p:sldId id="294" r:id="rId9"/>
    <p:sldId id="304" r:id="rId10"/>
    <p:sldId id="308" r:id="rId11"/>
    <p:sldId id="305" r:id="rId12"/>
    <p:sldId id="307" r:id="rId13"/>
    <p:sldId id="30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28.01.2013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937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28.01.2013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Sessions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ookies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Управление </a:t>
            </a:r>
            <a:r>
              <a:rPr lang="en-US" dirty="0" smtClean="0">
                <a:latin typeface="+mn-lt"/>
                <a:cs typeface="Calibri" pitchFamily="34" charset="0"/>
              </a:rPr>
              <a:t>cookie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для работы с </a:t>
            </a:r>
            <a:r>
              <a:rPr lang="en-US" dirty="0" smtClean="0"/>
              <a:t>cookies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Cookies[] </a:t>
            </a:r>
            <a:r>
              <a:rPr lang="en-US" dirty="0" err="1" smtClean="0"/>
              <a:t>request.</a:t>
            </a:r>
            <a:r>
              <a:rPr lang="en-US" dirty="0" err="1" smtClean="0">
                <a:solidFill>
                  <a:srgbClr val="FF0000"/>
                </a:solidFill>
              </a:rPr>
              <a:t>getCookies</a:t>
            </a:r>
            <a:r>
              <a:rPr lang="en-US" dirty="0" smtClean="0"/>
              <a:t>()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response.</a:t>
            </a:r>
            <a:r>
              <a:rPr lang="en-US" dirty="0" err="1" smtClean="0">
                <a:solidFill>
                  <a:srgbClr val="FF0000"/>
                </a:solidFill>
              </a:rPr>
              <a:t>addCookie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Cookie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Публичные методы класса </a:t>
            </a:r>
            <a:r>
              <a:rPr lang="en-US" dirty="0" smtClean="0"/>
              <a:t>Cookie</a:t>
            </a:r>
            <a:endParaRPr lang="ru-RU" dirty="0" smtClean="0"/>
          </a:p>
          <a:p>
            <a:pPr marL="301752" lvl="1" indent="0"/>
            <a:r>
              <a:rPr lang="en-US" dirty="0" smtClean="0"/>
              <a:t> void </a:t>
            </a:r>
            <a:r>
              <a:rPr lang="en-US" dirty="0" err="1" smtClean="0">
                <a:solidFill>
                  <a:srgbClr val="FF0000"/>
                </a:solidFill>
              </a:rPr>
              <a:t>setMaxAge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/>
              <a:t>)</a:t>
            </a:r>
            <a:endParaRPr lang="ru-RU" dirty="0" smtClean="0"/>
          </a:p>
          <a:p>
            <a:pPr marL="301752" lvl="1" indent="0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getMaxAge</a:t>
            </a:r>
            <a:r>
              <a:rPr lang="en-US" dirty="0" smtClean="0"/>
              <a:t>()</a:t>
            </a:r>
          </a:p>
          <a:p>
            <a:pPr marL="301752" lvl="1" indent="0"/>
            <a:r>
              <a:rPr lang="en-US" dirty="0" smtClean="0"/>
              <a:t> void </a:t>
            </a:r>
            <a:r>
              <a:rPr lang="en-US" dirty="0" err="1" smtClean="0">
                <a:solidFill>
                  <a:srgbClr val="FF0000"/>
                </a:solidFill>
              </a:rPr>
              <a:t>setValue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String</a:t>
            </a:r>
            <a:r>
              <a:rPr lang="en-US" dirty="0" smtClean="0"/>
              <a:t>)</a:t>
            </a:r>
          </a:p>
          <a:p>
            <a:pPr marL="301752" lvl="1" indent="0"/>
            <a:r>
              <a:rPr lang="en-US" dirty="0" smtClean="0"/>
              <a:t> String </a:t>
            </a:r>
            <a:r>
              <a:rPr lang="en-US" dirty="0" err="1" smtClean="0">
                <a:solidFill>
                  <a:srgbClr val="FF0000"/>
                </a:solidFill>
              </a:rPr>
              <a:t>getValue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Управление сессиями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Сессиями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00B0F0"/>
                </a:solidFill>
              </a:rPr>
              <a:t>как объектами</a:t>
            </a:r>
            <a:r>
              <a:rPr lang="ru-RU" dirty="0" smtClean="0"/>
              <a:t>) управляет сервер.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Когда клиент делает </a:t>
            </a:r>
            <a:r>
              <a:rPr lang="ru-RU" dirty="0" smtClean="0">
                <a:solidFill>
                  <a:srgbClr val="FF0000"/>
                </a:solidFill>
              </a:rPr>
              <a:t>запрос </a:t>
            </a:r>
            <a:r>
              <a:rPr lang="ru-RU" dirty="0" smtClean="0">
                <a:solidFill>
                  <a:srgbClr val="FFC000"/>
                </a:solidFill>
              </a:rPr>
              <a:t>в рамках сессии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00B0F0"/>
                </a:solidFill>
              </a:rPr>
              <a:t>как сеанса</a:t>
            </a:r>
            <a:r>
              <a:rPr lang="ru-RU" dirty="0" smtClean="0"/>
              <a:t>) с его стороны должна поступить информация, которая позволяет серверу ассоциировать </a:t>
            </a:r>
            <a:r>
              <a:rPr lang="ru-RU" dirty="0" smtClean="0">
                <a:solidFill>
                  <a:srgbClr val="FFC000"/>
                </a:solidFill>
              </a:rPr>
              <a:t>существующую сессию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00B0F0"/>
                </a:solidFill>
              </a:rPr>
              <a:t>в виде объекта</a:t>
            </a:r>
            <a:r>
              <a:rPr lang="ru-RU" dirty="0" smtClean="0"/>
              <a:t>) с данным </a:t>
            </a:r>
            <a:r>
              <a:rPr lang="ru-RU" dirty="0" smtClean="0">
                <a:solidFill>
                  <a:srgbClr val="FF0000"/>
                </a:solidFill>
              </a:rPr>
              <a:t>запросом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Идентификатор 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Каждая сессия имеет идентификатор.</a:t>
            </a:r>
          </a:p>
          <a:p>
            <a:pPr marL="0" indent="0">
              <a:buNone/>
            </a:pPr>
            <a:r>
              <a:rPr lang="en-US" dirty="0" err="1" smtClean="0"/>
              <a:t>HttpSession#</a:t>
            </a:r>
            <a:r>
              <a:rPr lang="en-US" dirty="0" err="1" smtClean="0">
                <a:solidFill>
                  <a:srgbClr val="FF0000"/>
                </a:solidFill>
              </a:rPr>
              <a:t>getId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getId</a:t>
            </a:r>
            <a:r>
              <a:rPr lang="en-US" dirty="0" smtClean="0"/>
              <a:t>()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Идентификация сессий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sz="2800" dirty="0" smtClean="0"/>
              <a:t>базовых </a:t>
            </a:r>
            <a:r>
              <a:rPr lang="ru-RU" dirty="0" smtClean="0"/>
              <a:t>механизма на основе которых сервер ассоциирует сессию с запросом клиента:</a:t>
            </a:r>
          </a:p>
          <a:p>
            <a:pPr marL="0" indent="0"/>
            <a:r>
              <a:rPr lang="en-US" dirty="0" smtClean="0"/>
              <a:t> Cookie (</a:t>
            </a:r>
            <a:r>
              <a:rPr lang="ru-RU" dirty="0" smtClean="0"/>
              <a:t>с именем </a:t>
            </a:r>
            <a:r>
              <a:rPr lang="en-US" dirty="0" smtClean="0">
                <a:solidFill>
                  <a:srgbClr val="FFC000"/>
                </a:solidFill>
              </a:rPr>
              <a:t>JSESSIONID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/>
            <a:r>
              <a:rPr lang="en-US" dirty="0" smtClean="0"/>
              <a:t> URL rewriting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клиентская сторона не принимает </a:t>
            </a:r>
            <a:r>
              <a:rPr lang="en-US" dirty="0" smtClean="0"/>
              <a:t>cookies</a:t>
            </a:r>
            <a:r>
              <a:rPr lang="ru-RU" dirty="0" smtClean="0"/>
              <a:t>, то может быть использовано переписывание </a:t>
            </a:r>
            <a:r>
              <a:rPr lang="en-US" dirty="0" smtClean="0"/>
              <a:t>URL (URL rewriting)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Предназначение сессий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ru-RU" dirty="0" smtClean="0"/>
              <a:t> Протокол </a:t>
            </a:r>
            <a:r>
              <a:rPr lang="en-US" dirty="0" smtClean="0"/>
              <a:t>HTTP stateless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/>
              <a:t>каждый запрос не зависит от предыдущих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/>
              <a:t>HTTP </a:t>
            </a:r>
            <a:r>
              <a:rPr lang="ru-RU" dirty="0" smtClean="0"/>
              <a:t>сессия ассоциирует информацию, </a:t>
            </a:r>
            <a:r>
              <a:rPr lang="ru-RU" dirty="0" err="1" smtClean="0"/>
              <a:t>храняющуюся</a:t>
            </a:r>
            <a:r>
              <a:rPr lang="ru-RU" dirty="0" smtClean="0"/>
              <a:t> на сервере с конкретным клиентом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Если сессия на сервере для клиента существует, то клиент будет идентифицирован сервером при запросе.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Получение 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Сессию можно получить вызвав на объекте </a:t>
            </a:r>
            <a:r>
              <a:rPr lang="en-US" dirty="0" err="1" smtClean="0">
                <a:solidFill>
                  <a:srgbClr val="FF0000"/>
                </a:solidFill>
              </a:rPr>
              <a:t>HttpSessionRequest</a:t>
            </a:r>
            <a:r>
              <a:rPr lang="en-US" dirty="0" smtClean="0"/>
              <a:t> </a:t>
            </a:r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C000"/>
                </a:solidFill>
              </a:rPr>
              <a:t>getSession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HttpSession</a:t>
            </a:r>
            <a:r>
              <a:rPr lang="en-US" dirty="0" smtClean="0"/>
              <a:t> s = </a:t>
            </a:r>
            <a:r>
              <a:rPr lang="en-US" dirty="0" err="1" smtClean="0"/>
              <a:t>request.</a:t>
            </a:r>
            <a:r>
              <a:rPr lang="en-US" dirty="0" err="1" smtClean="0">
                <a:solidFill>
                  <a:srgbClr val="FFC000"/>
                </a:solidFill>
              </a:rPr>
              <a:t>getSession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Если сессия не существует, то она будет автоматически создана.</a:t>
            </a:r>
            <a:endParaRPr lang="en-US" dirty="0" smtClean="0">
              <a:cs typeface="Calibri" pitchFamily="34" charset="0"/>
            </a:endParaRPr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HttpSession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javax.servlet.http.</a:t>
            </a:r>
            <a:r>
              <a:rPr lang="en-US" dirty="0" err="1" smtClean="0">
                <a:solidFill>
                  <a:srgbClr val="FF0000"/>
                </a:solidFill>
              </a:rPr>
              <a:t>HttpSession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Некоторые методы</a:t>
            </a:r>
            <a:r>
              <a:rPr lang="en-US" dirty="0" smtClean="0"/>
              <a:t> </a:t>
            </a:r>
            <a:r>
              <a:rPr lang="ru-RU" dirty="0" smtClean="0"/>
              <a:t>интерфейса: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isNew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getCreationTime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getId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getLastAccessedTime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getMaxInactiveInterval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setMaxInactiveInterval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interval);</a:t>
            </a:r>
          </a:p>
          <a:p>
            <a:pPr lvl="1"/>
            <a:r>
              <a:rPr lang="en-US" dirty="0" err="1" smtClean="0"/>
              <a:t>getServletContext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+mn-lt"/>
                <a:cs typeface="Calibri" pitchFamily="34" charset="0"/>
              </a:rPr>
              <a:t>Инвалидирование</a:t>
            </a:r>
            <a:r>
              <a:rPr lang="ru-RU" dirty="0" smtClean="0">
                <a:latin typeface="+mn-lt"/>
                <a:cs typeface="Calibri" pitchFamily="34" charset="0"/>
              </a:rPr>
              <a:t> 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Сессия может быть </a:t>
            </a:r>
            <a:r>
              <a:rPr lang="ru-RU" dirty="0" err="1" smtClean="0"/>
              <a:t>инвалидирована</a:t>
            </a:r>
            <a:r>
              <a:rPr lang="ru-RU" dirty="0" smtClean="0"/>
              <a:t> в двух случаях: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с момента последнего посещения клиентом сервера прошло время, которое превышает время жизни сессии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принудительное </a:t>
            </a:r>
            <a:r>
              <a:rPr lang="ru-RU" dirty="0" err="1" smtClean="0"/>
              <a:t>инвалидирование</a:t>
            </a:r>
            <a:r>
              <a:rPr lang="ru-RU" dirty="0" smtClean="0"/>
              <a:t> с помощью метода </a:t>
            </a:r>
            <a:r>
              <a:rPr lang="en-US" dirty="0" smtClean="0">
                <a:solidFill>
                  <a:srgbClr val="FF0000"/>
                </a:solidFill>
              </a:rPr>
              <a:t>invalidate()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Calibri" pitchFamily="34" charset="0"/>
              </a:rPr>
              <a:t>Проверка существования сессии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HttpSession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getSession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create</a:t>
            </a:r>
            <a:r>
              <a:rPr lang="en-US" dirty="0" smtClean="0"/>
              <a:t>)</a:t>
            </a:r>
          </a:p>
          <a:p>
            <a:pPr marL="1911096" lvl="8" indent="0"/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Метод возвращает сессию, которая связана с запросом. Если </a:t>
            </a:r>
            <a:r>
              <a:rPr lang="ru-RU" dirty="0" err="1" smtClean="0"/>
              <a:t>сесси</a:t>
            </a:r>
            <a:r>
              <a:rPr lang="ru-RU" dirty="0" smtClean="0"/>
              <a:t> нет:</a:t>
            </a:r>
          </a:p>
          <a:p>
            <a:pPr marL="1911096" lvl="8" indent="0"/>
            <a:endParaRPr lang="ru-RU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>
                <a:solidFill>
                  <a:srgbClr val="FFC000"/>
                </a:solidFill>
              </a:rPr>
              <a:t>create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F0"/>
                </a:solidFill>
              </a:rPr>
              <a:t>true</a:t>
            </a:r>
          </a:p>
          <a:p>
            <a:pPr marL="301752" lvl="1" indent="0"/>
            <a:r>
              <a:rPr lang="ru-RU" dirty="0" smtClean="0"/>
              <a:t> создаст и вернет новую сессию</a:t>
            </a:r>
          </a:p>
          <a:p>
            <a:pPr marL="0" indent="0"/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create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F0"/>
                </a:solidFill>
              </a:rPr>
              <a:t>false</a:t>
            </a:r>
          </a:p>
          <a:p>
            <a:pPr marL="301752" lvl="1" indent="0"/>
            <a:r>
              <a:rPr lang="ru-RU" dirty="0" smtClean="0"/>
              <a:t> вернет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Атрибуты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 - именованный объект.</a:t>
            </a:r>
          </a:p>
          <a:p>
            <a:pPr marL="0" indent="0">
              <a:buNone/>
            </a:pPr>
            <a:r>
              <a:rPr lang="ru-RU" dirty="0" smtClean="0"/>
              <a:t>Любой объект можно сохранить как атрибут в одном из контейнеров видимости: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err="1" smtClean="0"/>
              <a:t>Сервлетный</a:t>
            </a:r>
            <a:r>
              <a:rPr lang="ru-RU" dirty="0" smtClean="0"/>
              <a:t> контекст (</a:t>
            </a:r>
            <a:r>
              <a:rPr lang="en-US" dirty="0" err="1" smtClean="0"/>
              <a:t>servet</a:t>
            </a:r>
            <a:r>
              <a:rPr lang="en-US" dirty="0" smtClean="0"/>
              <a:t> context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Сессия (</a:t>
            </a:r>
            <a:r>
              <a:rPr lang="en-US" dirty="0" smtClean="0"/>
              <a:t>session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Запрос (</a:t>
            </a:r>
            <a:r>
              <a:rPr lang="en-US" dirty="0" smtClean="0"/>
              <a:t>request</a:t>
            </a:r>
            <a:r>
              <a:rPr lang="ru-RU" dirty="0" smtClean="0"/>
              <a:t>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Методы </a:t>
            </a:r>
            <a:r>
              <a:rPr lang="en-US" dirty="0" smtClean="0">
                <a:latin typeface="+mn-lt"/>
                <a:cs typeface="Calibri" pitchFamily="34" charset="0"/>
              </a:rPr>
              <a:t>set/</a:t>
            </a:r>
            <a:r>
              <a:rPr lang="en-US" dirty="0" err="1" smtClean="0">
                <a:latin typeface="+mn-lt"/>
                <a:cs typeface="Calibri" pitchFamily="34" charset="0"/>
              </a:rPr>
              <a:t>getAttribute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setAttribute</a:t>
            </a:r>
            <a:r>
              <a:rPr lang="en-US" dirty="0" smtClean="0"/>
              <a:t>(String </a:t>
            </a:r>
            <a:r>
              <a:rPr lang="en-US" dirty="0" smtClean="0">
                <a:solidFill>
                  <a:srgbClr val="FFC000"/>
                </a:solidFill>
              </a:rPr>
              <a:t>name</a:t>
            </a:r>
            <a:r>
              <a:rPr lang="en-US" dirty="0" smtClean="0"/>
              <a:t>, Object </a:t>
            </a:r>
            <a:r>
              <a:rPr lang="en-US" dirty="0" smtClean="0">
                <a:solidFill>
                  <a:srgbClr val="FFC000"/>
                </a:solidFill>
              </a:rPr>
              <a:t>value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сохраняет атрибут </a:t>
            </a:r>
            <a:r>
              <a:rPr lang="en-US" dirty="0" smtClean="0">
                <a:solidFill>
                  <a:srgbClr val="FFC000"/>
                </a:solidFill>
              </a:rPr>
              <a:t>value</a:t>
            </a:r>
            <a:r>
              <a:rPr lang="en-US" dirty="0" smtClean="0"/>
              <a:t> </a:t>
            </a:r>
            <a:r>
              <a:rPr lang="ru-RU" dirty="0" smtClean="0"/>
              <a:t>под именем </a:t>
            </a:r>
            <a:r>
              <a:rPr lang="en-US" dirty="0" smtClean="0">
                <a:solidFill>
                  <a:srgbClr val="FFC000"/>
                </a:solidFill>
              </a:rPr>
              <a:t>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</a:p>
          <a:p>
            <a:pPr marL="0" indent="0">
              <a:buNone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rgbClr val="FF0000"/>
                </a:solidFill>
              </a:rPr>
              <a:t>getAttribute</a:t>
            </a:r>
            <a:r>
              <a:rPr lang="en-US" dirty="0" smtClean="0"/>
              <a:t>(String </a:t>
            </a:r>
            <a:r>
              <a:rPr lang="en-US" dirty="0" smtClean="0">
                <a:solidFill>
                  <a:srgbClr val="FFC000"/>
                </a:solidFill>
              </a:rPr>
              <a:t>name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возвращает атрибут по имени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HTTP cookie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Именованная </a:t>
            </a:r>
            <a:r>
              <a:rPr lang="ru-RU" dirty="0" smtClean="0"/>
              <a:t>информации</a:t>
            </a:r>
            <a:r>
              <a:rPr lang="ru-RU" dirty="0" smtClean="0"/>
              <a:t>, </a:t>
            </a:r>
            <a:r>
              <a:rPr lang="ru-RU" dirty="0" smtClean="0"/>
              <a:t>кот. </a:t>
            </a:r>
            <a:r>
              <a:rPr lang="ru-RU" dirty="0" smtClean="0"/>
              <a:t>может быть сохранена на стороне клиента.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запрос клиента</a:t>
            </a:r>
          </a:p>
          <a:p>
            <a:pPr marL="301752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GET /</a:t>
            </a:r>
            <a:r>
              <a:rPr lang="en-US" sz="2000" dirty="0" err="1" smtClean="0">
                <a:solidFill>
                  <a:srgbClr val="FFC000"/>
                </a:solidFill>
              </a:rPr>
              <a:t>CookiesDemo</a:t>
            </a:r>
            <a:r>
              <a:rPr lang="en-US" sz="2000" dirty="0" smtClean="0">
                <a:solidFill>
                  <a:srgbClr val="FFC000"/>
                </a:solidFill>
              </a:rPr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MyServlet</a:t>
            </a:r>
            <a:r>
              <a:rPr lang="en-US" sz="2000" dirty="0" smtClean="0">
                <a:solidFill>
                  <a:srgbClr val="FFC000"/>
                </a:solidFill>
              </a:rPr>
              <a:t> HTTP/1.1</a:t>
            </a:r>
            <a:endParaRPr lang="ru-RU" sz="2000" dirty="0" smtClean="0">
              <a:solidFill>
                <a:srgbClr val="FFC000"/>
              </a:solidFill>
            </a:endParaRPr>
          </a:p>
          <a:p>
            <a:pPr marL="0" indent="0"/>
            <a:r>
              <a:rPr lang="ru-RU" dirty="0" smtClean="0"/>
              <a:t> ответ сервера</a:t>
            </a:r>
          </a:p>
          <a:p>
            <a:pPr marL="301752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HTTP/1.1 200 OK</a:t>
            </a:r>
            <a:endParaRPr lang="ru-RU" sz="2000" dirty="0" smtClean="0">
              <a:solidFill>
                <a:srgbClr val="FFC000"/>
              </a:solidFill>
            </a:endParaRPr>
          </a:p>
          <a:p>
            <a:pPr marL="301752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Set-Cookie: JSESSIONID=</a:t>
            </a:r>
            <a:r>
              <a:rPr lang="en-US" sz="2000" dirty="0" smtClean="0">
                <a:solidFill>
                  <a:srgbClr val="92D050"/>
                </a:solidFill>
              </a:rPr>
              <a:t>DE...308E</a:t>
            </a:r>
          </a:p>
          <a:p>
            <a:pPr marL="0" indent="0"/>
            <a:r>
              <a:rPr lang="ru-RU" dirty="0" smtClean="0"/>
              <a:t> запрос клиента</a:t>
            </a:r>
          </a:p>
          <a:p>
            <a:pPr marL="301752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GET /</a:t>
            </a:r>
            <a:r>
              <a:rPr lang="en-US" sz="2000" dirty="0" err="1" smtClean="0">
                <a:solidFill>
                  <a:srgbClr val="FFC000"/>
                </a:solidFill>
              </a:rPr>
              <a:t>CookiesDemo</a:t>
            </a:r>
            <a:r>
              <a:rPr lang="en-US" sz="2000" dirty="0" smtClean="0">
                <a:solidFill>
                  <a:srgbClr val="FFC000"/>
                </a:solidFill>
              </a:rPr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MyServlet</a:t>
            </a:r>
            <a:r>
              <a:rPr lang="en-US" sz="2000" dirty="0" smtClean="0">
                <a:solidFill>
                  <a:srgbClr val="FFC000"/>
                </a:solidFill>
              </a:rPr>
              <a:t> HTTP/1.1</a:t>
            </a:r>
            <a:endParaRPr lang="ru-RU" sz="2000" dirty="0" smtClean="0">
              <a:solidFill>
                <a:srgbClr val="FFC000"/>
              </a:solidFill>
            </a:endParaRPr>
          </a:p>
          <a:p>
            <a:pPr marL="301752" lvl="1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Cookie: JSESSIONID=Set-Cookie: JSESSIONID=</a:t>
            </a:r>
            <a:r>
              <a:rPr lang="en-US" sz="2000" dirty="0" smtClean="0">
                <a:solidFill>
                  <a:srgbClr val="92D050"/>
                </a:solidFill>
              </a:rPr>
              <a:t>DE...</a:t>
            </a:r>
            <a:r>
              <a:rPr lang="en-US" sz="2000" dirty="0" smtClean="0">
                <a:solidFill>
                  <a:srgbClr val="92D050"/>
                </a:solidFill>
              </a:rPr>
              <a:t>308E</a:t>
            </a:r>
            <a:endParaRPr lang="en-US" sz="2000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4053</TotalTime>
  <Words>477</Words>
  <Application>Microsoft Office PowerPoint</Application>
  <PresentationFormat>Экран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Техническая</vt:lpstr>
      <vt:lpstr>Sessions Cookies</vt:lpstr>
      <vt:lpstr>Предназначение сессий</vt:lpstr>
      <vt:lpstr>Получение сессии</vt:lpstr>
      <vt:lpstr>Интерфейс HttpSession</vt:lpstr>
      <vt:lpstr>Инвалидирование сессии</vt:lpstr>
      <vt:lpstr>Проверка существования сессии</vt:lpstr>
      <vt:lpstr>Атрибуты</vt:lpstr>
      <vt:lpstr>Методы set/getAttribute</vt:lpstr>
      <vt:lpstr>HTTP cookie</vt:lpstr>
      <vt:lpstr>Управление cookie</vt:lpstr>
      <vt:lpstr>Управление сессиями</vt:lpstr>
      <vt:lpstr>Идентификатор сессии</vt:lpstr>
      <vt:lpstr>Идентификация сессий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Dmitry Kolesnikov</cp:lastModifiedBy>
  <cp:revision>334</cp:revision>
  <dcterms:created xsi:type="dcterms:W3CDTF">2012-05-23T00:00:25Z</dcterms:created>
  <dcterms:modified xsi:type="dcterms:W3CDTF">2013-01-28T11:56:59Z</dcterms:modified>
</cp:coreProperties>
</file>