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13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13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13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13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14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15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13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13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14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Image"/>
          <p:cNvSpPr/>
          <p:nvPr>
            <p:ph type="pic" idx="13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13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Image"/>
          <p:cNvSpPr/>
          <p:nvPr>
            <p:ph type="pic" idx="13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14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13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13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通达快递系统设计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通达快递系统设计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设计目标与方案"/>
          <p:cNvSpPr txBox="1"/>
          <p:nvPr/>
        </p:nvSpPr>
        <p:spPr>
          <a:xfrm>
            <a:off x="1612120" y="1404986"/>
            <a:ext cx="40259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设计目标与方案</a:t>
            </a:r>
          </a:p>
        </p:txBody>
      </p:sp>
      <p:sp>
        <p:nvSpPr>
          <p:cNvPr id="154" name="整体架构弹性可伸缩，满足未来用户量增长的需求。…"/>
          <p:cNvSpPr txBox="1"/>
          <p:nvPr/>
        </p:nvSpPr>
        <p:spPr>
          <a:xfrm>
            <a:off x="1729125" y="3183473"/>
            <a:ext cx="22591625" cy="6223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965200" indent="-965200">
              <a:buClr>
                <a:srgbClr val="000000"/>
              </a:buClr>
              <a:buSzPct val="100000"/>
              <a:buAutoNum type="arabicPeriod" startAt="1"/>
            </a:pPr>
            <a:r>
              <a:t>整体架构弹性可伸缩，满足未来用户量增长的需求。</a:t>
            </a:r>
          </a:p>
          <a:p>
            <a:pPr marL="965200" indent="-965200">
              <a:buClr>
                <a:srgbClr val="000000"/>
              </a:buClr>
              <a:buSzPct val="100000"/>
              <a:buAutoNum type="arabicPeriod" startAt="1"/>
            </a:pPr>
            <a:r>
              <a:t>采用微服务架构，各模块尽量高内聚低耦合。</a:t>
            </a:r>
          </a:p>
          <a:p>
            <a:pPr marL="965200" indent="-965200">
              <a:buClr>
                <a:srgbClr val="000000"/>
              </a:buClr>
              <a:buSzPct val="100000"/>
              <a:buAutoNum type="arabicPeriod" startAt="1"/>
            </a:pPr>
            <a:r>
              <a:t>由于团队有Google cloud platform的开发经验，整个系统部署在GCP上面，节省时间。</a:t>
            </a:r>
          </a:p>
          <a:p>
            <a:pPr marL="965200" indent="-965200">
              <a:buClr>
                <a:srgbClr val="000000"/>
              </a:buClr>
              <a:buSzPct val="100000"/>
              <a:buAutoNum type="arabicPeriod" startAt="1"/>
            </a:pPr>
            <a:r>
              <a:t>尽可能得利用GCP上的现有服务，可用大大减少开发时间。</a:t>
            </a:r>
          </a:p>
          <a:p>
            <a:pPr marL="965200" indent="-965200">
              <a:buClr>
                <a:srgbClr val="000000"/>
              </a:buClr>
              <a:buSzPct val="100000"/>
              <a:buAutoNum type="arabicPeriod" startAt="1"/>
            </a:pPr>
            <a:r>
              <a:t>微服务采用K8s进行管理与部署，采用helm工具对k8s进行管理。</a:t>
            </a:r>
          </a:p>
          <a:p>
            <a:pPr marL="965200" indent="-965200">
              <a:buClr>
                <a:srgbClr val="000000"/>
              </a:buClr>
              <a:buSzPct val="100000"/>
              <a:buAutoNum type="arabicPeriod" startAt="1"/>
            </a:pPr>
            <a:r>
              <a:t>采用CICD持续开发，持续发布。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关键用例图.png" descr="关键用例图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8372" y="3176576"/>
            <a:ext cx="15588535" cy="843783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系统关键用例图"/>
          <p:cNvSpPr txBox="1"/>
          <p:nvPr/>
        </p:nvSpPr>
        <p:spPr>
          <a:xfrm>
            <a:off x="10398489" y="1063963"/>
            <a:ext cx="40259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系统关键用例图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系统部署图"/>
          <p:cNvSpPr txBox="1"/>
          <p:nvPr/>
        </p:nvSpPr>
        <p:spPr>
          <a:xfrm>
            <a:off x="9708919" y="866759"/>
            <a:ext cx="29083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系统部署图</a:t>
            </a:r>
          </a:p>
        </p:txBody>
      </p:sp>
      <p:sp>
        <p:nvSpPr>
          <p:cNvPr id="160" name="Rounded Rectangle"/>
          <p:cNvSpPr/>
          <p:nvPr/>
        </p:nvSpPr>
        <p:spPr>
          <a:xfrm>
            <a:off x="6248389" y="2570957"/>
            <a:ext cx="16069929" cy="10016598"/>
          </a:xfrm>
          <a:prstGeom prst="roundRect">
            <a:avLst>
              <a:gd name="adj" fmla="val 10543"/>
            </a:avLst>
          </a:prstGeom>
          <a:solidFill>
            <a:srgbClr val="FFFFFF"/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81858" y="3709935"/>
            <a:ext cx="85117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0870" y="3251480"/>
            <a:ext cx="1199882" cy="1199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0870" y="4936588"/>
            <a:ext cx="1199882" cy="1199883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用户app"/>
          <p:cNvSpPr txBox="1"/>
          <p:nvPr/>
        </p:nvSpPr>
        <p:spPr>
          <a:xfrm>
            <a:off x="1705724" y="3515697"/>
            <a:ext cx="1501319" cy="671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900"/>
            </a:lvl1pPr>
          </a:lstStyle>
          <a:p>
            <a:pPr/>
            <a:r>
              <a:t>用户app</a:t>
            </a:r>
          </a:p>
        </p:txBody>
      </p:sp>
      <p:sp>
        <p:nvSpPr>
          <p:cNvPr id="165" name="快递员app"/>
          <p:cNvSpPr txBox="1"/>
          <p:nvPr/>
        </p:nvSpPr>
        <p:spPr>
          <a:xfrm>
            <a:off x="1521574" y="5200805"/>
            <a:ext cx="1869619" cy="671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900"/>
            </a:lvl1pPr>
          </a:lstStyle>
          <a:p>
            <a:pPr/>
            <a:r>
              <a:t>快递员app</a:t>
            </a:r>
          </a:p>
        </p:txBody>
      </p:sp>
      <p:sp>
        <p:nvSpPr>
          <p:cNvPr id="166" name="Google cloud platform"/>
          <p:cNvSpPr txBox="1"/>
          <p:nvPr/>
        </p:nvSpPr>
        <p:spPr>
          <a:xfrm>
            <a:off x="15758817" y="2855557"/>
            <a:ext cx="5896204" cy="93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Google cloud platform</a:t>
            </a:r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27169" y="10900928"/>
            <a:ext cx="85117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81858" y="6858121"/>
            <a:ext cx="85117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90331" y="6858121"/>
            <a:ext cx="85117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57344" y="3709935"/>
            <a:ext cx="85117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75306" y="6858121"/>
            <a:ext cx="85117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38933" y="10906486"/>
            <a:ext cx="851172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35156" y="6858121"/>
            <a:ext cx="85117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3053" y="6858121"/>
            <a:ext cx="851172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CDN"/>
          <p:cNvSpPr txBox="1"/>
          <p:nvPr/>
        </p:nvSpPr>
        <p:spPr>
          <a:xfrm>
            <a:off x="7191518" y="4704548"/>
            <a:ext cx="831851" cy="581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500"/>
            </a:lvl1pPr>
          </a:lstStyle>
          <a:p>
            <a:pPr/>
            <a:r>
              <a:t>CDN</a:t>
            </a:r>
          </a:p>
        </p:txBody>
      </p:sp>
      <p:sp>
        <p:nvSpPr>
          <p:cNvPr id="176" name="负载均衡服务器"/>
          <p:cNvSpPr txBox="1"/>
          <p:nvPr/>
        </p:nvSpPr>
        <p:spPr>
          <a:xfrm>
            <a:off x="8314530" y="4728360"/>
            <a:ext cx="23368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500"/>
            </a:lvl1pPr>
          </a:lstStyle>
          <a:p>
            <a:pPr/>
            <a:r>
              <a:t>负载均衡服务器</a:t>
            </a:r>
          </a:p>
        </p:txBody>
      </p:sp>
      <p:sp>
        <p:nvSpPr>
          <p:cNvPr id="177" name="Rounded Rectangle"/>
          <p:cNvSpPr/>
          <p:nvPr/>
        </p:nvSpPr>
        <p:spPr>
          <a:xfrm>
            <a:off x="6579282" y="5965590"/>
            <a:ext cx="14575985" cy="3885766"/>
          </a:xfrm>
          <a:prstGeom prst="roundRect">
            <a:avLst>
              <a:gd name="adj" fmla="val 17765"/>
            </a:avLst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78" name="主postgres"/>
          <p:cNvSpPr txBox="1"/>
          <p:nvPr/>
        </p:nvSpPr>
        <p:spPr>
          <a:xfrm>
            <a:off x="13305677" y="11782101"/>
            <a:ext cx="1684656" cy="593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500"/>
            </a:lvl1pPr>
          </a:lstStyle>
          <a:p>
            <a:pPr/>
            <a:r>
              <a:t>主postgres</a:t>
            </a:r>
          </a:p>
        </p:txBody>
      </p:sp>
      <p:sp>
        <p:nvSpPr>
          <p:cNvPr id="179" name="从postgres"/>
          <p:cNvSpPr txBox="1"/>
          <p:nvPr/>
        </p:nvSpPr>
        <p:spPr>
          <a:xfrm>
            <a:off x="15422255" y="11782101"/>
            <a:ext cx="1684656" cy="593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500"/>
            </a:lvl1pPr>
          </a:lstStyle>
          <a:p>
            <a:pPr/>
            <a:r>
              <a:t>从postgres</a:t>
            </a:r>
          </a:p>
        </p:txBody>
      </p:sp>
      <p:sp>
        <p:nvSpPr>
          <p:cNvPr id="180" name="gke cluster"/>
          <p:cNvSpPr txBox="1"/>
          <p:nvPr/>
        </p:nvSpPr>
        <p:spPr>
          <a:xfrm>
            <a:off x="18894434" y="6165825"/>
            <a:ext cx="1656398" cy="581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500"/>
            </a:lvl1pPr>
          </a:lstStyle>
          <a:p>
            <a:pPr/>
            <a:r>
              <a:t>gke cluster</a:t>
            </a:r>
          </a:p>
        </p:txBody>
      </p:sp>
      <p:sp>
        <p:nvSpPr>
          <p:cNvPr id="181" name="用户微服务"/>
          <p:cNvSpPr txBox="1"/>
          <p:nvPr/>
        </p:nvSpPr>
        <p:spPr>
          <a:xfrm>
            <a:off x="6680075" y="7735275"/>
            <a:ext cx="17018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500"/>
            </a:lvl1pPr>
          </a:lstStyle>
          <a:p>
            <a:pPr/>
            <a:r>
              <a:t>用户微服务</a:t>
            </a:r>
          </a:p>
        </p:txBody>
      </p:sp>
      <p:sp>
        <p:nvSpPr>
          <p:cNvPr id="182" name="快递员微服务"/>
          <p:cNvSpPr txBox="1"/>
          <p:nvPr/>
        </p:nvSpPr>
        <p:spPr>
          <a:xfrm>
            <a:off x="8369175" y="7735275"/>
            <a:ext cx="2019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500"/>
            </a:lvl1pPr>
          </a:lstStyle>
          <a:p>
            <a:pPr/>
            <a:r>
              <a:t>快递员微服务</a:t>
            </a:r>
          </a:p>
        </p:txBody>
      </p:sp>
      <p:sp>
        <p:nvSpPr>
          <p:cNvPr id="183" name="redis微服务"/>
          <p:cNvSpPr txBox="1"/>
          <p:nvPr/>
        </p:nvSpPr>
        <p:spPr>
          <a:xfrm>
            <a:off x="10384358" y="7705113"/>
            <a:ext cx="1775143" cy="593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500"/>
            </a:lvl1pPr>
          </a:lstStyle>
          <a:p>
            <a:pPr/>
            <a:r>
              <a:t>redis微服务</a:t>
            </a:r>
          </a:p>
        </p:txBody>
      </p:sp>
      <p:sp>
        <p:nvSpPr>
          <p:cNvPr id="184" name="订单管理微服务"/>
          <p:cNvSpPr txBox="1"/>
          <p:nvPr/>
        </p:nvSpPr>
        <p:spPr>
          <a:xfrm>
            <a:off x="12296571" y="7735275"/>
            <a:ext cx="23368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500"/>
            </a:lvl1pPr>
          </a:lstStyle>
          <a:p>
            <a:pPr/>
            <a:r>
              <a:t>订单管理微服务</a:t>
            </a:r>
          </a:p>
        </p:txBody>
      </p:sp>
      <p:sp>
        <p:nvSpPr>
          <p:cNvPr id="185" name="抢单微服务"/>
          <p:cNvSpPr txBox="1"/>
          <p:nvPr/>
        </p:nvSpPr>
        <p:spPr>
          <a:xfrm>
            <a:off x="14770442" y="7735275"/>
            <a:ext cx="17018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500"/>
            </a:lvl1pPr>
          </a:lstStyle>
          <a:p>
            <a:pPr/>
            <a:r>
              <a:t>抢单微服务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4629" y="6858121"/>
            <a:ext cx="851171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配单微服务"/>
          <p:cNvSpPr txBox="1"/>
          <p:nvPr/>
        </p:nvSpPr>
        <p:spPr>
          <a:xfrm>
            <a:off x="16609314" y="7735275"/>
            <a:ext cx="17018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500"/>
            </a:lvl1pPr>
          </a:lstStyle>
          <a:p>
            <a:pPr/>
            <a:r>
              <a:t>配单微服务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0225" y="10615324"/>
            <a:ext cx="851171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pubsub"/>
          <p:cNvSpPr txBox="1"/>
          <p:nvPr/>
        </p:nvSpPr>
        <p:spPr>
          <a:xfrm>
            <a:off x="8408751" y="11491646"/>
            <a:ext cx="1194119" cy="581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500"/>
            </a:lvl1pPr>
          </a:lstStyle>
          <a:p>
            <a:pPr/>
            <a:r>
              <a:t>pubsub</a:t>
            </a:r>
          </a:p>
        </p:txBody>
      </p:sp>
      <p:sp>
        <p:nvSpPr>
          <p:cNvPr id="190" name="Line"/>
          <p:cNvSpPr/>
          <p:nvPr/>
        </p:nvSpPr>
        <p:spPr>
          <a:xfrm>
            <a:off x="4152448" y="3603058"/>
            <a:ext cx="2906124" cy="4700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/>
          <a:lstStyle/>
          <a:p>
            <a:pPr/>
          </a:p>
        </p:txBody>
      </p:sp>
      <p:sp>
        <p:nvSpPr>
          <p:cNvPr id="191" name="Line"/>
          <p:cNvSpPr/>
          <p:nvPr/>
        </p:nvSpPr>
        <p:spPr>
          <a:xfrm flipV="1">
            <a:off x="4304466" y="4309564"/>
            <a:ext cx="2605556" cy="11862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/>
          <a:lstStyle/>
          <a:p>
            <a:pPr/>
          </a:p>
        </p:txBody>
      </p:sp>
      <p:sp>
        <p:nvSpPr>
          <p:cNvPr id="192" name="Line"/>
          <p:cNvSpPr/>
          <p:nvPr/>
        </p:nvSpPr>
        <p:spPr>
          <a:xfrm flipV="1">
            <a:off x="8156315" y="4264338"/>
            <a:ext cx="86376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/>
          <a:lstStyle/>
          <a:p>
            <a:pPr/>
          </a:p>
        </p:txBody>
      </p:sp>
      <p:sp>
        <p:nvSpPr>
          <p:cNvPr id="193" name="Line"/>
          <p:cNvSpPr/>
          <p:nvPr/>
        </p:nvSpPr>
        <p:spPr>
          <a:xfrm>
            <a:off x="9952636" y="4462277"/>
            <a:ext cx="2427352" cy="15065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/>
          <a:lstStyle/>
          <a:p>
            <a:pPr/>
          </a:p>
        </p:txBody>
      </p:sp>
      <p:sp>
        <p:nvSpPr>
          <p:cNvPr id="194" name="Line"/>
          <p:cNvSpPr/>
          <p:nvPr/>
        </p:nvSpPr>
        <p:spPr>
          <a:xfrm>
            <a:off x="13867274" y="9891638"/>
            <a:ext cx="1" cy="889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/>
          <a:lstStyle/>
          <a:p>
            <a:pPr/>
          </a:p>
        </p:txBody>
      </p:sp>
      <p:sp>
        <p:nvSpPr>
          <p:cNvPr id="195" name="Line"/>
          <p:cNvSpPr/>
          <p:nvPr/>
        </p:nvSpPr>
        <p:spPr>
          <a:xfrm>
            <a:off x="13994829" y="10024622"/>
            <a:ext cx="2015220" cy="6165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/>
          <a:lstStyle/>
          <a:p>
            <a:pPr/>
          </a:p>
        </p:txBody>
      </p:sp>
      <p:sp>
        <p:nvSpPr>
          <p:cNvPr id="196" name="Line"/>
          <p:cNvSpPr/>
          <p:nvPr/>
        </p:nvSpPr>
        <p:spPr>
          <a:xfrm flipV="1">
            <a:off x="14726755" y="11345428"/>
            <a:ext cx="86376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/>
          <a:lstStyle/>
          <a:p>
            <a:pPr/>
          </a:p>
        </p:txBody>
      </p:sp>
      <p:sp>
        <p:nvSpPr>
          <p:cNvPr id="197" name="写操作"/>
          <p:cNvSpPr txBox="1"/>
          <p:nvPr/>
        </p:nvSpPr>
        <p:spPr>
          <a:xfrm>
            <a:off x="12703367" y="10045626"/>
            <a:ext cx="10668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500"/>
            </a:lvl1pPr>
          </a:lstStyle>
          <a:p>
            <a:pPr/>
            <a:r>
              <a:t>写操作</a:t>
            </a:r>
          </a:p>
        </p:txBody>
      </p:sp>
      <p:sp>
        <p:nvSpPr>
          <p:cNvPr id="198" name="读操作"/>
          <p:cNvSpPr txBox="1"/>
          <p:nvPr/>
        </p:nvSpPr>
        <p:spPr>
          <a:xfrm>
            <a:off x="15357692" y="10006308"/>
            <a:ext cx="10668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500"/>
            </a:lvl1pPr>
          </a:lstStyle>
          <a:p>
            <a:pPr/>
            <a:r>
              <a:t>读操作</a:t>
            </a:r>
          </a:p>
        </p:txBody>
      </p:sp>
      <p:sp>
        <p:nvSpPr>
          <p:cNvPr id="199" name="同步"/>
          <p:cNvSpPr txBox="1"/>
          <p:nvPr/>
        </p:nvSpPr>
        <p:spPr>
          <a:xfrm>
            <a:off x="14606880" y="10793124"/>
            <a:ext cx="7493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500"/>
            </a:lvl1pPr>
          </a:lstStyle>
          <a:p>
            <a:pPr/>
            <a:r>
              <a:t>同步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部署说明"/>
          <p:cNvSpPr txBox="1"/>
          <p:nvPr/>
        </p:nvSpPr>
        <p:spPr>
          <a:xfrm>
            <a:off x="1612120" y="1404986"/>
            <a:ext cx="23495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部署说明</a:t>
            </a:r>
          </a:p>
        </p:txBody>
      </p:sp>
      <p:sp>
        <p:nvSpPr>
          <p:cNvPr id="202" name="CDN用来加速用户图片访问速度。…"/>
          <p:cNvSpPr txBox="1"/>
          <p:nvPr/>
        </p:nvSpPr>
        <p:spPr>
          <a:xfrm>
            <a:off x="1635521" y="2762252"/>
            <a:ext cx="19743980" cy="5253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965200" indent="-965200">
              <a:buClr>
                <a:srgbClr val="000000"/>
              </a:buClr>
              <a:buSzPct val="100000"/>
              <a:buAutoNum type="arabicPeriod" startAt="1"/>
            </a:pPr>
            <a:r>
              <a:t>CDN用来加速用户图片访问速度。</a:t>
            </a:r>
          </a:p>
          <a:p>
            <a:pPr marL="965200" indent="-965200">
              <a:buClr>
                <a:srgbClr val="000000"/>
              </a:buClr>
              <a:buSzPct val="100000"/>
              <a:buAutoNum type="arabicPeriod" startAt="1"/>
            </a:pPr>
            <a:r>
              <a:t>负载均衡服务器采用ingress服务。</a:t>
            </a:r>
          </a:p>
          <a:p>
            <a:pPr marL="965200" indent="-965200">
              <a:buClr>
                <a:srgbClr val="000000"/>
              </a:buClr>
              <a:buSzPct val="100000"/>
              <a:buAutoNum type="arabicPeriod" startAt="1"/>
            </a:pPr>
            <a:r>
              <a:t>数据库采用gcp的postgresql服务。</a:t>
            </a:r>
          </a:p>
          <a:p>
            <a:pPr marL="965200" indent="-965200">
              <a:buClr>
                <a:srgbClr val="000000"/>
              </a:buClr>
              <a:buSzPct val="100000"/>
              <a:buAutoNum type="arabicPeriod" startAt="1"/>
            </a:pPr>
            <a:r>
              <a:t>消息队列采用pubsub服务。按使用量收费及资源扩展，非常适合未来扩容。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下单抢单活动图.png" descr="下单抢单活动图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0823" y="1882531"/>
            <a:ext cx="11953343" cy="9435697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下单抢单活动图"/>
          <p:cNvSpPr txBox="1"/>
          <p:nvPr/>
        </p:nvSpPr>
        <p:spPr>
          <a:xfrm>
            <a:off x="395260" y="960364"/>
            <a:ext cx="40259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下单抢单活动图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订单状态模型.png" descr="订单状态模型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6209" y="3446303"/>
            <a:ext cx="18607470" cy="6605998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订单状态模型"/>
          <p:cNvSpPr txBox="1"/>
          <p:nvPr/>
        </p:nvSpPr>
        <p:spPr>
          <a:xfrm>
            <a:off x="1588719" y="1007166"/>
            <a:ext cx="34671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订单状态模型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